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723" r:id="rId3"/>
    <p:sldMasterId id="2147483735" r:id="rId4"/>
    <p:sldMasterId id="2147483753" r:id="rId5"/>
    <p:sldMasterId id="2147483765" r:id="rId6"/>
  </p:sldMasterIdLst>
  <p:sldIdLst>
    <p:sldId id="258" r:id="rId7"/>
    <p:sldId id="384" r:id="rId8"/>
    <p:sldId id="402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  <p:sldId id="437" r:id="rId37"/>
    <p:sldId id="438" r:id="rId38"/>
    <p:sldId id="261" r:id="rId39"/>
    <p:sldId id="439" r:id="rId40"/>
    <p:sldId id="441" r:id="rId41"/>
    <p:sldId id="440" r:id="rId42"/>
    <p:sldId id="442" r:id="rId43"/>
    <p:sldId id="443" r:id="rId44"/>
    <p:sldId id="444" r:id="rId45"/>
    <p:sldId id="445" r:id="rId46"/>
    <p:sldId id="446" r:id="rId47"/>
    <p:sldId id="447" r:id="rId48"/>
    <p:sldId id="269" r:id="rId49"/>
    <p:sldId id="270" r:id="rId50"/>
    <p:sldId id="449" r:id="rId51"/>
    <p:sldId id="273" r:id="rId52"/>
    <p:sldId id="450" r:id="rId53"/>
    <p:sldId id="451" r:id="rId54"/>
    <p:sldId id="283" r:id="rId55"/>
    <p:sldId id="452" r:id="rId56"/>
    <p:sldId id="453" r:id="rId57"/>
    <p:sldId id="282" r:id="rId58"/>
    <p:sldId id="455" r:id="rId59"/>
    <p:sldId id="454" r:id="rId60"/>
    <p:sldId id="275" r:id="rId61"/>
    <p:sldId id="278" r:id="rId62"/>
    <p:sldId id="276" r:id="rId63"/>
    <p:sldId id="279" r:id="rId64"/>
    <p:sldId id="280" r:id="rId65"/>
    <p:sldId id="277" r:id="rId66"/>
    <p:sldId id="281" r:id="rId67"/>
    <p:sldId id="457" r:id="rId68"/>
    <p:sldId id="458" r:id="rId69"/>
    <p:sldId id="460" r:id="rId70"/>
    <p:sldId id="461" r:id="rId71"/>
    <p:sldId id="469" r:id="rId72"/>
    <p:sldId id="470" r:id="rId73"/>
    <p:sldId id="471" r:id="rId74"/>
    <p:sldId id="462" r:id="rId75"/>
    <p:sldId id="463" r:id="rId76"/>
    <p:sldId id="472" r:id="rId77"/>
    <p:sldId id="473" r:id="rId78"/>
    <p:sldId id="466" r:id="rId79"/>
    <p:sldId id="474" r:id="rId80"/>
    <p:sldId id="456" r:id="rId81"/>
    <p:sldId id="284" r:id="rId82"/>
    <p:sldId id="285" r:id="rId83"/>
    <p:sldId id="286" r:id="rId84"/>
    <p:sldId id="287" r:id="rId85"/>
    <p:sldId id="288" r:id="rId86"/>
    <p:sldId id="289" r:id="rId87"/>
    <p:sldId id="290" r:id="rId88"/>
    <p:sldId id="291" r:id="rId89"/>
    <p:sldId id="491" r:id="rId90"/>
    <p:sldId id="492" r:id="rId91"/>
    <p:sldId id="292" r:id="rId92"/>
    <p:sldId id="475" r:id="rId93"/>
    <p:sldId id="476" r:id="rId94"/>
    <p:sldId id="477" r:id="rId95"/>
    <p:sldId id="293" r:id="rId96"/>
    <p:sldId id="478" r:id="rId97"/>
    <p:sldId id="294" r:id="rId98"/>
    <p:sldId id="295" r:id="rId99"/>
    <p:sldId id="296" r:id="rId100"/>
    <p:sldId id="299" r:id="rId101"/>
    <p:sldId id="479" r:id="rId102"/>
    <p:sldId id="480" r:id="rId103"/>
    <p:sldId id="481" r:id="rId104"/>
    <p:sldId id="482" r:id="rId105"/>
    <p:sldId id="483" r:id="rId106"/>
    <p:sldId id="484" r:id="rId107"/>
    <p:sldId id="485" r:id="rId108"/>
    <p:sldId id="486" r:id="rId109"/>
    <p:sldId id="487" r:id="rId110"/>
    <p:sldId id="488" r:id="rId111"/>
    <p:sldId id="489" r:id="rId112"/>
    <p:sldId id="490" r:id="rId113"/>
    <p:sldId id="303" r:id="rId114"/>
    <p:sldId id="304" r:id="rId115"/>
    <p:sldId id="305" r:id="rId116"/>
    <p:sldId id="306" r:id="rId117"/>
    <p:sldId id="493" r:id="rId118"/>
    <p:sldId id="494" r:id="rId119"/>
    <p:sldId id="495" r:id="rId120"/>
    <p:sldId id="496" r:id="rId121"/>
    <p:sldId id="307" r:id="rId122"/>
    <p:sldId id="385" r:id="rId123"/>
    <p:sldId id="308" r:id="rId124"/>
    <p:sldId id="394" r:id="rId125"/>
    <p:sldId id="386" r:id="rId126"/>
    <p:sldId id="395" r:id="rId127"/>
    <p:sldId id="396" r:id="rId128"/>
    <p:sldId id="397" r:id="rId129"/>
    <p:sldId id="387" r:id="rId130"/>
    <p:sldId id="398" r:id="rId131"/>
    <p:sldId id="388" r:id="rId132"/>
    <p:sldId id="309" r:id="rId133"/>
    <p:sldId id="310" r:id="rId134"/>
    <p:sldId id="311" r:id="rId135"/>
    <p:sldId id="312" r:id="rId136"/>
    <p:sldId id="389" r:id="rId137"/>
    <p:sldId id="390" r:id="rId138"/>
    <p:sldId id="401" r:id="rId139"/>
    <p:sldId id="391" r:id="rId140"/>
    <p:sldId id="392" r:id="rId141"/>
    <p:sldId id="393" r:id="rId142"/>
    <p:sldId id="399" r:id="rId143"/>
    <p:sldId id="400" r:id="rId144"/>
    <p:sldId id="316" r:id="rId145"/>
    <p:sldId id="317" r:id="rId146"/>
    <p:sldId id="318" r:id="rId147"/>
    <p:sldId id="319" r:id="rId148"/>
    <p:sldId id="320" r:id="rId149"/>
    <p:sldId id="321" r:id="rId150"/>
    <p:sldId id="322" r:id="rId151"/>
    <p:sldId id="323" r:id="rId152"/>
    <p:sldId id="324" r:id="rId153"/>
    <p:sldId id="325" r:id="rId154"/>
    <p:sldId id="326" r:id="rId155"/>
    <p:sldId id="327" r:id="rId156"/>
    <p:sldId id="328" r:id="rId157"/>
    <p:sldId id="329" r:id="rId15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8"/>
    <a:srgbClr val="FFFF66"/>
    <a:srgbClr val="D02800"/>
    <a:srgbClr val="A8007C"/>
    <a:srgbClr val="008600"/>
    <a:srgbClr val="BC004C"/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presProps" Target="presProps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5512D11C-5CC6-11CF-8D67-00AA00BDCE1D}" ax:persistence="persistStorage" r:id="rId1"/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80100-E7DA-4506-BD5A-3FFB6B29D1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2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19DC8-39AE-4CA6-82A4-4F5B3814E0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6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65CF7-ECFE-4EDE-8A6A-269D41F53B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ED42B-05AF-4C8D-8D2C-2AEC66C30B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28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6D4A0-6DAF-4076-ABE0-BB9C40840C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9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33600" y="473075"/>
            <a:ext cx="4878388" cy="3490913"/>
            <a:chOff x="1344" y="298"/>
            <a:chExt cx="3073" cy="2199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/>
                <a:endParaRPr lang="ru-RU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172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8862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2173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1295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Правка образца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0547FB-B2F8-4E62-BF33-16BCABB40D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2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EBAAB-2862-448D-BB35-7DD23A0CA0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7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3F3D5-64C0-4AC2-A16A-084E023A856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1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47CEE-21FB-42AD-BE3B-7741856E49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18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9FE5E-DEBA-463D-8200-A055C6E815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2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DC4C3-D89F-4CE6-8DDB-6BBD45289A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1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277A0-BB26-4A1A-BDFB-6FC7F7B0E40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93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ACBC2-3EC9-4DCC-AF99-525104185C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81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9E68A-5A91-4FBA-8A70-F597503482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07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4C722-51F9-449B-9478-D8F1C11AD7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499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4DB7A-59FE-421B-AEB4-69E887CD03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87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28600"/>
            <a:ext cx="2081212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1988" y="228600"/>
            <a:ext cx="60960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6619-D1D0-43AA-B220-554B1DA6712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579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0100-E7DA-4506-BD5A-3FFB6B29D1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7A0-BB26-4A1A-BDFB-6FC7F7B0E4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DA13-191B-4EC8-8FE3-A77261E631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EC74-4A4E-43E3-BB4D-F6363219D7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9C92-32C5-483C-9601-232BC86DA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CDA13-191B-4EC8-8FE3-A77261E6313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2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0AA-D979-4CAA-BBC4-1168427BD3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5F80-0302-4333-8F26-22071A37FC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D1601-CE6E-4515-AD8C-40765C49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F912-E89F-4EE0-A8DD-B2F81B8454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DC8-39AE-4CA6-82A4-4F5B3814E0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5CF7-ECFE-4EDE-8A6A-269D41F53B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7380100-E7DA-4506-BD5A-3FFB6B29D12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39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9"/>
            <a:ext cx="7776864" cy="79208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l"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754215" cy="4752528"/>
          </a:xfrm>
        </p:spPr>
        <p:txBody>
          <a:bodyPr/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7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DA13-191B-4EC8-8FE3-A77261E6313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4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EC74-4A4E-43E3-BB4D-F6363219D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6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9EC74-4A4E-43E3-BB4D-F6363219D7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62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9C92-32C5-483C-9601-232BC86DA00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747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0AA-D979-4CAA-BBC4-1168427BD30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5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5F80-0302-4333-8F26-22071A37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9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D1601-CE6E-4515-AD8C-40765C490F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601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F912-E89F-4EE0-A8DD-B2F81B8454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30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26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104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3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84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41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69C92-32C5-483C-9601-232BC86DA00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46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270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DC8-39AE-4CA6-82A4-4F5B3814E08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19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5CF7-ECFE-4EDE-8A6A-269D41F53B1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427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3CC5B-02AF-469E-89C5-BF06D50BEF0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241395-E7F2-4841-9DE7-A3457A8644D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9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3A723-6D2A-4DB8-967F-B5905BA1D1A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B15C5D-AFBC-4010-A074-7B5EFD1E0DD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4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50D9A-86C4-4A61-B5EC-165DEAE2FC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90E6B0-57AB-4180-8ADD-2EEA25D2377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63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48003-5C73-4BA5-87E2-23FB27B5524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369F-0494-45F3-81AE-AF1D49158C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35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806E-0D36-45ED-B373-4C6348984ED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772B1-7B97-45E1-81CD-59FDA4EF7E0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39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CCC64-19E6-4BD9-A1E6-9BCFC5E3784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16A62-EB94-4FD5-86F7-6182F014A88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70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85421-0BEC-4C9F-BE5F-F6463A0D2CE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DB272-CC87-4836-8C5C-61BFF6A526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6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520AA-D979-4CAA-BBC4-1168427BD30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16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5059B-3E3C-47C2-A686-64122058C5D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58B1A-CB4C-46CC-A8AD-D697E58662B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5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C3ECF-DB77-49EC-A47D-39ED518A1BE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4C9E8-20A6-43F8-94BB-66CB9ED2DA8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03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47718-5F68-460E-8644-153F34B1C91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7C8D0-E203-4D4C-B697-055E0BE58D1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75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33125-DD7E-4F85-B1FD-BA40DAEBEAA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0A53A-3E1C-435A-8B27-593A5961D83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69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0100-E7DA-4506-BD5A-3FFB6B29D1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29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7A0-BB26-4A1A-BDFB-6FC7F7B0E4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17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CDA13-191B-4EC8-8FE3-A77261E631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84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EC74-4A4E-43E3-BB4D-F6363219D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629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9C92-32C5-483C-9601-232BC86DA0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034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0AA-D979-4CAA-BBC4-1168427BD3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6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25F80-0302-4333-8F26-22071A37FC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292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5F80-0302-4333-8F26-22071A37FC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16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D1601-CE6E-4515-AD8C-40765C490F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96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4F912-E89F-4EE0-A8DD-B2F81B8454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00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216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82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2443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4821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0199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961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19DC8-39AE-4CA6-82A4-4F5B3814E0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D1601-CE6E-4515-AD8C-40765C490FF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289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65CF7-ECFE-4EDE-8A6A-269D41F53B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09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4F912-E89F-4EE0-A8DD-B2F81B84547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3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6E3DAD0-E3A8-4EC5-9D27-46EE24C04D6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hidden">
          <a:xfrm>
            <a:off x="0" y="0"/>
            <a:ext cx="17526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152400" y="374650"/>
            <a:ext cx="1525588" cy="1227138"/>
            <a:chOff x="96" y="236"/>
            <a:chExt cx="961" cy="773"/>
          </a:xfrm>
        </p:grpSpPr>
        <p:sp>
          <p:nvSpPr>
            <p:cNvPr id="3081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083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3085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/>
                <a:endParaRPr lang="ru-RU"/>
              </a:p>
            </p:txBody>
          </p:sp>
          <p:sp>
            <p:nvSpPr>
              <p:cNvPr id="3086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7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8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28600"/>
            <a:ext cx="7086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115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5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92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5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95635224-921D-482D-B076-F86BC8AE794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40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20F4A-59F5-4B86-8A9C-59CA253732B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DF94C0-6871-4B51-BD63-5B1CABFF495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6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E3DAD0-E3A8-4EC5-9D27-46EE24C04D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63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" Target="slide11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" Target="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48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" Target="slide146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6.jpe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5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4.png"/><Relationship Id="rId5" Type="http://schemas.openxmlformats.org/officeDocument/2006/relationships/control" Target="../activeX/activeX4.xml"/><Relationship Id="rId10" Type="http://schemas.openxmlformats.org/officeDocument/2006/relationships/slideLayout" Target="../slideLayouts/slideLayout54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7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4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44;&#1054;&#1054;&#1048;\Present\prim5.wa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54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44;&#1054;&#1054;&#1048;\Present\&#1087;&#1088;&#1080;&#1084;&#1077;&#1088;1.wa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jpeg"/><Relationship Id="rId7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20688" y="4975445"/>
            <a:ext cx="7920038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Представление информации в компьютере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/>
          <a:stretch>
            <a:fillRect/>
          </a:stretch>
        </p:blipFill>
        <p:spPr bwMode="auto">
          <a:xfrm>
            <a:off x="36511" y="0"/>
            <a:ext cx="914400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4109" y="6302376"/>
            <a:ext cx="47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д</a:t>
            </a:r>
            <a:r>
              <a:rPr lang="ru-RU" i="1" dirty="0" smtClean="0">
                <a:solidFill>
                  <a:schemeClr val="bg1"/>
                </a:solidFill>
              </a:rPr>
              <a:t>оц. Игнатьева О.В.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3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Древнеегипетская система счисления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20" name="Picture 5" descr="TUTM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82700"/>
            <a:ext cx="134461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e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01750"/>
            <a:ext cx="9350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3419475" y="1309688"/>
            <a:ext cx="5473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Каждая единица  изображалась отдельной палочкой</a:t>
            </a:r>
          </a:p>
        </p:txBody>
      </p:sp>
      <p:pic>
        <p:nvPicPr>
          <p:cNvPr id="9223" name="Picture 12" descr="e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871663"/>
            <a:ext cx="5032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5"/>
          <p:cNvSpPr txBox="1">
            <a:spLocks noChangeArrowheads="1"/>
          </p:cNvSpPr>
          <p:nvPr/>
        </p:nvSpPr>
        <p:spPr bwMode="auto">
          <a:xfrm>
            <a:off x="2343150" y="1352550"/>
            <a:ext cx="46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25" name="Text Box 16"/>
          <p:cNvSpPr txBox="1">
            <a:spLocks noChangeArrowheads="1"/>
          </p:cNvSpPr>
          <p:nvPr/>
        </p:nvSpPr>
        <p:spPr bwMode="auto">
          <a:xfrm>
            <a:off x="2201863" y="1968500"/>
            <a:ext cx="90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226" name="Rectangle 17"/>
          <p:cNvSpPr>
            <a:spLocks noChangeArrowheads="1"/>
          </p:cNvSpPr>
          <p:nvPr/>
        </p:nvSpPr>
        <p:spPr bwMode="auto">
          <a:xfrm>
            <a:off x="3419475" y="2565400"/>
            <a:ext cx="539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Это мерная веревка, которой измеряли земельные участки после разлива Нила.</a:t>
            </a:r>
          </a:p>
        </p:txBody>
      </p:sp>
      <p:sp>
        <p:nvSpPr>
          <p:cNvPr id="9227" name="Text Box 18"/>
          <p:cNvSpPr txBox="1">
            <a:spLocks noChangeArrowheads="1"/>
          </p:cNvSpPr>
          <p:nvPr/>
        </p:nvSpPr>
        <p:spPr bwMode="auto">
          <a:xfrm>
            <a:off x="2051050" y="2565400"/>
            <a:ext cx="90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9228" name="Picture 20" descr="e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509838"/>
            <a:ext cx="55721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21"/>
          <p:cNvSpPr txBox="1">
            <a:spLocks noChangeArrowheads="1"/>
          </p:cNvSpPr>
          <p:nvPr/>
        </p:nvSpPr>
        <p:spPr bwMode="auto">
          <a:xfrm>
            <a:off x="374650" y="3414713"/>
            <a:ext cx="1223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9230" name="Picture 23" descr="eg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40075"/>
            <a:ext cx="7254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24"/>
          <p:cNvSpPr txBox="1">
            <a:spLocks noChangeArrowheads="1"/>
          </p:cNvSpPr>
          <p:nvPr/>
        </p:nvSpPr>
        <p:spPr bwMode="auto">
          <a:xfrm>
            <a:off x="1908175" y="3500438"/>
            <a:ext cx="225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Цветок лотоса</a:t>
            </a:r>
          </a:p>
        </p:txBody>
      </p:sp>
      <p:sp>
        <p:nvSpPr>
          <p:cNvPr id="9232" name="Text Box 46"/>
          <p:cNvSpPr txBox="1">
            <a:spLocks noChangeArrowheads="1"/>
          </p:cNvSpPr>
          <p:nvPr/>
        </p:nvSpPr>
        <p:spPr bwMode="auto">
          <a:xfrm>
            <a:off x="4140200" y="3452813"/>
            <a:ext cx="1441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10000</a:t>
            </a:r>
          </a:p>
        </p:txBody>
      </p:sp>
      <p:pic>
        <p:nvPicPr>
          <p:cNvPr id="9233" name="Picture 48" descr="eg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3163888"/>
            <a:ext cx="55403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Text Box 50"/>
          <p:cNvSpPr txBox="1">
            <a:spLocks noChangeArrowheads="1"/>
          </p:cNvSpPr>
          <p:nvPr/>
        </p:nvSpPr>
        <p:spPr bwMode="auto">
          <a:xfrm>
            <a:off x="5940425" y="3433763"/>
            <a:ext cx="274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Поднятый палец - будь внимателен</a:t>
            </a:r>
          </a:p>
        </p:txBody>
      </p:sp>
      <p:sp>
        <p:nvSpPr>
          <p:cNvPr id="9235" name="Прямоугольник 1"/>
          <p:cNvSpPr>
            <a:spLocks noChangeArrowheads="1"/>
          </p:cNvSpPr>
          <p:nvPr/>
        </p:nvSpPr>
        <p:spPr bwMode="auto">
          <a:xfrm>
            <a:off x="3370263" y="2039938"/>
            <a:ext cx="537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Такими путами египтяне связывали коров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36" name="Picture 26" descr="eg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4235450"/>
            <a:ext cx="8382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8"/>
          <p:cNvSpPr txBox="1">
            <a:spLocks noChangeArrowheads="1"/>
          </p:cNvSpPr>
          <p:nvPr/>
        </p:nvSpPr>
        <p:spPr bwMode="auto">
          <a:xfrm>
            <a:off x="2447925" y="439737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головастик</a:t>
            </a:r>
          </a:p>
        </p:txBody>
      </p:sp>
      <p:sp>
        <p:nvSpPr>
          <p:cNvPr id="9238" name="Text Box 29"/>
          <p:cNvSpPr txBox="1">
            <a:spLocks noChangeArrowheads="1"/>
          </p:cNvSpPr>
          <p:nvPr/>
        </p:nvSpPr>
        <p:spPr bwMode="auto">
          <a:xfrm>
            <a:off x="395288" y="4292600"/>
            <a:ext cx="1800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100 000</a:t>
            </a:r>
          </a:p>
        </p:txBody>
      </p:sp>
      <p:pic>
        <p:nvPicPr>
          <p:cNvPr id="9239" name="Picture 31" descr="eg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60813"/>
            <a:ext cx="908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Text Box 32"/>
          <p:cNvSpPr txBox="1">
            <a:spLocks noChangeArrowheads="1"/>
          </p:cNvSpPr>
          <p:nvPr/>
        </p:nvSpPr>
        <p:spPr bwMode="auto">
          <a:xfrm>
            <a:off x="4140200" y="4292600"/>
            <a:ext cx="2233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1 000  000</a:t>
            </a:r>
          </a:p>
        </p:txBody>
      </p:sp>
      <p:sp>
        <p:nvSpPr>
          <p:cNvPr id="9241" name="Text Box 35"/>
          <p:cNvSpPr txBox="1">
            <a:spLocks noChangeArrowheads="1"/>
          </p:cNvSpPr>
          <p:nvPr/>
        </p:nvSpPr>
        <p:spPr bwMode="auto">
          <a:xfrm>
            <a:off x="3924300" y="4941888"/>
            <a:ext cx="5038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Увидев такое число, обычный человек очень удивится и возденет руки к небу </a:t>
            </a:r>
          </a:p>
        </p:txBody>
      </p:sp>
      <p:sp>
        <p:nvSpPr>
          <p:cNvPr id="9242" name="Text Box 33"/>
          <p:cNvSpPr txBox="1">
            <a:spLocks noChangeArrowheads="1"/>
          </p:cNvSpPr>
          <p:nvPr/>
        </p:nvSpPr>
        <p:spPr bwMode="auto">
          <a:xfrm>
            <a:off x="352425" y="5502275"/>
            <a:ext cx="2233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10 000 000</a:t>
            </a:r>
          </a:p>
        </p:txBody>
      </p:sp>
      <p:sp>
        <p:nvSpPr>
          <p:cNvPr id="9243" name="Text Box 34"/>
          <p:cNvSpPr txBox="1">
            <a:spLocks noChangeArrowheads="1"/>
          </p:cNvSpPr>
          <p:nvPr/>
        </p:nvSpPr>
        <p:spPr bwMode="auto">
          <a:xfrm>
            <a:off x="352425" y="5949950"/>
            <a:ext cx="8396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Египтяне поклонялись богу Ра, богу Солнца и, наверное, так изображали самое большое свое число</a:t>
            </a:r>
          </a:p>
        </p:txBody>
      </p:sp>
      <p:pic>
        <p:nvPicPr>
          <p:cNvPr id="9244" name="Picture 37" descr="eg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5195888"/>
            <a:ext cx="8667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5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ru-RU" sz="2400" dirty="0" smtClean="0">
                <a:solidFill>
                  <a:srgbClr val="C00000"/>
                </a:solidFill>
              </a:rPr>
              <a:t>). Вычислим </a:t>
            </a:r>
            <a:r>
              <a:rPr lang="ru-RU" sz="2400" dirty="0" err="1" smtClean="0">
                <a:solidFill>
                  <a:srgbClr val="C00000"/>
                </a:solidFill>
              </a:rPr>
              <a:t>доп.код</a:t>
            </a:r>
            <a:r>
              <a:rPr lang="ru-RU" sz="2400" dirty="0" smtClean="0">
                <a:solidFill>
                  <a:srgbClr val="C00000"/>
                </a:solidFill>
              </a:rPr>
              <a:t> для числа </a:t>
            </a:r>
            <a:r>
              <a:rPr lang="en-US" sz="2400" dirty="0" smtClean="0">
                <a:solidFill>
                  <a:srgbClr val="C00000"/>
                </a:solidFill>
              </a:rPr>
              <a:t>-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>
                <a:solidFill>
                  <a:srgbClr val="C00000"/>
                </a:solidFill>
              </a:rPr>
              <a:t>5</a:t>
            </a:r>
            <a:r>
              <a:rPr lang="ru-RU" sz="2400" baseline="-25000" dirty="0" smtClean="0">
                <a:solidFill>
                  <a:srgbClr val="C00000"/>
                </a:solidFill>
              </a:rPr>
              <a:t>10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</a:rPr>
              <a:t>Для отрицательных чисел дополнительный код вычисляется в три шага.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а). Прямой код числа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Найдем прямой код по модулю числа. Запишем полученный код в разрядную сетку и запишем 1 в </a:t>
            </a:r>
            <a:r>
              <a:rPr lang="ru-RU" sz="2400" dirty="0" err="1" smtClean="0">
                <a:solidFill>
                  <a:schemeClr val="tx1"/>
                </a:solidFill>
              </a:rPr>
              <a:t>ст.разряд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378904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r>
              <a:rPr lang="en-US" sz="2800" dirty="0" smtClean="0"/>
              <a:t>5</a:t>
            </a:r>
            <a:endParaRPr lang="ru-RU" sz="28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530343" y="3789040"/>
            <a:ext cx="521377" cy="432048"/>
            <a:chOff x="1530343" y="3789040"/>
            <a:chExt cx="521377" cy="43204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550878" y="37434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0878" y="42210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7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92134" y="42375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14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12590" y="389792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92134" y="4760758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65836" y="4777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089087" y="4266674"/>
            <a:ext cx="521377" cy="432048"/>
            <a:chOff x="1530343" y="3789040"/>
            <a:chExt cx="521377" cy="43204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143133" y="41892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6295" y="46924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3</a:t>
            </a:r>
            <a:endParaRPr lang="ru-RU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1571412" y="458136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6</a:t>
            </a:r>
            <a:endParaRPr lang="ru-RU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438356" y="4295707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521926" y="5104587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84389" y="51501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2616479" y="4712517"/>
            <a:ext cx="521377" cy="432048"/>
            <a:chOff x="1530343" y="3789040"/>
            <a:chExt cx="521377" cy="43204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708147" y="46669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08147" y="5155941"/>
            <a:ext cx="4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123318" y="50950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58859" y="4654096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046734" y="5618281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45391" y="5611983"/>
            <a:ext cx="4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5" name="Полилиния 34"/>
          <p:cNvSpPr/>
          <p:nvPr/>
        </p:nvSpPr>
        <p:spPr>
          <a:xfrm>
            <a:off x="966952" y="5160579"/>
            <a:ext cx="2322786" cy="1034862"/>
          </a:xfrm>
          <a:custGeom>
            <a:avLst/>
            <a:gdLst>
              <a:gd name="connsiteX0" fmla="*/ 2322786 w 2322786"/>
              <a:gd name="connsiteY0" fmla="*/ 315311 h 1034862"/>
              <a:gd name="connsiteX1" fmla="*/ 1471448 w 2322786"/>
              <a:gd name="connsiteY1" fmla="*/ 1030014 h 1034862"/>
              <a:gd name="connsiteX2" fmla="*/ 0 w 2322786"/>
              <a:gd name="connsiteY2" fmla="*/ 0 h 1034862"/>
              <a:gd name="connsiteX3" fmla="*/ 0 w 2322786"/>
              <a:gd name="connsiteY3" fmla="*/ 0 h 10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786" h="1034862">
                <a:moveTo>
                  <a:pt x="2322786" y="315311"/>
                </a:moveTo>
                <a:cubicBezTo>
                  <a:pt x="2090682" y="698938"/>
                  <a:pt x="1858579" y="1082566"/>
                  <a:pt x="1471448" y="1030014"/>
                </a:cubicBezTo>
                <a:cubicBezTo>
                  <a:pt x="1084317" y="97746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41450"/>
              </p:ext>
            </p:extLst>
          </p:nvPr>
        </p:nvGraphicFramePr>
        <p:xfrm>
          <a:off x="3048000" y="5553807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588742" y="54861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7818637" y="55143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30571" y="55143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42505" y="55143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04325" y="55136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16259" y="55136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50094" y="552269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27876" y="55117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06703" y="587325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80580" y="58732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39082" y="58745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6283410" y="58892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35297" y="588471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4754104" y="58834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4011686" y="58732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34852" y="58823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4400090" y="4948126"/>
            <a:ext cx="156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r>
              <a:rPr lang="en-US" sz="2400" dirty="0" smtClean="0"/>
              <a:t>5</a:t>
            </a:r>
            <a:r>
              <a:rPr lang="ru-RU" sz="2400" baseline="-25000" dirty="0" err="1" smtClean="0"/>
              <a:t>прям.код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115048" y="3783671"/>
            <a:ext cx="2846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т</a:t>
            </a:r>
            <a:r>
              <a:rPr lang="ru-RU" sz="2800" dirty="0" smtClean="0"/>
              <a:t>.е. </a:t>
            </a:r>
            <a:r>
              <a:rPr lang="en-US" sz="2800" dirty="0" smtClean="0"/>
              <a:t>|</a:t>
            </a:r>
            <a:r>
              <a:rPr lang="ru-RU" sz="2800" dirty="0" smtClean="0"/>
              <a:t>-15</a:t>
            </a:r>
            <a:r>
              <a:rPr lang="en-US" sz="2800" dirty="0" smtClean="0"/>
              <a:t>|</a:t>
            </a:r>
            <a:r>
              <a:rPr lang="ru-RU" sz="2800" baseline="-25000" dirty="0" smtClean="0"/>
              <a:t>10</a:t>
            </a:r>
            <a:r>
              <a:rPr lang="ru-RU" sz="2800" dirty="0" smtClean="0"/>
              <a:t>=1</a:t>
            </a:r>
            <a:r>
              <a:rPr lang="en-US" sz="2800" dirty="0" smtClean="0"/>
              <a:t>1</a:t>
            </a:r>
            <a:r>
              <a:rPr lang="ru-RU" sz="2800" dirty="0" smtClean="0"/>
              <a:t>11</a:t>
            </a:r>
            <a:r>
              <a:rPr lang="ru-RU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6" name="Стрелка вниз 55"/>
          <p:cNvSpPr/>
          <p:nvPr/>
        </p:nvSpPr>
        <p:spPr>
          <a:xfrm>
            <a:off x="5110292" y="4407545"/>
            <a:ext cx="1023553" cy="5550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281046" y="6471091"/>
            <a:ext cx="4709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r>
              <a:rPr lang="ru-RU" sz="2400" dirty="0" smtClean="0"/>
              <a:t> в </a:t>
            </a:r>
            <a:r>
              <a:rPr lang="ru-RU" sz="2400" dirty="0" err="1" smtClean="0"/>
              <a:t>ст.разряде</a:t>
            </a:r>
            <a:r>
              <a:rPr lang="ru-RU" sz="2400" dirty="0" smtClean="0"/>
              <a:t>, так как число </a:t>
            </a:r>
            <a:r>
              <a:rPr lang="en-US" sz="2400" dirty="0"/>
              <a:t>&lt;</a:t>
            </a:r>
            <a:r>
              <a:rPr lang="en-US" sz="2400" dirty="0" smtClean="0"/>
              <a:t>0</a:t>
            </a:r>
            <a:endParaRPr lang="ru-RU" sz="2400" dirty="0"/>
          </a:p>
        </p:txBody>
      </p:sp>
      <p:sp>
        <p:nvSpPr>
          <p:cNvPr id="58" name="Стрелка вверх 57"/>
          <p:cNvSpPr/>
          <p:nvPr/>
        </p:nvSpPr>
        <p:spPr>
          <a:xfrm>
            <a:off x="3277548" y="6372202"/>
            <a:ext cx="373942" cy="1744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6" grpId="0"/>
      <p:bldP spid="20" grpId="0"/>
      <p:bldP spid="21" grpId="0"/>
      <p:bldP spid="22" grpId="0"/>
      <p:bldP spid="23" grpId="0"/>
      <p:bldP spid="25" grpId="0"/>
      <p:bldP spid="29" grpId="0"/>
      <p:bldP spid="30" grpId="0"/>
      <p:bldP spid="31" grpId="0"/>
      <p:bldP spid="32" grpId="0"/>
      <p:bldP spid="34" grpId="0"/>
      <p:bldP spid="35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/>
      <p:bldP spid="5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ru-RU" sz="2400" dirty="0" smtClean="0">
                <a:solidFill>
                  <a:srgbClr val="C00000"/>
                </a:solidFill>
              </a:rPr>
              <a:t>). Вычислим </a:t>
            </a:r>
            <a:r>
              <a:rPr lang="ru-RU" sz="2400" dirty="0" err="1" smtClean="0">
                <a:solidFill>
                  <a:srgbClr val="C00000"/>
                </a:solidFill>
              </a:rPr>
              <a:t>доп.код</a:t>
            </a:r>
            <a:r>
              <a:rPr lang="ru-RU" sz="2400" dirty="0" smtClean="0">
                <a:solidFill>
                  <a:srgbClr val="C00000"/>
                </a:solidFill>
              </a:rPr>
              <a:t> для числа </a:t>
            </a:r>
            <a:r>
              <a:rPr lang="en-US" sz="2400" dirty="0" smtClean="0">
                <a:solidFill>
                  <a:srgbClr val="C00000"/>
                </a:solidFill>
              </a:rPr>
              <a:t>-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>
                <a:solidFill>
                  <a:srgbClr val="C00000"/>
                </a:solidFill>
              </a:rPr>
              <a:t>5</a:t>
            </a:r>
            <a:r>
              <a:rPr lang="ru-RU" sz="2400" baseline="-25000" dirty="0" smtClean="0">
                <a:solidFill>
                  <a:srgbClr val="C00000"/>
                </a:solidFill>
              </a:rPr>
              <a:t>10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б). Обратный код числа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Это инверсия прямого кода, кроме старшего разряда.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31850"/>
              </p:ext>
            </p:extLst>
          </p:nvPr>
        </p:nvGraphicFramePr>
        <p:xfrm>
          <a:off x="987662" y="3314601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28404" y="3246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5758299" y="32751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70233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2167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43987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5921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89756" y="32834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67538" y="32725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46365" y="3634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20242" y="36340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78744" y="36353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4223072" y="36500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74959" y="36455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2693766" y="3644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1951348" y="36340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1174514" y="36431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2339752" y="2708920"/>
            <a:ext cx="1560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r>
              <a:rPr lang="en-US" sz="2400" dirty="0" smtClean="0"/>
              <a:t>5</a:t>
            </a:r>
            <a:r>
              <a:rPr lang="ru-RU" sz="2400" baseline="-25000" dirty="0" err="1" smtClean="0"/>
              <a:t>прям.код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70221"/>
              </p:ext>
            </p:extLst>
          </p:nvPr>
        </p:nvGraphicFramePr>
        <p:xfrm>
          <a:off x="977592" y="5235625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518334" y="51680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748229" y="51961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163" y="51961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72097" y="51961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33917" y="51954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45851" y="51954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79686" y="52045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57468" y="51936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6295" y="55550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810172" y="55550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4968674" y="55563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13002" y="5571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3464889" y="556653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83696" y="55652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41278" y="55550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64444" y="556418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329682" y="4629944"/>
            <a:ext cx="161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r>
              <a:rPr lang="en-US" sz="2400" dirty="0" smtClean="0"/>
              <a:t>5</a:t>
            </a:r>
            <a:r>
              <a:rPr lang="ru-RU" sz="2400" baseline="-25000" dirty="0" err="1" smtClean="0"/>
              <a:t>обрат.код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29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ru-RU" sz="2400" dirty="0" smtClean="0">
                <a:solidFill>
                  <a:srgbClr val="C00000"/>
                </a:solidFill>
              </a:rPr>
              <a:t>). Вычислим </a:t>
            </a:r>
            <a:r>
              <a:rPr lang="ru-RU" sz="2400" dirty="0" err="1" smtClean="0">
                <a:solidFill>
                  <a:srgbClr val="C00000"/>
                </a:solidFill>
              </a:rPr>
              <a:t>доп.код</a:t>
            </a:r>
            <a:r>
              <a:rPr lang="ru-RU" sz="2400" dirty="0" smtClean="0">
                <a:solidFill>
                  <a:srgbClr val="C00000"/>
                </a:solidFill>
              </a:rPr>
              <a:t> для числа </a:t>
            </a:r>
            <a:r>
              <a:rPr lang="en-US" sz="2400" dirty="0" smtClean="0">
                <a:solidFill>
                  <a:srgbClr val="C00000"/>
                </a:solidFill>
              </a:rPr>
              <a:t>-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>
                <a:solidFill>
                  <a:srgbClr val="C00000"/>
                </a:solidFill>
              </a:rPr>
              <a:t>5</a:t>
            </a:r>
            <a:r>
              <a:rPr lang="ru-RU" sz="2400" baseline="-25000" dirty="0" smtClean="0">
                <a:solidFill>
                  <a:srgbClr val="C00000"/>
                </a:solidFill>
              </a:rPr>
              <a:t>10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б). Дополнительный код числа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– равен сумме обратного кода с 1 в младшем разряде.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770637"/>
              </p:ext>
            </p:extLst>
          </p:nvPr>
        </p:nvGraphicFramePr>
        <p:xfrm>
          <a:off x="1059670" y="3314601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600412" y="3246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830307" y="32751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42241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54175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15995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27929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61764" y="32834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39546" y="32725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18373" y="3634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892250" y="36340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5050752" y="36353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5080" y="36500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3546967" y="36455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765774" y="3644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23356" y="36340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46522" y="36431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411760" y="2708920"/>
            <a:ext cx="161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r>
              <a:rPr lang="en-US" sz="2400" dirty="0" smtClean="0"/>
              <a:t>5</a:t>
            </a:r>
            <a:r>
              <a:rPr lang="ru-RU" sz="2400" baseline="-25000" dirty="0" err="1" smtClean="0"/>
              <a:t>обрат.код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1208" y="386487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6618373" y="41037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9670" y="4725144"/>
            <a:ext cx="609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620301" y="47865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08401" y="47912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A8"/>
                </a:solidFill>
              </a:rPr>
              <a:t>0</a:t>
            </a:r>
            <a:endParaRPr lang="ru-RU" sz="2800" b="1" dirty="0">
              <a:solidFill>
                <a:srgbClr val="0000A8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78153" y="47912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69486" y="4780548"/>
            <a:ext cx="35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A8"/>
                </a:solidFill>
              </a:rPr>
              <a:t>0</a:t>
            </a:r>
            <a:endParaRPr lang="ru-RU" sz="2800" b="1" dirty="0">
              <a:solidFill>
                <a:srgbClr val="0000A8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98174" y="47387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06023" y="47309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55572" y="47160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30190" y="47387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1835696" y="5373216"/>
            <a:ext cx="1070327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88638" y="5493248"/>
            <a:ext cx="3657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ополнительный код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50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4" grpId="0"/>
      <p:bldP spid="55" grpId="0"/>
      <p:bldP spid="56" grpId="0"/>
      <p:bldP spid="57" grpId="0"/>
      <p:bldP spid="58" grpId="0"/>
      <p:bldP spid="77" grpId="0"/>
      <p:bldP spid="78" grpId="0"/>
      <p:bldP spid="79" grpId="0"/>
      <p:bldP spid="81" grpId="0"/>
      <p:bldP spid="8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3). Вычислим выражение 11</a:t>
            </a:r>
            <a:r>
              <a:rPr lang="ru-RU" sz="2400" baseline="-25000" dirty="0" smtClean="0">
                <a:solidFill>
                  <a:srgbClr val="C00000"/>
                </a:solidFill>
              </a:rPr>
              <a:t>доп.код</a:t>
            </a:r>
            <a:r>
              <a:rPr lang="ru-RU" sz="2400" dirty="0" smtClean="0">
                <a:solidFill>
                  <a:srgbClr val="C00000"/>
                </a:solidFill>
              </a:rPr>
              <a:t>+(</a:t>
            </a:r>
            <a:r>
              <a:rPr lang="en-US" sz="2400" dirty="0" smtClean="0">
                <a:solidFill>
                  <a:srgbClr val="C00000"/>
                </a:solidFill>
              </a:rPr>
              <a:t>-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  <a:r>
              <a:rPr lang="en-US" sz="2400" dirty="0" smtClean="0">
                <a:solidFill>
                  <a:srgbClr val="C00000"/>
                </a:solidFill>
              </a:rPr>
              <a:t>5</a:t>
            </a:r>
            <a:r>
              <a:rPr lang="ru-RU" sz="2400" dirty="0" smtClean="0">
                <a:solidFill>
                  <a:srgbClr val="C00000"/>
                </a:solidFill>
              </a:rPr>
              <a:t>)</a:t>
            </a:r>
            <a:r>
              <a:rPr lang="ru-RU" sz="2400" baseline="-25000" dirty="0" err="1" smtClean="0">
                <a:solidFill>
                  <a:srgbClr val="C00000"/>
                </a:solidFill>
              </a:rPr>
              <a:t>доп.код</a:t>
            </a:r>
            <a:endParaRPr lang="ru-RU" sz="2400" baseline="-250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763245"/>
              </p:ext>
            </p:extLst>
          </p:nvPr>
        </p:nvGraphicFramePr>
        <p:xfrm>
          <a:off x="1244382" y="4610745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785124" y="454312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6015019" y="45713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26953" y="45713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38887" y="45713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700707" y="45705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12641" y="45705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46476" y="457963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24258" y="45687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03085" y="49301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76962" y="49301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5235464" y="49314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4479792" y="49461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3731679" y="494165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50486" y="494037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208068" y="493018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31234" y="49393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596472" y="4005064"/>
            <a:ext cx="1739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(-1</a:t>
            </a:r>
            <a:r>
              <a:rPr lang="en-US" sz="2400" dirty="0" smtClean="0"/>
              <a:t>5</a:t>
            </a:r>
            <a:r>
              <a:rPr lang="ru-RU" sz="2400" dirty="0" smtClean="0"/>
              <a:t>)</a:t>
            </a:r>
            <a:r>
              <a:rPr lang="ru-RU" sz="2400" baseline="-25000" dirty="0" err="1" smtClean="0"/>
              <a:t>доп.код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03998" y="382639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+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59816" y="5548118"/>
            <a:ext cx="609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720447" y="560947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A8"/>
                </a:solidFill>
              </a:rPr>
              <a:t>0</a:t>
            </a:r>
            <a:endParaRPr lang="ru-RU" sz="2800" b="1" dirty="0">
              <a:solidFill>
                <a:srgbClr val="0000A8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08547" y="56142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A8"/>
                </a:solidFill>
              </a:rPr>
              <a:t>0</a:t>
            </a:r>
            <a:endParaRPr lang="ru-RU" sz="2800" b="1" dirty="0">
              <a:solidFill>
                <a:srgbClr val="0000A8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78299" y="56142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A8"/>
                </a:solidFill>
              </a:rPr>
              <a:t>1</a:t>
            </a:r>
            <a:endParaRPr lang="ru-RU" sz="2800" b="1" dirty="0">
              <a:solidFill>
                <a:srgbClr val="0000A8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469632" y="5603522"/>
            <a:ext cx="35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698320" y="55617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06169" y="55539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155718" y="55390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430336" y="55617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3355677" y="6069441"/>
            <a:ext cx="1070327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35474" y="6331912"/>
            <a:ext cx="365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р</a:t>
            </a:r>
            <a:r>
              <a:rPr lang="ru-RU" sz="2800" dirty="0" smtClean="0"/>
              <a:t>езультат в </a:t>
            </a:r>
            <a:r>
              <a:rPr lang="ru-RU" sz="2800" dirty="0" err="1" smtClean="0"/>
              <a:t>доп.коде</a:t>
            </a:r>
            <a:endParaRPr lang="ru-RU" sz="2800" dirty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74603"/>
              </p:ext>
            </p:extLst>
          </p:nvPr>
        </p:nvGraphicFramePr>
        <p:xfrm>
          <a:off x="1244382" y="2936049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785124" y="28684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015019" y="289662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26953" y="28966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38887" y="28966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00707" y="2895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12641" y="2895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46476" y="29049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24258" y="28940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03085" y="32554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76962" y="325549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35464" y="32567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4479792" y="32714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31679" y="32669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950486" y="32656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2208068" y="32554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1431234" y="326460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2596472" y="2330368"/>
            <a:ext cx="1408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11</a:t>
            </a:r>
            <a:r>
              <a:rPr lang="ru-RU" sz="2400" baseline="-25000" dirty="0" smtClean="0"/>
              <a:t>доп.код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28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4" grpId="0"/>
      <p:bldP spid="56" grpId="0"/>
      <p:bldP spid="57" grpId="0"/>
      <p:bldP spid="58" grpId="0"/>
      <p:bldP spid="77" grpId="0"/>
      <p:bldP spid="78" grpId="0"/>
      <p:bldP spid="79" grpId="0"/>
      <p:bldP spid="81" grpId="0"/>
      <p:bldP spid="82" grpId="0"/>
      <p:bldP spid="8" grpId="0" animBg="1"/>
      <p:bldP spid="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>
                <a:solidFill>
                  <a:srgbClr val="0000A8"/>
                </a:solidFill>
              </a:rPr>
              <a:t>Пример </a:t>
            </a:r>
            <a:r>
              <a:rPr lang="ru-RU" sz="2400" dirty="0" smtClean="0">
                <a:solidFill>
                  <a:srgbClr val="0000A8"/>
                </a:solidFill>
              </a:rPr>
              <a:t>2.</a:t>
            </a:r>
            <a:r>
              <a:rPr lang="ru-RU" sz="2400" dirty="0" smtClean="0"/>
              <a:t> Найти по дополнительному коду исходное десятичное число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Решение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Алгоритм сводится к обратному действию: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Найти из дополнительного кода – обратный код, для чего вычесть 1 из младшего разряда.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Выполнить инверсию обратного кода всех разрядов кроме старшего и получить прямой код.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Извлечь все разряды числа, кроме старшего и выполнить преобразование из двоичной системы в десятичную. А знак результата определить по старшему разряду.</a:t>
            </a:r>
          </a:p>
          <a:p>
            <a:pPr marL="457200" indent="-457200">
              <a:buAutoNum type="arabicParenR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Найти десятичное число для числа 11111100</a:t>
            </a:r>
            <a:r>
              <a:rPr lang="ru-RU" sz="2400" baseline="-25000" dirty="0" smtClean="0">
                <a:solidFill>
                  <a:srgbClr val="C00000"/>
                </a:solidFill>
              </a:rPr>
              <a:t>доп.код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а). Обратный код числа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– равен разности дополнительного кода с 1 в младшем разряде.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1059670" y="3314601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600412" y="3246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830307" y="32751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42241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54175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15995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27929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61764" y="32834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39546" y="32725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18373" y="3634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892250" y="36340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5050752" y="36353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95080" y="36500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546967" y="36455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765774" y="3644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23356" y="36340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46522" y="36431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411760" y="2708920"/>
            <a:ext cx="1242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х</a:t>
            </a:r>
            <a:r>
              <a:rPr lang="ru-RU" sz="2400" baseline="-25000" dirty="0" err="1" smtClean="0"/>
              <a:t>доп.код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1208" y="386487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18373" y="41037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9670" y="4725144"/>
            <a:ext cx="609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620301" y="47865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08401" y="47912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78153" y="479124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369486" y="4780548"/>
            <a:ext cx="35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598174" y="47387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06023" y="47309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55572" y="47160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30190" y="47387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A8"/>
                </a:solidFill>
              </a:rPr>
              <a:t>1</a:t>
            </a:r>
          </a:p>
        </p:txBody>
      </p:sp>
      <p:sp>
        <p:nvSpPr>
          <p:cNvPr id="8" name="Стрелка вверх 7"/>
          <p:cNvSpPr/>
          <p:nvPr/>
        </p:nvSpPr>
        <p:spPr>
          <a:xfrm>
            <a:off x="1835696" y="5373216"/>
            <a:ext cx="1070327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88638" y="5493248"/>
            <a:ext cx="24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обратный код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18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4" grpId="0"/>
      <p:bldP spid="55" grpId="0"/>
      <p:bldP spid="56" grpId="0"/>
      <p:bldP spid="57" grpId="0"/>
      <p:bldP spid="58" grpId="0"/>
      <p:bldP spid="77" grpId="0"/>
      <p:bldP spid="78" grpId="0"/>
      <p:bldP spid="79" grpId="0"/>
      <p:bldP spid="81" grpId="0"/>
      <p:bldP spid="8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б). </a:t>
            </a:r>
            <a:r>
              <a:rPr lang="ru-RU" sz="2400" dirty="0" smtClean="0">
                <a:solidFill>
                  <a:schemeClr val="tx1"/>
                </a:solidFill>
              </a:rPr>
              <a:t>Выполним инверсию обратного кода, кроме старшего разряда и получим прямой код числа.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987662" y="3314601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28404" y="32469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5758299" y="32751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70233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2167" y="32751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43987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5921" y="32744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89756" y="32834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67538" y="32725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46365" y="3634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20242" y="36340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78744" y="36353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4223072" y="365002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74959" y="364550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93766" y="36442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51348" y="36340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74514" y="36431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2339752" y="2708920"/>
            <a:ext cx="141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х</a:t>
            </a:r>
            <a:r>
              <a:rPr lang="ru-RU" sz="2400" baseline="-25000" dirty="0" err="1" smtClean="0"/>
              <a:t>обрат.код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977592" y="5235625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518334" y="51680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748229" y="51961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163" y="51961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72097" y="51961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33917" y="51954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45851" y="51954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79686" y="52045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57468" y="51936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6295" y="55550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810172" y="55550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4968674" y="555637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13002" y="5571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3464889" y="556653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2683696" y="55652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1941278" y="55550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1164444" y="556418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329682" y="4629944"/>
            <a:ext cx="13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х</a:t>
            </a:r>
            <a:r>
              <a:rPr lang="ru-RU" sz="2400" baseline="-25000" dirty="0" err="1" smtClean="0"/>
              <a:t>прям.код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91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A8"/>
                </a:solidFill>
              </a:rPr>
              <a:t>в). </a:t>
            </a:r>
            <a:r>
              <a:rPr lang="ru-RU" sz="2400" dirty="0" smtClean="0">
                <a:solidFill>
                  <a:schemeClr val="tx1"/>
                </a:solidFill>
              </a:rPr>
              <a:t>Переписываем из прямого кода двоичное число, выполняем преобразование в десятичное число, а знак определяем по старшему разряду.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641545"/>
              </p:ext>
            </p:extLst>
          </p:nvPr>
        </p:nvGraphicFramePr>
        <p:xfrm>
          <a:off x="915654" y="3242593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456396" y="317497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5686291" y="320316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98225" y="32031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10159" y="32031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71979" y="32024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83913" y="32024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17748" y="32114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95530" y="32005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474357" y="356203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748234" y="35620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0" name="TextBox 69"/>
          <p:cNvSpPr txBox="1"/>
          <p:nvPr/>
        </p:nvSpPr>
        <p:spPr>
          <a:xfrm>
            <a:off x="4906736" y="356334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51064" y="35780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3402951" y="35735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2621758" y="35722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1879340" y="35620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1102506" y="35711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267744" y="2636912"/>
            <a:ext cx="13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х</a:t>
            </a:r>
            <a:r>
              <a:rPr lang="ru-RU" sz="2400" baseline="-25000" dirty="0" err="1" smtClean="0"/>
              <a:t>прям.код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3660860" y="4222481"/>
            <a:ext cx="916274" cy="541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02506" y="4853245"/>
            <a:ext cx="61093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Х</a:t>
            </a:r>
            <a:r>
              <a:rPr lang="ru-RU" sz="2600" baseline="-25000" dirty="0" smtClean="0"/>
              <a:t>2</a:t>
            </a:r>
            <a:r>
              <a:rPr lang="ru-RU" sz="2600" dirty="0" smtClean="0"/>
              <a:t>=0000100</a:t>
            </a:r>
            <a:r>
              <a:rPr lang="ru-RU" sz="2600" baseline="-25000" dirty="0" smtClean="0"/>
              <a:t>2</a:t>
            </a:r>
            <a:r>
              <a:rPr lang="ru-RU" sz="2600" dirty="0" smtClean="0"/>
              <a:t>=100</a:t>
            </a:r>
            <a:r>
              <a:rPr lang="ru-RU" sz="2600" baseline="-25000" dirty="0" smtClean="0"/>
              <a:t>2</a:t>
            </a:r>
            <a:r>
              <a:rPr lang="ru-RU" sz="2600" dirty="0" smtClean="0"/>
              <a:t>=1*2</a:t>
            </a:r>
            <a:r>
              <a:rPr lang="ru-RU" sz="2600" baseline="30000" dirty="0" smtClean="0"/>
              <a:t>2</a:t>
            </a:r>
            <a:r>
              <a:rPr lang="ru-RU" sz="2600" dirty="0" smtClean="0"/>
              <a:t>+0*2</a:t>
            </a:r>
            <a:r>
              <a:rPr lang="ru-RU" sz="2600" baseline="30000" dirty="0" smtClean="0"/>
              <a:t>1</a:t>
            </a:r>
            <a:r>
              <a:rPr lang="ru-RU" sz="2600" dirty="0" smtClean="0"/>
              <a:t>+0*2</a:t>
            </a:r>
            <a:r>
              <a:rPr lang="ru-RU" sz="2600" baseline="30000" dirty="0" smtClean="0"/>
              <a:t>0</a:t>
            </a:r>
            <a:r>
              <a:rPr lang="ru-RU" sz="2600" dirty="0" smtClean="0"/>
              <a:t>=4</a:t>
            </a:r>
            <a:r>
              <a:rPr lang="ru-RU" sz="2600" baseline="-25000" dirty="0" smtClean="0"/>
              <a:t>10</a:t>
            </a:r>
            <a:endParaRPr lang="ru-RU" sz="26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110423" y="5355544"/>
            <a:ext cx="77352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т</a:t>
            </a:r>
            <a:r>
              <a:rPr lang="ru-RU" sz="2600" dirty="0" smtClean="0"/>
              <a:t>.к. 1 в старшем разряде, то число отрицательное, т.е. ответ </a:t>
            </a:r>
            <a:r>
              <a:rPr lang="ru-RU" sz="3200" b="1" dirty="0" smtClean="0">
                <a:solidFill>
                  <a:srgbClr val="C00000"/>
                </a:solidFill>
              </a:rPr>
              <a:t>х=-4</a:t>
            </a:r>
            <a:r>
              <a:rPr lang="ru-RU" sz="3200" b="1" baseline="-25000" dirty="0" smtClean="0">
                <a:solidFill>
                  <a:srgbClr val="C00000"/>
                </a:solidFill>
              </a:rPr>
              <a:t>10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7741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5" grpId="0" animBg="1"/>
      <p:bldP spid="6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7086600" cy="985838"/>
          </a:xfrm>
        </p:spPr>
        <p:txBody>
          <a:bodyPr/>
          <a:lstStyle/>
          <a:p>
            <a:pPr eaLnBrk="1" hangingPunct="1"/>
            <a:r>
              <a:rPr lang="ru-RU" b="1" smtClean="0"/>
              <a:t>Вещественные числа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692275" y="2276475"/>
            <a:ext cx="79216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1) Представление с фиксированной точкой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411413" y="4508500"/>
            <a:ext cx="2520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6</a:t>
            </a:r>
            <a:r>
              <a:rPr lang="ru-RU" sz="800" b="1"/>
              <a:t> </a:t>
            </a:r>
            <a:r>
              <a:rPr lang="ru-RU" sz="4400" b="1"/>
              <a:t>,</a:t>
            </a:r>
            <a:r>
              <a:rPr lang="ru-RU" sz="800" b="1"/>
              <a:t> </a:t>
            </a:r>
            <a:r>
              <a:rPr lang="ru-RU" sz="4400" b="1"/>
              <a:t>2</a:t>
            </a:r>
            <a:r>
              <a:rPr lang="ru-RU" sz="800" b="1"/>
              <a:t> </a:t>
            </a:r>
            <a:r>
              <a:rPr lang="ru-RU" sz="4400" b="1"/>
              <a:t>4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6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 eaLnBrk="1" hangingPunct="1"/>
            <a:r>
              <a:rPr lang="ru-RU" sz="4000" b="1" smtClean="0"/>
              <a:t>2) Представление с </a:t>
            </a:r>
            <a:r>
              <a:rPr lang="ru-RU" sz="4000" b="1" u="sng" smtClean="0">
                <a:solidFill>
                  <a:schemeClr val="tx1"/>
                </a:solidFill>
              </a:rPr>
              <a:t>плавающей</a:t>
            </a:r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b="1" smtClean="0"/>
              <a:t>    точкой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23850" y="1557338"/>
            <a:ext cx="8820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8B00AC"/>
                </a:solidFill>
              </a:rPr>
              <a:t>это форма записи числа в виде произведения: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700338" y="2924175"/>
            <a:ext cx="4032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5400" b="1"/>
              <a:t>Х = М </a:t>
            </a:r>
            <a:r>
              <a:rPr lang="en-US" b="1"/>
              <a:t>•</a:t>
            </a:r>
            <a:r>
              <a:rPr lang="ru-RU" sz="5400" b="1"/>
              <a:t> </a:t>
            </a:r>
            <a:r>
              <a:rPr lang="en-US" sz="5400" b="1"/>
              <a:t>q</a:t>
            </a:r>
            <a:r>
              <a:rPr lang="en-US" sz="5400" b="1" baseline="40000"/>
              <a:t>p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187450" y="3990975"/>
            <a:ext cx="6840538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200" b="1"/>
              <a:t>M - </a:t>
            </a:r>
            <a:r>
              <a:rPr lang="ru-RU" sz="4200" b="1">
                <a:solidFill>
                  <a:srgbClr val="006600"/>
                </a:solidFill>
              </a:rPr>
              <a:t>мантисса числа</a:t>
            </a:r>
            <a:r>
              <a:rPr lang="ru-RU" sz="4200" b="1"/>
              <a:t>;</a:t>
            </a:r>
            <a:endParaRPr lang="en-US" sz="4200" b="1"/>
          </a:p>
          <a:p>
            <a:pPr eaLnBrk="1" hangingPunct="1">
              <a:spcBef>
                <a:spcPct val="50000"/>
              </a:spcBef>
            </a:pPr>
            <a:r>
              <a:rPr lang="en-US" sz="4200" b="1"/>
              <a:t>q – </a:t>
            </a:r>
            <a:r>
              <a:rPr lang="ru-RU" sz="4200" b="1">
                <a:solidFill>
                  <a:srgbClr val="006600"/>
                </a:solidFill>
              </a:rPr>
              <a:t>основание СС</a:t>
            </a:r>
            <a:r>
              <a:rPr lang="ru-RU" sz="4200" b="1"/>
              <a:t>;</a:t>
            </a:r>
            <a:endParaRPr lang="en-US" sz="4200" b="1"/>
          </a:p>
          <a:p>
            <a:pPr eaLnBrk="1" hangingPunct="1">
              <a:spcBef>
                <a:spcPct val="50000"/>
              </a:spcBef>
            </a:pPr>
            <a:r>
              <a:rPr lang="en-US" sz="4200" b="1"/>
              <a:t>p - </a:t>
            </a:r>
            <a:r>
              <a:rPr lang="ru-RU" sz="4200" b="1">
                <a:solidFill>
                  <a:srgbClr val="006600"/>
                </a:solidFill>
              </a:rPr>
              <a:t>порядок</a:t>
            </a:r>
            <a:r>
              <a:rPr lang="ru-RU" sz="4200" b="1"/>
              <a:t>.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/>
      <p:bldP spid="952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3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Древнеегипетская система счисления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4" name="Picture 6" descr="egi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1211263"/>
            <a:ext cx="14922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25"/>
          <p:cNvSpPr txBox="1">
            <a:spLocks noChangeArrowheads="1"/>
          </p:cNvSpPr>
          <p:nvPr/>
        </p:nvSpPr>
        <p:spPr bwMode="auto">
          <a:xfrm>
            <a:off x="4956175" y="1498600"/>
            <a:ext cx="1449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=34</a:t>
            </a:r>
            <a:r>
              <a:rPr kumimoji="0" lang="en-US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246" name="Подзаголовок 2"/>
          <p:cNvSpPr txBox="1">
            <a:spLocks/>
          </p:cNvSpPr>
          <p:nvPr/>
        </p:nvSpPr>
        <p:spPr bwMode="auto">
          <a:xfrm>
            <a:off x="1476375" y="2508250"/>
            <a:ext cx="265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    =1205</a:t>
            </a:r>
          </a:p>
        </p:txBody>
      </p:sp>
      <p:pic>
        <p:nvPicPr>
          <p:cNvPr id="10247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5563" r="87903" b="18237"/>
          <a:stretch>
            <a:fillRect/>
          </a:stretch>
        </p:blipFill>
        <p:spPr bwMode="auto">
          <a:xfrm>
            <a:off x="371475" y="2251075"/>
            <a:ext cx="20399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75563" r="65337" b="18237"/>
          <a:stretch>
            <a:fillRect/>
          </a:stretch>
        </p:blipFill>
        <p:spPr bwMode="auto">
          <a:xfrm>
            <a:off x="479425" y="3476625"/>
            <a:ext cx="288131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одзаголовок 2"/>
          <p:cNvSpPr txBox="1">
            <a:spLocks/>
          </p:cNvSpPr>
          <p:nvPr/>
        </p:nvSpPr>
        <p:spPr bwMode="auto">
          <a:xfrm>
            <a:off x="2859088" y="3657600"/>
            <a:ext cx="25765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284C6A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=23029</a:t>
            </a:r>
          </a:p>
        </p:txBody>
      </p:sp>
      <p:grpSp>
        <p:nvGrpSpPr>
          <p:cNvPr id="10250" name="Group 4"/>
          <p:cNvGrpSpPr>
            <a:grpSpLocks/>
          </p:cNvGrpSpPr>
          <p:nvPr/>
        </p:nvGrpSpPr>
        <p:grpSpPr bwMode="auto">
          <a:xfrm>
            <a:off x="468313" y="4629150"/>
            <a:ext cx="7250112" cy="1824038"/>
            <a:chOff x="2668" y="6808"/>
            <a:chExt cx="5813" cy="900"/>
          </a:xfrm>
        </p:grpSpPr>
        <p:sp>
          <p:nvSpPr>
            <p:cNvPr id="10264" name="Rectangle 5"/>
            <p:cNvSpPr>
              <a:spLocks noChangeArrowheads="1"/>
            </p:cNvSpPr>
            <p:nvPr/>
          </p:nvSpPr>
          <p:spPr bwMode="auto">
            <a:xfrm>
              <a:off x="2668" y="6808"/>
              <a:ext cx="5813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265" name="Group 6"/>
            <p:cNvGrpSpPr>
              <a:grpSpLocks/>
            </p:cNvGrpSpPr>
            <p:nvPr/>
          </p:nvGrpSpPr>
          <p:grpSpPr bwMode="auto">
            <a:xfrm>
              <a:off x="2841" y="7030"/>
              <a:ext cx="5475" cy="533"/>
              <a:chOff x="2820" y="8756"/>
              <a:chExt cx="5475" cy="533"/>
            </a:xfrm>
          </p:grpSpPr>
          <p:grpSp>
            <p:nvGrpSpPr>
              <p:cNvPr id="10266" name="Group 7"/>
              <p:cNvGrpSpPr>
                <a:grpSpLocks/>
              </p:cNvGrpSpPr>
              <p:nvPr/>
            </p:nvGrpSpPr>
            <p:grpSpPr bwMode="auto">
              <a:xfrm>
                <a:off x="2820" y="8816"/>
                <a:ext cx="375" cy="420"/>
                <a:chOff x="4230" y="6570"/>
                <a:chExt cx="825" cy="1305"/>
              </a:xfrm>
            </p:grpSpPr>
            <p:sp>
              <p:nvSpPr>
                <p:cNvPr id="10331" name="Freeform 8"/>
                <p:cNvSpPr>
                  <a:spLocks/>
                </p:cNvSpPr>
                <p:nvPr/>
              </p:nvSpPr>
              <p:spPr bwMode="auto">
                <a:xfrm>
                  <a:off x="4230" y="6570"/>
                  <a:ext cx="825" cy="390"/>
                </a:xfrm>
                <a:custGeom>
                  <a:avLst/>
                  <a:gdLst>
                    <a:gd name="T0" fmla="*/ 0 w 825"/>
                    <a:gd name="T1" fmla="*/ 0 h 390"/>
                    <a:gd name="T2" fmla="*/ 0 w 825"/>
                    <a:gd name="T3" fmla="*/ 390 h 390"/>
                    <a:gd name="T4" fmla="*/ 825 w 825"/>
                    <a:gd name="T5" fmla="*/ 390 h 390"/>
                    <a:gd name="T6" fmla="*/ 825 w 825"/>
                    <a:gd name="T7" fmla="*/ 15 h 3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25"/>
                    <a:gd name="T13" fmla="*/ 0 h 390"/>
                    <a:gd name="T14" fmla="*/ 825 w 825"/>
                    <a:gd name="T15" fmla="*/ 390 h 3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25" h="390">
                      <a:moveTo>
                        <a:pt x="0" y="0"/>
                      </a:moveTo>
                      <a:lnTo>
                        <a:pt x="0" y="390"/>
                      </a:lnTo>
                      <a:lnTo>
                        <a:pt x="825" y="390"/>
                      </a:lnTo>
                      <a:lnTo>
                        <a:pt x="825" y="15"/>
                      </a:ln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32" name="Oval 9"/>
                <p:cNvSpPr>
                  <a:spLocks noChangeArrowheads="1"/>
                </p:cNvSpPr>
                <p:nvPr/>
              </p:nvSpPr>
              <p:spPr bwMode="auto">
                <a:xfrm>
                  <a:off x="4515" y="6750"/>
                  <a:ext cx="270" cy="195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33" name="Freeform 10"/>
                <p:cNvSpPr>
                  <a:spLocks/>
                </p:cNvSpPr>
                <p:nvPr/>
              </p:nvSpPr>
              <p:spPr bwMode="auto">
                <a:xfrm>
                  <a:off x="4350" y="6930"/>
                  <a:ext cx="450" cy="945"/>
                </a:xfrm>
                <a:custGeom>
                  <a:avLst/>
                  <a:gdLst>
                    <a:gd name="T0" fmla="*/ 225 w 450"/>
                    <a:gd name="T1" fmla="*/ 45 h 945"/>
                    <a:gd name="T2" fmla="*/ 90 w 450"/>
                    <a:gd name="T3" fmla="*/ 105 h 945"/>
                    <a:gd name="T4" fmla="*/ 210 w 450"/>
                    <a:gd name="T5" fmla="*/ 855 h 945"/>
                    <a:gd name="T6" fmla="*/ 0 w 450"/>
                    <a:gd name="T7" fmla="*/ 825 h 945"/>
                    <a:gd name="T8" fmla="*/ 90 w 450"/>
                    <a:gd name="T9" fmla="*/ 915 h 945"/>
                    <a:gd name="T10" fmla="*/ 195 w 450"/>
                    <a:gd name="T11" fmla="*/ 870 h 945"/>
                    <a:gd name="T12" fmla="*/ 15 w 450"/>
                    <a:gd name="T13" fmla="*/ 945 h 945"/>
                    <a:gd name="T14" fmla="*/ 345 w 450"/>
                    <a:gd name="T15" fmla="*/ 945 h 945"/>
                    <a:gd name="T16" fmla="*/ 450 w 450"/>
                    <a:gd name="T17" fmla="*/ 120 h 945"/>
                    <a:gd name="T18" fmla="*/ 300 w 450"/>
                    <a:gd name="T19" fmla="*/ 0 h 945"/>
                    <a:gd name="T20" fmla="*/ 225 w 450"/>
                    <a:gd name="T21" fmla="*/ 45 h 94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0"/>
                    <a:gd name="T34" fmla="*/ 0 h 945"/>
                    <a:gd name="T35" fmla="*/ 450 w 450"/>
                    <a:gd name="T36" fmla="*/ 945 h 94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0" h="945">
                      <a:moveTo>
                        <a:pt x="225" y="45"/>
                      </a:moveTo>
                      <a:lnTo>
                        <a:pt x="90" y="105"/>
                      </a:lnTo>
                      <a:lnTo>
                        <a:pt x="210" y="855"/>
                      </a:lnTo>
                      <a:lnTo>
                        <a:pt x="0" y="825"/>
                      </a:lnTo>
                      <a:lnTo>
                        <a:pt x="90" y="915"/>
                      </a:lnTo>
                      <a:lnTo>
                        <a:pt x="195" y="870"/>
                      </a:lnTo>
                      <a:lnTo>
                        <a:pt x="15" y="945"/>
                      </a:lnTo>
                      <a:lnTo>
                        <a:pt x="345" y="945"/>
                      </a:lnTo>
                      <a:lnTo>
                        <a:pt x="450" y="120"/>
                      </a:lnTo>
                      <a:lnTo>
                        <a:pt x="300" y="0"/>
                      </a:lnTo>
                      <a:lnTo>
                        <a:pt x="225" y="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67" name="Group 11"/>
              <p:cNvGrpSpPr>
                <a:grpSpLocks/>
              </p:cNvGrpSpPr>
              <p:nvPr/>
            </p:nvGrpSpPr>
            <p:grpSpPr bwMode="auto">
              <a:xfrm>
                <a:off x="3370" y="8779"/>
                <a:ext cx="455" cy="147"/>
                <a:chOff x="4045" y="6848"/>
                <a:chExt cx="1070" cy="567"/>
              </a:xfrm>
            </p:grpSpPr>
            <p:sp>
              <p:nvSpPr>
                <p:cNvPr id="10329" name="Freeform 12"/>
                <p:cNvSpPr>
                  <a:spLocks/>
                </p:cNvSpPr>
                <p:nvPr/>
              </p:nvSpPr>
              <p:spPr bwMode="auto">
                <a:xfrm>
                  <a:off x="4045" y="6848"/>
                  <a:ext cx="1070" cy="567"/>
                </a:xfrm>
                <a:custGeom>
                  <a:avLst/>
                  <a:gdLst>
                    <a:gd name="T0" fmla="*/ 95 w 1070"/>
                    <a:gd name="T1" fmla="*/ 82 h 567"/>
                    <a:gd name="T2" fmla="*/ 185 w 1070"/>
                    <a:gd name="T3" fmla="*/ 7 h 567"/>
                    <a:gd name="T4" fmla="*/ 275 w 1070"/>
                    <a:gd name="T5" fmla="*/ 37 h 567"/>
                    <a:gd name="T6" fmla="*/ 440 w 1070"/>
                    <a:gd name="T7" fmla="*/ 97 h 567"/>
                    <a:gd name="T8" fmla="*/ 515 w 1070"/>
                    <a:gd name="T9" fmla="*/ 217 h 567"/>
                    <a:gd name="T10" fmla="*/ 935 w 1070"/>
                    <a:gd name="T11" fmla="*/ 382 h 567"/>
                    <a:gd name="T12" fmla="*/ 935 w 1070"/>
                    <a:gd name="T13" fmla="*/ 502 h 567"/>
                    <a:gd name="T14" fmla="*/ 125 w 1070"/>
                    <a:gd name="T15" fmla="*/ 562 h 567"/>
                    <a:gd name="T16" fmla="*/ 425 w 1070"/>
                    <a:gd name="T17" fmla="*/ 472 h 567"/>
                    <a:gd name="T18" fmla="*/ 215 w 1070"/>
                    <a:gd name="T19" fmla="*/ 322 h 567"/>
                    <a:gd name="T20" fmla="*/ 20 w 1070"/>
                    <a:gd name="T21" fmla="*/ 202 h 567"/>
                    <a:gd name="T22" fmla="*/ 95 w 1070"/>
                    <a:gd name="T23" fmla="*/ 82 h 56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70"/>
                    <a:gd name="T37" fmla="*/ 0 h 567"/>
                    <a:gd name="T38" fmla="*/ 1070 w 1070"/>
                    <a:gd name="T39" fmla="*/ 567 h 56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70" h="567">
                      <a:moveTo>
                        <a:pt x="95" y="82"/>
                      </a:moveTo>
                      <a:cubicBezTo>
                        <a:pt x="122" y="50"/>
                        <a:pt x="155" y="14"/>
                        <a:pt x="185" y="7"/>
                      </a:cubicBezTo>
                      <a:cubicBezTo>
                        <a:pt x="215" y="0"/>
                        <a:pt x="233" y="22"/>
                        <a:pt x="275" y="37"/>
                      </a:cubicBezTo>
                      <a:cubicBezTo>
                        <a:pt x="317" y="52"/>
                        <a:pt x="400" y="67"/>
                        <a:pt x="440" y="97"/>
                      </a:cubicBezTo>
                      <a:cubicBezTo>
                        <a:pt x="480" y="127"/>
                        <a:pt x="433" y="170"/>
                        <a:pt x="515" y="217"/>
                      </a:cubicBezTo>
                      <a:cubicBezTo>
                        <a:pt x="597" y="264"/>
                        <a:pt x="865" y="334"/>
                        <a:pt x="935" y="382"/>
                      </a:cubicBezTo>
                      <a:cubicBezTo>
                        <a:pt x="1005" y="430"/>
                        <a:pt x="1070" y="472"/>
                        <a:pt x="935" y="502"/>
                      </a:cubicBezTo>
                      <a:cubicBezTo>
                        <a:pt x="800" y="532"/>
                        <a:pt x="210" y="567"/>
                        <a:pt x="125" y="562"/>
                      </a:cubicBezTo>
                      <a:cubicBezTo>
                        <a:pt x="40" y="557"/>
                        <a:pt x="410" y="512"/>
                        <a:pt x="425" y="472"/>
                      </a:cubicBezTo>
                      <a:cubicBezTo>
                        <a:pt x="440" y="432"/>
                        <a:pt x="283" y="367"/>
                        <a:pt x="215" y="322"/>
                      </a:cubicBezTo>
                      <a:cubicBezTo>
                        <a:pt x="147" y="277"/>
                        <a:pt x="40" y="242"/>
                        <a:pt x="20" y="202"/>
                      </a:cubicBezTo>
                      <a:cubicBezTo>
                        <a:pt x="0" y="162"/>
                        <a:pt x="68" y="114"/>
                        <a:pt x="95" y="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30" name="Freeform 13"/>
                <p:cNvSpPr>
                  <a:spLocks/>
                </p:cNvSpPr>
                <p:nvPr/>
              </p:nvSpPr>
              <p:spPr bwMode="auto">
                <a:xfrm>
                  <a:off x="4200" y="6975"/>
                  <a:ext cx="71" cy="90"/>
                </a:xfrm>
                <a:custGeom>
                  <a:avLst/>
                  <a:gdLst>
                    <a:gd name="T0" fmla="*/ 0 w 71"/>
                    <a:gd name="T1" fmla="*/ 0 h 90"/>
                    <a:gd name="T2" fmla="*/ 15 w 71"/>
                    <a:gd name="T3" fmla="*/ 60 h 90"/>
                    <a:gd name="T4" fmla="*/ 60 w 71"/>
                    <a:gd name="T5" fmla="*/ 75 h 90"/>
                    <a:gd name="T6" fmla="*/ 45 w 71"/>
                    <a:gd name="T7" fmla="*/ 15 h 90"/>
                    <a:gd name="T8" fmla="*/ 0 w 71"/>
                    <a:gd name="T9" fmla="*/ 30 h 90"/>
                    <a:gd name="T10" fmla="*/ 45 w 71"/>
                    <a:gd name="T11" fmla="*/ 45 h 90"/>
                    <a:gd name="T12" fmla="*/ 15 w 71"/>
                    <a:gd name="T13" fmla="*/ 9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"/>
                    <a:gd name="T22" fmla="*/ 0 h 90"/>
                    <a:gd name="T23" fmla="*/ 71 w 71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" h="90">
                      <a:moveTo>
                        <a:pt x="0" y="0"/>
                      </a:moveTo>
                      <a:cubicBezTo>
                        <a:pt x="5" y="20"/>
                        <a:pt x="2" y="44"/>
                        <a:pt x="15" y="60"/>
                      </a:cubicBezTo>
                      <a:cubicBezTo>
                        <a:pt x="25" y="72"/>
                        <a:pt x="51" y="88"/>
                        <a:pt x="60" y="75"/>
                      </a:cubicBezTo>
                      <a:cubicBezTo>
                        <a:pt x="71" y="58"/>
                        <a:pt x="50" y="35"/>
                        <a:pt x="45" y="15"/>
                      </a:cubicBezTo>
                      <a:cubicBezTo>
                        <a:pt x="30" y="20"/>
                        <a:pt x="0" y="14"/>
                        <a:pt x="0" y="30"/>
                      </a:cubicBezTo>
                      <a:cubicBezTo>
                        <a:pt x="0" y="46"/>
                        <a:pt x="41" y="30"/>
                        <a:pt x="45" y="45"/>
                      </a:cubicBezTo>
                      <a:cubicBezTo>
                        <a:pt x="49" y="62"/>
                        <a:pt x="15" y="90"/>
                        <a:pt x="15" y="9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68" name="Group 14"/>
              <p:cNvGrpSpPr>
                <a:grpSpLocks/>
              </p:cNvGrpSpPr>
              <p:nvPr/>
            </p:nvGrpSpPr>
            <p:grpSpPr bwMode="auto">
              <a:xfrm>
                <a:off x="4095" y="8891"/>
                <a:ext cx="60" cy="300"/>
                <a:chOff x="5835" y="6345"/>
                <a:chExt cx="150" cy="840"/>
              </a:xfrm>
            </p:grpSpPr>
            <p:sp>
              <p:nvSpPr>
                <p:cNvPr id="10327" name="Line 15"/>
                <p:cNvSpPr>
                  <a:spLocks noChangeShapeType="1"/>
                </p:cNvSpPr>
                <p:nvPr/>
              </p:nvSpPr>
              <p:spPr bwMode="auto">
                <a:xfrm>
                  <a:off x="5835" y="6345"/>
                  <a:ext cx="147" cy="2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8" name="Line 16"/>
                <p:cNvSpPr>
                  <a:spLocks noChangeShapeType="1"/>
                </p:cNvSpPr>
                <p:nvPr/>
              </p:nvSpPr>
              <p:spPr bwMode="auto">
                <a:xfrm>
                  <a:off x="5985" y="6600"/>
                  <a:ext cx="0" cy="58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69" name="Group 17"/>
              <p:cNvGrpSpPr>
                <a:grpSpLocks/>
              </p:cNvGrpSpPr>
              <p:nvPr/>
            </p:nvGrpSpPr>
            <p:grpSpPr bwMode="auto">
              <a:xfrm>
                <a:off x="4980" y="8884"/>
                <a:ext cx="146" cy="405"/>
                <a:chOff x="5400" y="5865"/>
                <a:chExt cx="296" cy="975"/>
              </a:xfrm>
            </p:grpSpPr>
            <p:sp>
              <p:nvSpPr>
                <p:cNvPr id="10323" name="AutoShape 18"/>
                <p:cNvSpPr>
                  <a:spLocks noChangeArrowheads="1"/>
                </p:cNvSpPr>
                <p:nvPr/>
              </p:nvSpPr>
              <p:spPr bwMode="auto">
                <a:xfrm>
                  <a:off x="5400" y="5865"/>
                  <a:ext cx="296" cy="375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4" name="Line 19"/>
                <p:cNvSpPr>
                  <a:spLocks noChangeShapeType="1"/>
                </p:cNvSpPr>
                <p:nvPr/>
              </p:nvSpPr>
              <p:spPr bwMode="auto">
                <a:xfrm>
                  <a:off x="5535" y="6195"/>
                  <a:ext cx="0" cy="5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5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430" y="6615"/>
                  <a:ext cx="225" cy="22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6" name="Line 21"/>
                <p:cNvSpPr>
                  <a:spLocks noChangeShapeType="1"/>
                </p:cNvSpPr>
                <p:nvPr/>
              </p:nvSpPr>
              <p:spPr bwMode="auto">
                <a:xfrm>
                  <a:off x="5400" y="6570"/>
                  <a:ext cx="270" cy="27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270" name="Freeform 22"/>
              <p:cNvSpPr>
                <a:spLocks/>
              </p:cNvSpPr>
              <p:nvPr/>
            </p:nvSpPr>
            <p:spPr bwMode="auto">
              <a:xfrm>
                <a:off x="6525" y="9071"/>
                <a:ext cx="180" cy="150"/>
              </a:xfrm>
              <a:custGeom>
                <a:avLst/>
                <a:gdLst>
                  <a:gd name="T0" fmla="*/ 90 w 180"/>
                  <a:gd name="T1" fmla="*/ 1 h 225"/>
                  <a:gd name="T2" fmla="*/ 150 w 180"/>
                  <a:gd name="T3" fmla="*/ 1 h 225"/>
                  <a:gd name="T4" fmla="*/ 105 w 180"/>
                  <a:gd name="T5" fmla="*/ 0 h 225"/>
                  <a:gd name="T6" fmla="*/ 0 w 180"/>
                  <a:gd name="T7" fmla="*/ 1 h 225"/>
                  <a:gd name="T8" fmla="*/ 15 w 180"/>
                  <a:gd name="T9" fmla="*/ 1 h 225"/>
                  <a:gd name="T10" fmla="*/ 105 w 180"/>
                  <a:gd name="T11" fmla="*/ 1 h 225"/>
                  <a:gd name="T12" fmla="*/ 180 w 180"/>
                  <a:gd name="T13" fmla="*/ 1 h 2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225"/>
                  <a:gd name="T23" fmla="*/ 180 w 180"/>
                  <a:gd name="T24" fmla="*/ 225 h 2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225">
                    <a:moveTo>
                      <a:pt x="90" y="90"/>
                    </a:moveTo>
                    <a:cubicBezTo>
                      <a:pt x="111" y="83"/>
                      <a:pt x="169" y="77"/>
                      <a:pt x="150" y="30"/>
                    </a:cubicBezTo>
                    <a:cubicBezTo>
                      <a:pt x="143" y="13"/>
                      <a:pt x="120" y="10"/>
                      <a:pt x="105" y="0"/>
                    </a:cubicBezTo>
                    <a:cubicBezTo>
                      <a:pt x="23" y="21"/>
                      <a:pt x="26" y="27"/>
                      <a:pt x="0" y="105"/>
                    </a:cubicBezTo>
                    <a:cubicBezTo>
                      <a:pt x="5" y="125"/>
                      <a:pt x="1" y="149"/>
                      <a:pt x="15" y="165"/>
                    </a:cubicBezTo>
                    <a:cubicBezTo>
                      <a:pt x="39" y="192"/>
                      <a:pt x="105" y="225"/>
                      <a:pt x="105" y="225"/>
                    </a:cubicBezTo>
                    <a:cubicBezTo>
                      <a:pt x="170" y="209"/>
                      <a:pt x="144" y="210"/>
                      <a:pt x="180" y="210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271" name="Group 23"/>
              <p:cNvGrpSpPr>
                <a:grpSpLocks/>
              </p:cNvGrpSpPr>
              <p:nvPr/>
            </p:nvGrpSpPr>
            <p:grpSpPr bwMode="auto">
              <a:xfrm>
                <a:off x="3355" y="9049"/>
                <a:ext cx="455" cy="147"/>
                <a:chOff x="4045" y="6848"/>
                <a:chExt cx="1070" cy="567"/>
              </a:xfrm>
            </p:grpSpPr>
            <p:sp>
              <p:nvSpPr>
                <p:cNvPr id="10321" name="Freeform 24"/>
                <p:cNvSpPr>
                  <a:spLocks/>
                </p:cNvSpPr>
                <p:nvPr/>
              </p:nvSpPr>
              <p:spPr bwMode="auto">
                <a:xfrm>
                  <a:off x="4045" y="6848"/>
                  <a:ext cx="1070" cy="567"/>
                </a:xfrm>
                <a:custGeom>
                  <a:avLst/>
                  <a:gdLst>
                    <a:gd name="T0" fmla="*/ 95 w 1070"/>
                    <a:gd name="T1" fmla="*/ 82 h 567"/>
                    <a:gd name="T2" fmla="*/ 185 w 1070"/>
                    <a:gd name="T3" fmla="*/ 7 h 567"/>
                    <a:gd name="T4" fmla="*/ 275 w 1070"/>
                    <a:gd name="T5" fmla="*/ 37 h 567"/>
                    <a:gd name="T6" fmla="*/ 440 w 1070"/>
                    <a:gd name="T7" fmla="*/ 97 h 567"/>
                    <a:gd name="T8" fmla="*/ 515 w 1070"/>
                    <a:gd name="T9" fmla="*/ 217 h 567"/>
                    <a:gd name="T10" fmla="*/ 935 w 1070"/>
                    <a:gd name="T11" fmla="*/ 382 h 567"/>
                    <a:gd name="T12" fmla="*/ 935 w 1070"/>
                    <a:gd name="T13" fmla="*/ 502 h 567"/>
                    <a:gd name="T14" fmla="*/ 125 w 1070"/>
                    <a:gd name="T15" fmla="*/ 562 h 567"/>
                    <a:gd name="T16" fmla="*/ 425 w 1070"/>
                    <a:gd name="T17" fmla="*/ 472 h 567"/>
                    <a:gd name="T18" fmla="*/ 215 w 1070"/>
                    <a:gd name="T19" fmla="*/ 322 h 567"/>
                    <a:gd name="T20" fmla="*/ 20 w 1070"/>
                    <a:gd name="T21" fmla="*/ 202 h 567"/>
                    <a:gd name="T22" fmla="*/ 95 w 1070"/>
                    <a:gd name="T23" fmla="*/ 82 h 56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70"/>
                    <a:gd name="T37" fmla="*/ 0 h 567"/>
                    <a:gd name="T38" fmla="*/ 1070 w 1070"/>
                    <a:gd name="T39" fmla="*/ 567 h 56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70" h="567">
                      <a:moveTo>
                        <a:pt x="95" y="82"/>
                      </a:moveTo>
                      <a:cubicBezTo>
                        <a:pt x="122" y="50"/>
                        <a:pt x="155" y="14"/>
                        <a:pt x="185" y="7"/>
                      </a:cubicBezTo>
                      <a:cubicBezTo>
                        <a:pt x="215" y="0"/>
                        <a:pt x="233" y="22"/>
                        <a:pt x="275" y="37"/>
                      </a:cubicBezTo>
                      <a:cubicBezTo>
                        <a:pt x="317" y="52"/>
                        <a:pt x="400" y="67"/>
                        <a:pt x="440" y="97"/>
                      </a:cubicBezTo>
                      <a:cubicBezTo>
                        <a:pt x="480" y="127"/>
                        <a:pt x="433" y="170"/>
                        <a:pt x="515" y="217"/>
                      </a:cubicBezTo>
                      <a:cubicBezTo>
                        <a:pt x="597" y="264"/>
                        <a:pt x="865" y="334"/>
                        <a:pt x="935" y="382"/>
                      </a:cubicBezTo>
                      <a:cubicBezTo>
                        <a:pt x="1005" y="430"/>
                        <a:pt x="1070" y="472"/>
                        <a:pt x="935" y="502"/>
                      </a:cubicBezTo>
                      <a:cubicBezTo>
                        <a:pt x="800" y="532"/>
                        <a:pt x="210" y="567"/>
                        <a:pt x="125" y="562"/>
                      </a:cubicBezTo>
                      <a:cubicBezTo>
                        <a:pt x="40" y="557"/>
                        <a:pt x="410" y="512"/>
                        <a:pt x="425" y="472"/>
                      </a:cubicBezTo>
                      <a:cubicBezTo>
                        <a:pt x="440" y="432"/>
                        <a:pt x="283" y="367"/>
                        <a:pt x="215" y="322"/>
                      </a:cubicBezTo>
                      <a:cubicBezTo>
                        <a:pt x="147" y="277"/>
                        <a:pt x="40" y="242"/>
                        <a:pt x="20" y="202"/>
                      </a:cubicBezTo>
                      <a:cubicBezTo>
                        <a:pt x="0" y="162"/>
                        <a:pt x="68" y="114"/>
                        <a:pt x="95" y="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2" name="Freeform 25"/>
                <p:cNvSpPr>
                  <a:spLocks/>
                </p:cNvSpPr>
                <p:nvPr/>
              </p:nvSpPr>
              <p:spPr bwMode="auto">
                <a:xfrm>
                  <a:off x="4200" y="6975"/>
                  <a:ext cx="71" cy="90"/>
                </a:xfrm>
                <a:custGeom>
                  <a:avLst/>
                  <a:gdLst>
                    <a:gd name="T0" fmla="*/ 0 w 71"/>
                    <a:gd name="T1" fmla="*/ 0 h 90"/>
                    <a:gd name="T2" fmla="*/ 15 w 71"/>
                    <a:gd name="T3" fmla="*/ 60 h 90"/>
                    <a:gd name="T4" fmla="*/ 60 w 71"/>
                    <a:gd name="T5" fmla="*/ 75 h 90"/>
                    <a:gd name="T6" fmla="*/ 45 w 71"/>
                    <a:gd name="T7" fmla="*/ 15 h 90"/>
                    <a:gd name="T8" fmla="*/ 0 w 71"/>
                    <a:gd name="T9" fmla="*/ 30 h 90"/>
                    <a:gd name="T10" fmla="*/ 45 w 71"/>
                    <a:gd name="T11" fmla="*/ 45 h 90"/>
                    <a:gd name="T12" fmla="*/ 15 w 71"/>
                    <a:gd name="T13" fmla="*/ 9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"/>
                    <a:gd name="T22" fmla="*/ 0 h 90"/>
                    <a:gd name="T23" fmla="*/ 71 w 71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" h="90">
                      <a:moveTo>
                        <a:pt x="0" y="0"/>
                      </a:moveTo>
                      <a:cubicBezTo>
                        <a:pt x="5" y="20"/>
                        <a:pt x="2" y="44"/>
                        <a:pt x="15" y="60"/>
                      </a:cubicBezTo>
                      <a:cubicBezTo>
                        <a:pt x="25" y="72"/>
                        <a:pt x="51" y="88"/>
                        <a:pt x="60" y="75"/>
                      </a:cubicBezTo>
                      <a:cubicBezTo>
                        <a:pt x="71" y="58"/>
                        <a:pt x="50" y="35"/>
                        <a:pt x="45" y="15"/>
                      </a:cubicBezTo>
                      <a:cubicBezTo>
                        <a:pt x="30" y="20"/>
                        <a:pt x="0" y="14"/>
                        <a:pt x="0" y="30"/>
                      </a:cubicBezTo>
                      <a:cubicBezTo>
                        <a:pt x="0" y="46"/>
                        <a:pt x="41" y="30"/>
                        <a:pt x="45" y="45"/>
                      </a:cubicBezTo>
                      <a:cubicBezTo>
                        <a:pt x="49" y="62"/>
                        <a:pt x="15" y="90"/>
                        <a:pt x="15" y="9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2" name="Group 26"/>
              <p:cNvGrpSpPr>
                <a:grpSpLocks/>
              </p:cNvGrpSpPr>
              <p:nvPr/>
            </p:nvGrpSpPr>
            <p:grpSpPr bwMode="auto">
              <a:xfrm>
                <a:off x="4320" y="8891"/>
                <a:ext cx="60" cy="300"/>
                <a:chOff x="5835" y="6345"/>
                <a:chExt cx="150" cy="840"/>
              </a:xfrm>
            </p:grpSpPr>
            <p:sp>
              <p:nvSpPr>
                <p:cNvPr id="10319" name="Line 27"/>
                <p:cNvSpPr>
                  <a:spLocks noChangeShapeType="1"/>
                </p:cNvSpPr>
                <p:nvPr/>
              </p:nvSpPr>
              <p:spPr bwMode="auto">
                <a:xfrm>
                  <a:off x="5835" y="6345"/>
                  <a:ext cx="147" cy="2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20" name="Line 28"/>
                <p:cNvSpPr>
                  <a:spLocks noChangeShapeType="1"/>
                </p:cNvSpPr>
                <p:nvPr/>
              </p:nvSpPr>
              <p:spPr bwMode="auto">
                <a:xfrm>
                  <a:off x="5985" y="6600"/>
                  <a:ext cx="0" cy="58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3" name="Group 29"/>
              <p:cNvGrpSpPr>
                <a:grpSpLocks/>
              </p:cNvGrpSpPr>
              <p:nvPr/>
            </p:nvGrpSpPr>
            <p:grpSpPr bwMode="auto">
              <a:xfrm>
                <a:off x="4530" y="8906"/>
                <a:ext cx="60" cy="300"/>
                <a:chOff x="5835" y="6345"/>
                <a:chExt cx="150" cy="840"/>
              </a:xfrm>
            </p:grpSpPr>
            <p:sp>
              <p:nvSpPr>
                <p:cNvPr id="10317" name="Line 30"/>
                <p:cNvSpPr>
                  <a:spLocks noChangeShapeType="1"/>
                </p:cNvSpPr>
                <p:nvPr/>
              </p:nvSpPr>
              <p:spPr bwMode="auto">
                <a:xfrm>
                  <a:off x="5835" y="6345"/>
                  <a:ext cx="147" cy="2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8" name="Line 31"/>
                <p:cNvSpPr>
                  <a:spLocks noChangeShapeType="1"/>
                </p:cNvSpPr>
                <p:nvPr/>
              </p:nvSpPr>
              <p:spPr bwMode="auto">
                <a:xfrm>
                  <a:off x="5985" y="6600"/>
                  <a:ext cx="0" cy="58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4" name="Group 32"/>
              <p:cNvGrpSpPr>
                <a:grpSpLocks/>
              </p:cNvGrpSpPr>
              <p:nvPr/>
            </p:nvGrpSpPr>
            <p:grpSpPr bwMode="auto">
              <a:xfrm>
                <a:off x="4770" y="8906"/>
                <a:ext cx="60" cy="300"/>
                <a:chOff x="5835" y="6345"/>
                <a:chExt cx="150" cy="840"/>
              </a:xfrm>
            </p:grpSpPr>
            <p:sp>
              <p:nvSpPr>
                <p:cNvPr id="10315" name="Line 33"/>
                <p:cNvSpPr>
                  <a:spLocks noChangeShapeType="1"/>
                </p:cNvSpPr>
                <p:nvPr/>
              </p:nvSpPr>
              <p:spPr bwMode="auto">
                <a:xfrm>
                  <a:off x="5835" y="6345"/>
                  <a:ext cx="147" cy="2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6" name="Line 34"/>
                <p:cNvSpPr>
                  <a:spLocks noChangeShapeType="1"/>
                </p:cNvSpPr>
                <p:nvPr/>
              </p:nvSpPr>
              <p:spPr bwMode="auto">
                <a:xfrm>
                  <a:off x="5985" y="6600"/>
                  <a:ext cx="0" cy="58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5" name="Group 35"/>
              <p:cNvGrpSpPr>
                <a:grpSpLocks/>
              </p:cNvGrpSpPr>
              <p:nvPr/>
            </p:nvGrpSpPr>
            <p:grpSpPr bwMode="auto">
              <a:xfrm>
                <a:off x="5250" y="8854"/>
                <a:ext cx="146" cy="405"/>
                <a:chOff x="5400" y="5865"/>
                <a:chExt cx="296" cy="975"/>
              </a:xfrm>
            </p:grpSpPr>
            <p:sp>
              <p:nvSpPr>
                <p:cNvPr id="10311" name="AutoShape 36"/>
                <p:cNvSpPr>
                  <a:spLocks noChangeArrowheads="1"/>
                </p:cNvSpPr>
                <p:nvPr/>
              </p:nvSpPr>
              <p:spPr bwMode="auto">
                <a:xfrm>
                  <a:off x="5400" y="5865"/>
                  <a:ext cx="296" cy="375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2" name="Line 37"/>
                <p:cNvSpPr>
                  <a:spLocks noChangeShapeType="1"/>
                </p:cNvSpPr>
                <p:nvPr/>
              </p:nvSpPr>
              <p:spPr bwMode="auto">
                <a:xfrm>
                  <a:off x="5535" y="6195"/>
                  <a:ext cx="0" cy="5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3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5430" y="6615"/>
                  <a:ext cx="225" cy="22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4" name="Line 39"/>
                <p:cNvSpPr>
                  <a:spLocks noChangeShapeType="1"/>
                </p:cNvSpPr>
                <p:nvPr/>
              </p:nvSpPr>
              <p:spPr bwMode="auto">
                <a:xfrm>
                  <a:off x="5400" y="6570"/>
                  <a:ext cx="270" cy="27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6" name="Group 40"/>
              <p:cNvGrpSpPr>
                <a:grpSpLocks/>
              </p:cNvGrpSpPr>
              <p:nvPr/>
            </p:nvGrpSpPr>
            <p:grpSpPr bwMode="auto">
              <a:xfrm>
                <a:off x="5505" y="8884"/>
                <a:ext cx="146" cy="405"/>
                <a:chOff x="5400" y="5865"/>
                <a:chExt cx="296" cy="975"/>
              </a:xfrm>
            </p:grpSpPr>
            <p:sp>
              <p:nvSpPr>
                <p:cNvPr id="10307" name="AutoShape 41"/>
                <p:cNvSpPr>
                  <a:spLocks noChangeArrowheads="1"/>
                </p:cNvSpPr>
                <p:nvPr/>
              </p:nvSpPr>
              <p:spPr bwMode="auto">
                <a:xfrm>
                  <a:off x="5400" y="5865"/>
                  <a:ext cx="296" cy="375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8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6195"/>
                  <a:ext cx="0" cy="5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9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430" y="6615"/>
                  <a:ext cx="225" cy="22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10" name="Line 44"/>
                <p:cNvSpPr>
                  <a:spLocks noChangeShapeType="1"/>
                </p:cNvSpPr>
                <p:nvPr/>
              </p:nvSpPr>
              <p:spPr bwMode="auto">
                <a:xfrm>
                  <a:off x="5400" y="6570"/>
                  <a:ext cx="270" cy="27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7" name="Group 45"/>
              <p:cNvGrpSpPr>
                <a:grpSpLocks/>
              </p:cNvGrpSpPr>
              <p:nvPr/>
            </p:nvGrpSpPr>
            <p:grpSpPr bwMode="auto">
              <a:xfrm>
                <a:off x="5790" y="8869"/>
                <a:ext cx="146" cy="405"/>
                <a:chOff x="5400" y="5865"/>
                <a:chExt cx="296" cy="975"/>
              </a:xfrm>
            </p:grpSpPr>
            <p:sp>
              <p:nvSpPr>
                <p:cNvPr id="10303" name="AutoShape 46"/>
                <p:cNvSpPr>
                  <a:spLocks noChangeArrowheads="1"/>
                </p:cNvSpPr>
                <p:nvPr/>
              </p:nvSpPr>
              <p:spPr bwMode="auto">
                <a:xfrm>
                  <a:off x="5400" y="5865"/>
                  <a:ext cx="296" cy="375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4" name="Line 47"/>
                <p:cNvSpPr>
                  <a:spLocks noChangeShapeType="1"/>
                </p:cNvSpPr>
                <p:nvPr/>
              </p:nvSpPr>
              <p:spPr bwMode="auto">
                <a:xfrm>
                  <a:off x="5535" y="6195"/>
                  <a:ext cx="0" cy="5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430" y="6615"/>
                  <a:ext cx="225" cy="22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6" name="Line 49"/>
                <p:cNvSpPr>
                  <a:spLocks noChangeShapeType="1"/>
                </p:cNvSpPr>
                <p:nvPr/>
              </p:nvSpPr>
              <p:spPr bwMode="auto">
                <a:xfrm>
                  <a:off x="5400" y="6570"/>
                  <a:ext cx="270" cy="27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78" name="Group 50"/>
              <p:cNvGrpSpPr>
                <a:grpSpLocks/>
              </p:cNvGrpSpPr>
              <p:nvPr/>
            </p:nvGrpSpPr>
            <p:grpSpPr bwMode="auto">
              <a:xfrm>
                <a:off x="6075" y="8869"/>
                <a:ext cx="146" cy="405"/>
                <a:chOff x="5400" y="5865"/>
                <a:chExt cx="296" cy="975"/>
              </a:xfrm>
            </p:grpSpPr>
            <p:sp>
              <p:nvSpPr>
                <p:cNvPr id="10299" name="AutoShape 51"/>
                <p:cNvSpPr>
                  <a:spLocks noChangeArrowheads="1"/>
                </p:cNvSpPr>
                <p:nvPr/>
              </p:nvSpPr>
              <p:spPr bwMode="auto">
                <a:xfrm>
                  <a:off x="5400" y="5865"/>
                  <a:ext cx="296" cy="375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0" name="Line 52"/>
                <p:cNvSpPr>
                  <a:spLocks noChangeShapeType="1"/>
                </p:cNvSpPr>
                <p:nvPr/>
              </p:nvSpPr>
              <p:spPr bwMode="auto">
                <a:xfrm>
                  <a:off x="5535" y="6195"/>
                  <a:ext cx="0" cy="55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5430" y="6615"/>
                  <a:ext cx="225" cy="22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02" name="Line 54"/>
                <p:cNvSpPr>
                  <a:spLocks noChangeShapeType="1"/>
                </p:cNvSpPr>
                <p:nvPr/>
              </p:nvSpPr>
              <p:spPr bwMode="auto">
                <a:xfrm>
                  <a:off x="5400" y="6570"/>
                  <a:ext cx="270" cy="27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279" name="Freeform 55"/>
              <p:cNvSpPr>
                <a:spLocks/>
              </p:cNvSpPr>
              <p:nvPr/>
            </p:nvSpPr>
            <p:spPr bwMode="auto">
              <a:xfrm>
                <a:off x="6675" y="8846"/>
                <a:ext cx="180" cy="150"/>
              </a:xfrm>
              <a:custGeom>
                <a:avLst/>
                <a:gdLst>
                  <a:gd name="T0" fmla="*/ 90 w 180"/>
                  <a:gd name="T1" fmla="*/ 1 h 225"/>
                  <a:gd name="T2" fmla="*/ 150 w 180"/>
                  <a:gd name="T3" fmla="*/ 1 h 225"/>
                  <a:gd name="T4" fmla="*/ 105 w 180"/>
                  <a:gd name="T5" fmla="*/ 0 h 225"/>
                  <a:gd name="T6" fmla="*/ 0 w 180"/>
                  <a:gd name="T7" fmla="*/ 1 h 225"/>
                  <a:gd name="T8" fmla="*/ 15 w 180"/>
                  <a:gd name="T9" fmla="*/ 1 h 225"/>
                  <a:gd name="T10" fmla="*/ 105 w 180"/>
                  <a:gd name="T11" fmla="*/ 1 h 225"/>
                  <a:gd name="T12" fmla="*/ 180 w 180"/>
                  <a:gd name="T13" fmla="*/ 1 h 2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225"/>
                  <a:gd name="T23" fmla="*/ 180 w 180"/>
                  <a:gd name="T24" fmla="*/ 225 h 2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225">
                    <a:moveTo>
                      <a:pt x="90" y="90"/>
                    </a:moveTo>
                    <a:cubicBezTo>
                      <a:pt x="111" y="83"/>
                      <a:pt x="169" y="77"/>
                      <a:pt x="150" y="30"/>
                    </a:cubicBezTo>
                    <a:cubicBezTo>
                      <a:pt x="143" y="13"/>
                      <a:pt x="120" y="10"/>
                      <a:pt x="105" y="0"/>
                    </a:cubicBezTo>
                    <a:cubicBezTo>
                      <a:pt x="23" y="21"/>
                      <a:pt x="26" y="27"/>
                      <a:pt x="0" y="105"/>
                    </a:cubicBezTo>
                    <a:cubicBezTo>
                      <a:pt x="5" y="125"/>
                      <a:pt x="1" y="149"/>
                      <a:pt x="15" y="165"/>
                    </a:cubicBezTo>
                    <a:cubicBezTo>
                      <a:pt x="39" y="192"/>
                      <a:pt x="105" y="225"/>
                      <a:pt x="105" y="225"/>
                    </a:cubicBezTo>
                    <a:cubicBezTo>
                      <a:pt x="170" y="209"/>
                      <a:pt x="144" y="210"/>
                      <a:pt x="180" y="210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80" name="Freeform 56"/>
              <p:cNvSpPr>
                <a:spLocks/>
              </p:cNvSpPr>
              <p:nvPr/>
            </p:nvSpPr>
            <p:spPr bwMode="auto">
              <a:xfrm>
                <a:off x="6375" y="8831"/>
                <a:ext cx="180" cy="150"/>
              </a:xfrm>
              <a:custGeom>
                <a:avLst/>
                <a:gdLst>
                  <a:gd name="T0" fmla="*/ 90 w 180"/>
                  <a:gd name="T1" fmla="*/ 1 h 225"/>
                  <a:gd name="T2" fmla="*/ 150 w 180"/>
                  <a:gd name="T3" fmla="*/ 1 h 225"/>
                  <a:gd name="T4" fmla="*/ 105 w 180"/>
                  <a:gd name="T5" fmla="*/ 0 h 225"/>
                  <a:gd name="T6" fmla="*/ 0 w 180"/>
                  <a:gd name="T7" fmla="*/ 1 h 225"/>
                  <a:gd name="T8" fmla="*/ 15 w 180"/>
                  <a:gd name="T9" fmla="*/ 1 h 225"/>
                  <a:gd name="T10" fmla="*/ 105 w 180"/>
                  <a:gd name="T11" fmla="*/ 1 h 225"/>
                  <a:gd name="T12" fmla="*/ 180 w 180"/>
                  <a:gd name="T13" fmla="*/ 1 h 2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0"/>
                  <a:gd name="T22" fmla="*/ 0 h 225"/>
                  <a:gd name="T23" fmla="*/ 180 w 180"/>
                  <a:gd name="T24" fmla="*/ 225 h 2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0" h="225">
                    <a:moveTo>
                      <a:pt x="90" y="90"/>
                    </a:moveTo>
                    <a:cubicBezTo>
                      <a:pt x="111" y="83"/>
                      <a:pt x="169" y="77"/>
                      <a:pt x="150" y="30"/>
                    </a:cubicBezTo>
                    <a:cubicBezTo>
                      <a:pt x="143" y="13"/>
                      <a:pt x="120" y="10"/>
                      <a:pt x="105" y="0"/>
                    </a:cubicBezTo>
                    <a:cubicBezTo>
                      <a:pt x="23" y="21"/>
                      <a:pt x="26" y="27"/>
                      <a:pt x="0" y="105"/>
                    </a:cubicBezTo>
                    <a:cubicBezTo>
                      <a:pt x="5" y="125"/>
                      <a:pt x="1" y="149"/>
                      <a:pt x="15" y="165"/>
                    </a:cubicBezTo>
                    <a:cubicBezTo>
                      <a:pt x="39" y="192"/>
                      <a:pt x="105" y="225"/>
                      <a:pt x="105" y="225"/>
                    </a:cubicBezTo>
                    <a:cubicBezTo>
                      <a:pt x="170" y="209"/>
                      <a:pt x="144" y="210"/>
                      <a:pt x="180" y="210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281" name="Group 57"/>
              <p:cNvGrpSpPr>
                <a:grpSpLocks/>
              </p:cNvGrpSpPr>
              <p:nvPr/>
            </p:nvGrpSpPr>
            <p:grpSpPr bwMode="auto">
              <a:xfrm>
                <a:off x="7036" y="8756"/>
                <a:ext cx="749" cy="255"/>
                <a:chOff x="7036" y="8756"/>
                <a:chExt cx="749" cy="255"/>
              </a:xfrm>
            </p:grpSpPr>
            <p:sp>
              <p:nvSpPr>
                <p:cNvPr id="10295" name="Arc 58"/>
                <p:cNvSpPr>
                  <a:spLocks/>
                </p:cNvSpPr>
                <p:nvPr/>
              </p:nvSpPr>
              <p:spPr bwMode="auto">
                <a:xfrm>
                  <a:off x="7036" y="8801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6" name="Arc 59"/>
                <p:cNvSpPr>
                  <a:spLocks/>
                </p:cNvSpPr>
                <p:nvPr/>
              </p:nvSpPr>
              <p:spPr bwMode="auto">
                <a:xfrm>
                  <a:off x="7261" y="878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7" name="Arc 60"/>
                <p:cNvSpPr>
                  <a:spLocks/>
                </p:cNvSpPr>
                <p:nvPr/>
              </p:nvSpPr>
              <p:spPr bwMode="auto">
                <a:xfrm>
                  <a:off x="7471" y="878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8" name="Arc 61"/>
                <p:cNvSpPr>
                  <a:spLocks/>
                </p:cNvSpPr>
                <p:nvPr/>
              </p:nvSpPr>
              <p:spPr bwMode="auto">
                <a:xfrm>
                  <a:off x="7696" y="875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82" name="Group 62"/>
              <p:cNvGrpSpPr>
                <a:grpSpLocks/>
              </p:cNvGrpSpPr>
              <p:nvPr/>
            </p:nvGrpSpPr>
            <p:grpSpPr bwMode="auto">
              <a:xfrm>
                <a:off x="7051" y="9026"/>
                <a:ext cx="749" cy="255"/>
                <a:chOff x="7036" y="8756"/>
                <a:chExt cx="749" cy="255"/>
              </a:xfrm>
            </p:grpSpPr>
            <p:sp>
              <p:nvSpPr>
                <p:cNvPr id="10291" name="Arc 63"/>
                <p:cNvSpPr>
                  <a:spLocks/>
                </p:cNvSpPr>
                <p:nvPr/>
              </p:nvSpPr>
              <p:spPr bwMode="auto">
                <a:xfrm>
                  <a:off x="7036" y="8801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2" name="Arc 64"/>
                <p:cNvSpPr>
                  <a:spLocks/>
                </p:cNvSpPr>
                <p:nvPr/>
              </p:nvSpPr>
              <p:spPr bwMode="auto">
                <a:xfrm>
                  <a:off x="7261" y="878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3" name="Arc 65"/>
                <p:cNvSpPr>
                  <a:spLocks/>
                </p:cNvSpPr>
                <p:nvPr/>
              </p:nvSpPr>
              <p:spPr bwMode="auto">
                <a:xfrm>
                  <a:off x="7471" y="878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4" name="Arc 66"/>
                <p:cNvSpPr>
                  <a:spLocks/>
                </p:cNvSpPr>
                <p:nvPr/>
              </p:nvSpPr>
              <p:spPr bwMode="auto">
                <a:xfrm>
                  <a:off x="7696" y="8756"/>
                  <a:ext cx="89" cy="210"/>
                </a:xfrm>
                <a:custGeom>
                  <a:avLst/>
                  <a:gdLst>
                    <a:gd name="T0" fmla="*/ 0 w 43116"/>
                    <a:gd name="T1" fmla="*/ 0 h 21600"/>
                    <a:gd name="T2" fmla="*/ 0 w 43116"/>
                    <a:gd name="T3" fmla="*/ 0 h 21600"/>
                    <a:gd name="T4" fmla="*/ 0 w 4311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3116"/>
                    <a:gd name="T10" fmla="*/ 0 h 21600"/>
                    <a:gd name="T11" fmla="*/ 43116 w 4311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16" h="21600" fill="none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</a:path>
                    <a:path w="43116" h="21600" stroke="0" extrusionOk="0">
                      <a:moveTo>
                        <a:pt x="-1" y="19701"/>
                      </a:moveTo>
                      <a:cubicBezTo>
                        <a:pt x="983" y="8551"/>
                        <a:pt x="10322" y="-1"/>
                        <a:pt x="21516" y="0"/>
                      </a:cubicBezTo>
                      <a:cubicBezTo>
                        <a:pt x="33445" y="0"/>
                        <a:pt x="43116" y="9670"/>
                        <a:pt x="43116" y="21600"/>
                      </a:cubicBezTo>
                      <a:lnTo>
                        <a:pt x="21516" y="21600"/>
                      </a:lnTo>
                      <a:lnTo>
                        <a:pt x="-1" y="1970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83" name="Group 67"/>
              <p:cNvGrpSpPr>
                <a:grpSpLocks/>
              </p:cNvGrpSpPr>
              <p:nvPr/>
            </p:nvGrpSpPr>
            <p:grpSpPr bwMode="auto">
              <a:xfrm>
                <a:off x="8025" y="9056"/>
                <a:ext cx="270" cy="225"/>
                <a:chOff x="6675" y="10226"/>
                <a:chExt cx="270" cy="225"/>
              </a:xfrm>
            </p:grpSpPr>
            <p:sp>
              <p:nvSpPr>
                <p:cNvPr id="10288" name="Line 68"/>
                <p:cNvSpPr>
                  <a:spLocks noChangeShapeType="1"/>
                </p:cNvSpPr>
                <p:nvPr/>
              </p:nvSpPr>
              <p:spPr bwMode="auto">
                <a:xfrm>
                  <a:off x="6675" y="10241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89" name="Line 69"/>
                <p:cNvSpPr>
                  <a:spLocks noChangeShapeType="1"/>
                </p:cNvSpPr>
                <p:nvPr/>
              </p:nvSpPr>
              <p:spPr bwMode="auto">
                <a:xfrm>
                  <a:off x="6825" y="10226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90" name="Line 70"/>
                <p:cNvSpPr>
                  <a:spLocks noChangeShapeType="1"/>
                </p:cNvSpPr>
                <p:nvPr/>
              </p:nvSpPr>
              <p:spPr bwMode="auto">
                <a:xfrm>
                  <a:off x="6945" y="10226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84" name="Group 71"/>
              <p:cNvGrpSpPr>
                <a:grpSpLocks/>
              </p:cNvGrpSpPr>
              <p:nvPr/>
            </p:nvGrpSpPr>
            <p:grpSpPr bwMode="auto">
              <a:xfrm>
                <a:off x="8025" y="8771"/>
                <a:ext cx="270" cy="225"/>
                <a:chOff x="6675" y="10226"/>
                <a:chExt cx="270" cy="225"/>
              </a:xfrm>
            </p:grpSpPr>
            <p:sp>
              <p:nvSpPr>
                <p:cNvPr id="10285" name="Line 72"/>
                <p:cNvSpPr>
                  <a:spLocks noChangeShapeType="1"/>
                </p:cNvSpPr>
                <p:nvPr/>
              </p:nvSpPr>
              <p:spPr bwMode="auto">
                <a:xfrm>
                  <a:off x="6675" y="10241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86" name="Line 73"/>
                <p:cNvSpPr>
                  <a:spLocks noChangeShapeType="1"/>
                </p:cNvSpPr>
                <p:nvPr/>
              </p:nvSpPr>
              <p:spPr bwMode="auto">
                <a:xfrm>
                  <a:off x="6825" y="10226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87" name="Line 74"/>
                <p:cNvSpPr>
                  <a:spLocks noChangeShapeType="1"/>
                </p:cNvSpPr>
                <p:nvPr/>
              </p:nvSpPr>
              <p:spPr bwMode="auto">
                <a:xfrm>
                  <a:off x="6945" y="10226"/>
                  <a:ext cx="0" cy="21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0251" name="Picture 20" descr="e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423988"/>
            <a:ext cx="5572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 descr="e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438275"/>
            <a:ext cx="55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0" descr="e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25575"/>
            <a:ext cx="55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2" descr="e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66838"/>
            <a:ext cx="5048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2" descr="e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381125"/>
            <a:ext cx="5032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2" descr="e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400175"/>
            <a:ext cx="5048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2" descr="e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395413"/>
            <a:ext cx="5048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6" descr="e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330325"/>
            <a:ext cx="9366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6" descr="e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1341438"/>
            <a:ext cx="9366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6" descr="e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1333500"/>
            <a:ext cx="9350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6" descr="e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339850"/>
            <a:ext cx="9350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6" descr="e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1341438"/>
            <a:ext cx="9350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Box 1"/>
          <p:cNvSpPr txBox="1">
            <a:spLocks noChangeArrowheads="1"/>
          </p:cNvSpPr>
          <p:nvPr/>
        </p:nvSpPr>
        <p:spPr bwMode="auto">
          <a:xfrm>
            <a:off x="7718425" y="5372100"/>
            <a:ext cx="933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685193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b="1" smtClean="0"/>
              <a:t>4235,25</a:t>
            </a:r>
            <a:r>
              <a:rPr lang="ru-RU" smtClean="0"/>
              <a:t> = 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23850" y="1700213"/>
            <a:ext cx="41036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423,525 </a:t>
            </a:r>
            <a:r>
              <a:rPr lang="en-US" sz="4400" b="1"/>
              <a:t>·</a:t>
            </a:r>
            <a:r>
              <a:rPr lang="ru-RU" sz="4400" b="1"/>
              <a:t> 10</a:t>
            </a:r>
            <a:r>
              <a:rPr lang="ru-RU" sz="4400" b="1" baseline="30000"/>
              <a:t>1</a:t>
            </a:r>
            <a:endParaRPr lang="en-US" sz="4400" b="1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572000" y="1700213"/>
            <a:ext cx="457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42,3525 </a:t>
            </a:r>
            <a:r>
              <a:rPr lang="en-US" sz="4400" b="1"/>
              <a:t>·</a:t>
            </a:r>
            <a:r>
              <a:rPr lang="ru-RU" sz="4400" b="1"/>
              <a:t> 10</a:t>
            </a:r>
            <a:r>
              <a:rPr lang="ru-RU" sz="4400" b="1" baseline="30000"/>
              <a:t>2 </a:t>
            </a:r>
            <a:r>
              <a:rPr lang="ru-RU" sz="4400" b="1"/>
              <a:t>= </a:t>
            </a:r>
            <a:endParaRPr lang="en-US" sz="4400" b="1" baseline="30000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23850" y="3213100"/>
            <a:ext cx="41036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4,23525 </a:t>
            </a:r>
            <a:r>
              <a:rPr lang="en-US" sz="4400" b="1"/>
              <a:t>·</a:t>
            </a:r>
            <a:r>
              <a:rPr lang="ru-RU" sz="4400" b="1"/>
              <a:t> 10</a:t>
            </a:r>
            <a:r>
              <a:rPr lang="ru-RU" sz="4400" b="1" baseline="30000"/>
              <a:t>3</a:t>
            </a:r>
            <a:endParaRPr lang="en-US" sz="4400" b="1" baseline="30000"/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4427538" y="3213100"/>
            <a:ext cx="51133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0,423525 </a:t>
            </a:r>
            <a:r>
              <a:rPr lang="en-US" sz="4400" b="1"/>
              <a:t>·</a:t>
            </a:r>
            <a:r>
              <a:rPr lang="ru-RU" sz="4400" b="1"/>
              <a:t> 10</a:t>
            </a:r>
            <a:r>
              <a:rPr lang="ru-RU" sz="4400" b="1" baseline="30000"/>
              <a:t>4</a:t>
            </a:r>
            <a:r>
              <a:rPr lang="ru-RU" sz="4400" b="1"/>
              <a:t> =</a:t>
            </a:r>
            <a:endParaRPr lang="en-US" sz="4400" b="1" baseline="30000"/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323850" y="4652963"/>
            <a:ext cx="7272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0,0423525 </a:t>
            </a:r>
            <a:r>
              <a:rPr lang="en-US" sz="4400" b="1"/>
              <a:t>·</a:t>
            </a:r>
            <a:r>
              <a:rPr lang="ru-RU" sz="4400" b="1"/>
              <a:t> 10</a:t>
            </a:r>
            <a:r>
              <a:rPr lang="ru-RU" sz="4400" b="1" baseline="30000"/>
              <a:t>5</a:t>
            </a:r>
            <a:r>
              <a:rPr lang="ru-RU" sz="4400" b="1"/>
              <a:t> = …</a:t>
            </a:r>
            <a:endParaRPr lang="en-US" sz="4400" b="1" baseline="30000"/>
          </a:p>
        </p:txBody>
      </p:sp>
      <p:sp>
        <p:nvSpPr>
          <p:cNvPr id="54280" name="Text 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07375" y="6216650"/>
            <a:ext cx="936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ym typeface="Wingdings" pitchFamily="2" charset="2"/>
              </a:rPr>
              <a:t>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1" grpId="0"/>
      <p:bldP spid="96262" grpId="0"/>
      <p:bldP spid="96263" grpId="0"/>
      <p:bldP spid="9626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Если </a:t>
            </a:r>
            <a:r>
              <a:rPr lang="en-US" dirty="0" smtClean="0"/>
              <a:t>  </a:t>
            </a:r>
            <a:r>
              <a:rPr lang="ru-RU" b="1" dirty="0" smtClean="0"/>
              <a:t>1/</a:t>
            </a:r>
            <a:r>
              <a:rPr lang="en-US" b="1" dirty="0" smtClean="0"/>
              <a:t>q ≤| M |&lt; 1 </a:t>
            </a:r>
            <a:r>
              <a:rPr lang="ru-RU" dirty="0" smtClean="0"/>
              <a:t>, то</a:t>
            </a:r>
            <a:endParaRPr lang="ru-RU" b="1" dirty="0" smtClean="0"/>
          </a:p>
        </p:txBody>
      </p:sp>
      <p:grpSp>
        <p:nvGrpSpPr>
          <p:cNvPr id="97287" name="Group 7"/>
          <p:cNvGrpSpPr>
            <a:grpSpLocks/>
          </p:cNvGrpSpPr>
          <p:nvPr/>
        </p:nvGrpSpPr>
        <p:grpSpPr bwMode="auto">
          <a:xfrm>
            <a:off x="76200" y="1452563"/>
            <a:ext cx="8816975" cy="4284662"/>
            <a:chOff x="48" y="1071"/>
            <a:chExt cx="5554" cy="2699"/>
          </a:xfrm>
        </p:grpSpPr>
        <p:sp>
          <p:nvSpPr>
            <p:cNvPr id="55301" name="Text Box 4"/>
            <p:cNvSpPr txBox="1">
              <a:spLocks noChangeArrowheads="1"/>
            </p:cNvSpPr>
            <p:nvPr/>
          </p:nvSpPr>
          <p:spPr bwMode="auto">
            <a:xfrm>
              <a:off x="204" y="1071"/>
              <a:ext cx="5398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/>
                <a:t>представление называется </a:t>
              </a:r>
              <a:r>
                <a:rPr lang="ru-RU" sz="4400" b="1"/>
                <a:t>нормализованным</a:t>
              </a:r>
              <a:r>
                <a:rPr lang="ru-RU" sz="4400"/>
                <a:t>.</a:t>
              </a:r>
            </a:p>
          </p:txBody>
        </p:sp>
        <p:sp>
          <p:nvSpPr>
            <p:cNvPr id="55302" name="Text Box 5"/>
            <p:cNvSpPr txBox="1">
              <a:spLocks noChangeArrowheads="1"/>
            </p:cNvSpPr>
            <p:nvPr/>
          </p:nvSpPr>
          <p:spPr bwMode="auto">
            <a:xfrm>
              <a:off x="48" y="2024"/>
              <a:ext cx="5398" cy="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/>
                <a:t>Неравенство означает, что </a:t>
              </a:r>
              <a:r>
                <a:rPr lang="ru-RU" sz="4400" i="1"/>
                <a:t>мантисса</a:t>
              </a:r>
              <a:r>
                <a:rPr lang="ru-RU" sz="4400"/>
                <a:t> </a:t>
              </a:r>
              <a:r>
                <a:rPr lang="ru-RU" sz="4400">
                  <a:solidFill>
                    <a:schemeClr val="accent2"/>
                  </a:solidFill>
                </a:rPr>
                <a:t>меньше</a:t>
              </a:r>
              <a:r>
                <a:rPr lang="ru-RU" sz="4400"/>
                <a:t> </a:t>
              </a:r>
              <a:r>
                <a:rPr lang="ru-RU" sz="4400" b="1"/>
                <a:t>1</a:t>
              </a:r>
              <a:r>
                <a:rPr lang="ru-RU" sz="4400"/>
                <a:t>, а ее </a:t>
              </a:r>
              <a:r>
                <a:rPr lang="ru-RU" sz="4400">
                  <a:solidFill>
                    <a:srgbClr val="006600"/>
                  </a:solidFill>
                </a:rPr>
                <a:t>первая</a:t>
              </a:r>
              <a:r>
                <a:rPr lang="ru-RU" sz="4400"/>
                <a:t> цифра </a:t>
              </a:r>
              <a:r>
                <a:rPr lang="ru-RU" sz="4400">
                  <a:solidFill>
                    <a:srgbClr val="006600"/>
                  </a:solidFill>
                </a:rPr>
                <a:t>после запятой</a:t>
              </a:r>
              <a:r>
                <a:rPr lang="ru-RU" sz="4400"/>
                <a:t> </a:t>
              </a:r>
              <a:r>
                <a:rPr lang="ru-RU" sz="4400">
                  <a:solidFill>
                    <a:schemeClr val="accent2"/>
                  </a:solidFill>
                </a:rPr>
                <a:t>отлична</a:t>
              </a:r>
              <a:r>
                <a:rPr lang="ru-RU" sz="4400"/>
                <a:t> от </a:t>
              </a:r>
              <a:r>
                <a:rPr lang="ru-RU" sz="4400">
                  <a:solidFill>
                    <a:srgbClr val="A50021"/>
                  </a:solidFill>
                </a:rPr>
                <a:t>нуля</a:t>
              </a:r>
              <a:r>
                <a:rPr lang="ru-RU" sz="4400"/>
                <a:t>.</a:t>
              </a:r>
            </a:p>
          </p:txBody>
        </p:sp>
      </p:grpSp>
      <p:sp>
        <p:nvSpPr>
          <p:cNvPr id="97286" name="Text 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451725" y="5589588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ym typeface="Wingdings" pitchFamily="2" charset="2"/>
              </a:rPr>
              <a:t>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Преобразуем десятичное число </a:t>
            </a:r>
            <a:r>
              <a:rPr lang="ru-RU" dirty="0">
                <a:solidFill>
                  <a:srgbClr val="C00000"/>
                </a:solidFill>
              </a:rPr>
              <a:t>555,55</a:t>
            </a:r>
            <a:r>
              <a:rPr lang="ru-RU" dirty="0"/>
              <a:t>, записанное в естественной форме, в экспоненциальную форму с нормализованной мантиссой: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555,55 = 0,55555 × 10</a:t>
            </a:r>
            <a:r>
              <a:rPr lang="ru-RU" baseline="30000" dirty="0">
                <a:solidFill>
                  <a:srgbClr val="C00000"/>
                </a:solidFill>
              </a:rPr>
              <a:t>3</a:t>
            </a:r>
            <a:r>
              <a:rPr lang="ru-RU" dirty="0"/>
              <a:t> </a:t>
            </a:r>
          </a:p>
          <a:p>
            <a:r>
              <a:rPr lang="ru-RU" dirty="0"/>
              <a:t>Здесь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нормализованная </a:t>
            </a:r>
            <a:r>
              <a:rPr lang="ru-RU" dirty="0"/>
              <a:t>мантисса: </a:t>
            </a:r>
            <a:r>
              <a:rPr lang="ru-RU" dirty="0">
                <a:solidFill>
                  <a:srgbClr val="C00000"/>
                </a:solidFill>
              </a:rPr>
              <a:t>m = </a:t>
            </a:r>
            <a:r>
              <a:rPr lang="ru-RU" dirty="0" smtClean="0">
                <a:solidFill>
                  <a:srgbClr val="C00000"/>
                </a:solidFill>
              </a:rPr>
              <a:t>0,55555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порядок</a:t>
            </a:r>
            <a:r>
              <a:rPr lang="ru-RU" dirty="0"/>
              <a:t>: </a:t>
            </a:r>
            <a:r>
              <a:rPr lang="ru-RU" dirty="0">
                <a:solidFill>
                  <a:srgbClr val="C00000"/>
                </a:solidFill>
              </a:rPr>
              <a:t>n = 3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9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Число в формате с плавающей запятой занимает в памяти компьютера </a:t>
            </a:r>
            <a:r>
              <a:rPr lang="ru-RU" dirty="0">
                <a:solidFill>
                  <a:srgbClr val="C00000"/>
                </a:solidFill>
              </a:rPr>
              <a:t>4</a:t>
            </a:r>
            <a:r>
              <a:rPr lang="ru-RU" dirty="0"/>
              <a:t> (</a:t>
            </a:r>
            <a:r>
              <a:rPr lang="ru-RU" i="1" dirty="0"/>
              <a:t>число обычной точности</a:t>
            </a:r>
            <a:r>
              <a:rPr lang="ru-RU" dirty="0"/>
              <a:t>) или </a:t>
            </a:r>
            <a:r>
              <a:rPr lang="ru-RU" dirty="0">
                <a:solidFill>
                  <a:srgbClr val="C00000"/>
                </a:solidFill>
              </a:rPr>
              <a:t>8</a:t>
            </a:r>
            <a:r>
              <a:rPr lang="ru-RU" dirty="0"/>
              <a:t> байтов (</a:t>
            </a:r>
            <a:r>
              <a:rPr lang="ru-RU" i="1" dirty="0"/>
              <a:t>число двойной точности</a:t>
            </a:r>
            <a:r>
              <a:rPr lang="ru-RU" dirty="0"/>
              <a:t>). При записи числа с плавающей запятой выделяются разряды для хранения знака мантиссы, знака порядка, порядка и мантиссы.</a:t>
            </a:r>
          </a:p>
          <a:p>
            <a:r>
              <a:rPr lang="ru-RU" dirty="0"/>
              <a:t>Диапазон изменения чисел определяется количеством разрядов, отведенных для хранения порядка числа, а точность (количество значащих цифр) определяется количеством разрядов, отведенных для хранения мантиссы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Определим максимальное число и его точность для формата </a:t>
            </a:r>
            <a:r>
              <a:rPr lang="ru-RU" sz="2400" i="1" dirty="0"/>
              <a:t>чисел обычной точности</a:t>
            </a:r>
            <a:r>
              <a:rPr lang="ru-RU" sz="2400" dirty="0"/>
              <a:t>, если для хранения порядка и его знака отводится 8 разрядов, а для хранения мантиссы и ее знака - 24 разряда: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57" y="3140968"/>
            <a:ext cx="75216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Максимальное значение порядка числа </a:t>
            </a:r>
            <a:r>
              <a:rPr lang="ru-RU" dirty="0"/>
              <a:t>составит 1111111</a:t>
            </a:r>
            <a:r>
              <a:rPr lang="ru-RU" baseline="-25000" dirty="0"/>
              <a:t>2</a:t>
            </a:r>
            <a:r>
              <a:rPr lang="ru-RU" dirty="0"/>
              <a:t> = 127</a:t>
            </a:r>
            <a:r>
              <a:rPr lang="ru-RU" baseline="-25000" dirty="0"/>
              <a:t>10</a:t>
            </a:r>
            <a:r>
              <a:rPr lang="ru-RU" dirty="0"/>
              <a:t>, и, следовательно, максимальное значение числа составит: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sz="3100" dirty="0">
                <a:solidFill>
                  <a:srgbClr val="C00000"/>
                </a:solidFill>
              </a:rPr>
              <a:t>2</a:t>
            </a:r>
            <a:r>
              <a:rPr lang="ru-RU" sz="3100" baseline="30000" dirty="0">
                <a:solidFill>
                  <a:srgbClr val="C00000"/>
                </a:solidFill>
              </a:rPr>
              <a:t>127</a:t>
            </a:r>
            <a:r>
              <a:rPr lang="ru-RU" sz="3100" dirty="0">
                <a:solidFill>
                  <a:srgbClr val="C00000"/>
                </a:solidFill>
              </a:rPr>
              <a:t> = 1,7014118346046923173168730371588 × 10</a:t>
            </a:r>
            <a:r>
              <a:rPr lang="ru-RU" sz="3100" baseline="30000" dirty="0">
                <a:solidFill>
                  <a:srgbClr val="C00000"/>
                </a:solidFill>
              </a:rPr>
              <a:t>38</a:t>
            </a:r>
            <a:r>
              <a:rPr lang="ru-RU" dirty="0"/>
              <a:t> .</a:t>
            </a:r>
          </a:p>
          <a:p>
            <a:r>
              <a:rPr lang="ru-RU" dirty="0"/>
              <a:t> </a:t>
            </a:r>
          </a:p>
          <a:p>
            <a:r>
              <a:rPr lang="ru-RU" dirty="0">
                <a:solidFill>
                  <a:srgbClr val="C00000"/>
                </a:solidFill>
              </a:rPr>
              <a:t>Максимальное значение положительной мантиссы </a:t>
            </a:r>
            <a:r>
              <a:rPr lang="ru-RU" dirty="0"/>
              <a:t>равно: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</a:rPr>
              <a:t>2</a:t>
            </a:r>
            <a:r>
              <a:rPr lang="ru-RU" sz="3600" baseline="30000" dirty="0">
                <a:solidFill>
                  <a:srgbClr val="C00000"/>
                </a:solidFill>
              </a:rPr>
              <a:t>23</a:t>
            </a:r>
            <a:r>
              <a:rPr lang="ru-RU" sz="3600" dirty="0">
                <a:solidFill>
                  <a:srgbClr val="C00000"/>
                </a:solidFill>
              </a:rPr>
              <a:t> - 1 » 2</a:t>
            </a:r>
            <a:r>
              <a:rPr lang="ru-RU" sz="3600" baseline="30000" dirty="0">
                <a:solidFill>
                  <a:srgbClr val="C00000"/>
                </a:solidFill>
              </a:rPr>
              <a:t>23</a:t>
            </a:r>
            <a:r>
              <a:rPr lang="ru-RU" sz="3600" dirty="0">
                <a:solidFill>
                  <a:srgbClr val="C00000"/>
                </a:solidFill>
              </a:rPr>
              <a:t> = 2</a:t>
            </a:r>
            <a:r>
              <a:rPr lang="ru-RU" sz="3600" baseline="30000" dirty="0">
                <a:solidFill>
                  <a:srgbClr val="C00000"/>
                </a:solidFill>
              </a:rPr>
              <a:t>(10 × 2,3)</a:t>
            </a:r>
            <a:r>
              <a:rPr lang="ru-RU" sz="3600" dirty="0">
                <a:solidFill>
                  <a:srgbClr val="C00000"/>
                </a:solidFill>
              </a:rPr>
              <a:t> » 1000</a:t>
            </a:r>
            <a:r>
              <a:rPr lang="ru-RU" sz="3600" baseline="30000" dirty="0">
                <a:solidFill>
                  <a:srgbClr val="C00000"/>
                </a:solidFill>
              </a:rPr>
              <a:t>2,3</a:t>
            </a:r>
            <a:r>
              <a:rPr lang="ru-RU" sz="3600" dirty="0">
                <a:solidFill>
                  <a:srgbClr val="C00000"/>
                </a:solidFill>
              </a:rPr>
              <a:t> = 10</a:t>
            </a:r>
            <a:r>
              <a:rPr lang="ru-RU" sz="3600" baseline="30000" dirty="0">
                <a:solidFill>
                  <a:srgbClr val="C00000"/>
                </a:solidFill>
              </a:rPr>
              <a:t>(3 × 2,3)</a:t>
            </a:r>
            <a:r>
              <a:rPr lang="ru-RU" sz="3600" dirty="0">
                <a:solidFill>
                  <a:srgbClr val="C00000"/>
                </a:solidFill>
              </a:rPr>
              <a:t> » 10</a:t>
            </a:r>
            <a:r>
              <a:rPr lang="ru-RU" sz="3600" baseline="30000" dirty="0">
                <a:solidFill>
                  <a:srgbClr val="C00000"/>
                </a:solidFill>
              </a:rPr>
              <a:t>7</a:t>
            </a:r>
            <a:r>
              <a:rPr lang="ru-RU" sz="3600" dirty="0">
                <a:solidFill>
                  <a:srgbClr val="C00000"/>
                </a:solidFill>
              </a:rPr>
              <a:t>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Таким образом максимальное значение </a:t>
            </a:r>
            <a:r>
              <a:rPr lang="ru-RU" i="1" dirty="0"/>
              <a:t>чисел обычной точности</a:t>
            </a:r>
            <a:r>
              <a:rPr lang="ru-RU" dirty="0"/>
              <a:t> с учетом возможной точности вычислений составит </a:t>
            </a:r>
            <a:r>
              <a:rPr lang="ru-RU" dirty="0">
                <a:solidFill>
                  <a:srgbClr val="C00000"/>
                </a:solidFill>
              </a:rPr>
              <a:t>1,701411 × 10</a:t>
            </a:r>
            <a:r>
              <a:rPr lang="ru-RU" baseline="30000" dirty="0">
                <a:solidFill>
                  <a:srgbClr val="C00000"/>
                </a:solidFill>
              </a:rPr>
              <a:t>38</a:t>
            </a:r>
            <a:r>
              <a:rPr lang="ru-RU" dirty="0"/>
              <a:t> (количество значащих цифр десятичного числа в данном случае ограничено 7 разрядами)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5216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7803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Вещественные</a:t>
            </a:r>
            <a:r>
              <a:rPr lang="ru-RU" sz="4000" smtClean="0"/>
              <a:t> числа занимают от </a:t>
            </a:r>
            <a:r>
              <a:rPr lang="ru-RU" sz="4000" b="1" smtClean="0"/>
              <a:t>4</a:t>
            </a:r>
            <a:r>
              <a:rPr lang="ru-RU" sz="4000" smtClean="0"/>
              <a:t> до </a:t>
            </a:r>
            <a:r>
              <a:rPr lang="ru-RU" sz="4000" b="1" smtClean="0"/>
              <a:t>10</a:t>
            </a:r>
            <a:r>
              <a:rPr lang="ru-RU" sz="4000" smtClean="0"/>
              <a:t> байтов.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11188" y="1557338"/>
            <a:ext cx="79930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/>
              <a:t>Например, </a:t>
            </a:r>
            <a:r>
              <a:rPr lang="ru-RU" sz="4400">
                <a:solidFill>
                  <a:srgbClr val="A50021"/>
                </a:solidFill>
              </a:rPr>
              <a:t>четырех</a:t>
            </a:r>
            <a:r>
              <a:rPr lang="ru-RU" sz="4400"/>
              <a:t>байтовое вещественное число:</a:t>
            </a:r>
          </a:p>
        </p:txBody>
      </p:sp>
      <p:grpSp>
        <p:nvGrpSpPr>
          <p:cNvPr id="98317" name="Group 13"/>
          <p:cNvGrpSpPr>
            <a:grpSpLocks/>
          </p:cNvGrpSpPr>
          <p:nvPr/>
        </p:nvGrpSpPr>
        <p:grpSpPr bwMode="auto">
          <a:xfrm>
            <a:off x="808038" y="3144838"/>
            <a:ext cx="6716712" cy="1362075"/>
            <a:chOff x="509" y="1981"/>
            <a:chExt cx="4231" cy="858"/>
          </a:xfrm>
        </p:grpSpPr>
        <p:sp>
          <p:nvSpPr>
            <p:cNvPr id="56326" name="Text Box 5"/>
            <p:cNvSpPr txBox="1">
              <a:spLocks noChangeArrowheads="1"/>
            </p:cNvSpPr>
            <p:nvPr/>
          </p:nvSpPr>
          <p:spPr bwMode="auto">
            <a:xfrm>
              <a:off x="521" y="2341"/>
              <a:ext cx="590" cy="4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b="1"/>
                <a:t>S</a:t>
              </a:r>
              <a:endParaRPr lang="ru-RU" sz="4400" b="1"/>
            </a:p>
          </p:txBody>
        </p:sp>
        <p:sp>
          <p:nvSpPr>
            <p:cNvPr id="56327" name="Text Box 6"/>
            <p:cNvSpPr txBox="1">
              <a:spLocks noChangeArrowheads="1"/>
            </p:cNvSpPr>
            <p:nvPr/>
          </p:nvSpPr>
          <p:spPr bwMode="auto">
            <a:xfrm>
              <a:off x="1120" y="2341"/>
              <a:ext cx="1769" cy="4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b="1"/>
                <a:t>P</a:t>
              </a:r>
              <a:endParaRPr lang="ru-RU" sz="4400" b="1"/>
            </a:p>
          </p:txBody>
        </p:sp>
        <p:sp>
          <p:nvSpPr>
            <p:cNvPr id="56328" name="Text Box 7"/>
            <p:cNvSpPr txBox="1">
              <a:spLocks noChangeArrowheads="1"/>
            </p:cNvSpPr>
            <p:nvPr/>
          </p:nvSpPr>
          <p:spPr bwMode="auto">
            <a:xfrm>
              <a:off x="2899" y="2341"/>
              <a:ext cx="1769" cy="4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b="1"/>
                <a:t>M</a:t>
              </a:r>
              <a:endParaRPr lang="ru-RU" sz="4400" b="1"/>
            </a:p>
          </p:txBody>
        </p:sp>
        <p:sp>
          <p:nvSpPr>
            <p:cNvPr id="56329" name="Text Box 8"/>
            <p:cNvSpPr txBox="1">
              <a:spLocks noChangeArrowheads="1"/>
            </p:cNvSpPr>
            <p:nvPr/>
          </p:nvSpPr>
          <p:spPr bwMode="auto">
            <a:xfrm>
              <a:off x="4422" y="2003"/>
              <a:ext cx="31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sz="3200" b="1"/>
                <a:t>0</a:t>
              </a:r>
            </a:p>
          </p:txBody>
        </p:sp>
        <p:sp>
          <p:nvSpPr>
            <p:cNvPr id="56330" name="Text Box 9"/>
            <p:cNvSpPr txBox="1">
              <a:spLocks noChangeArrowheads="1"/>
            </p:cNvSpPr>
            <p:nvPr/>
          </p:nvSpPr>
          <p:spPr bwMode="auto">
            <a:xfrm>
              <a:off x="2896" y="1981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3200" b="1"/>
                <a:t>23</a:t>
              </a:r>
            </a:p>
          </p:txBody>
        </p:sp>
        <p:sp>
          <p:nvSpPr>
            <p:cNvPr id="56331" name="Text Box 10"/>
            <p:cNvSpPr txBox="1">
              <a:spLocks noChangeArrowheads="1"/>
            </p:cNvSpPr>
            <p:nvPr/>
          </p:nvSpPr>
          <p:spPr bwMode="auto">
            <a:xfrm>
              <a:off x="2448" y="1993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sz="3200" b="1"/>
                <a:t>24</a:t>
              </a:r>
            </a:p>
          </p:txBody>
        </p:sp>
        <p:sp>
          <p:nvSpPr>
            <p:cNvPr id="56332" name="Text Box 11"/>
            <p:cNvSpPr txBox="1">
              <a:spLocks noChangeArrowheads="1"/>
            </p:cNvSpPr>
            <p:nvPr/>
          </p:nvSpPr>
          <p:spPr bwMode="auto">
            <a:xfrm>
              <a:off x="1096" y="1981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3200" b="1"/>
                <a:t>30</a:t>
              </a:r>
            </a:p>
          </p:txBody>
        </p:sp>
        <p:sp>
          <p:nvSpPr>
            <p:cNvPr id="56333" name="Text Box 12"/>
            <p:cNvSpPr txBox="1">
              <a:spLocks noChangeArrowheads="1"/>
            </p:cNvSpPr>
            <p:nvPr/>
          </p:nvSpPr>
          <p:spPr bwMode="auto">
            <a:xfrm>
              <a:off x="509" y="1984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3200" b="1"/>
                <a:t>31</a:t>
              </a:r>
            </a:p>
          </p:txBody>
        </p:sp>
      </p:grpSp>
      <p:pic>
        <p:nvPicPr>
          <p:cNvPr id="98318" name="Picture 14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52805" r="1213" b="7765"/>
          <a:stretch>
            <a:fillRect/>
          </a:stretch>
        </p:blipFill>
        <p:spPr bwMode="auto">
          <a:xfrm>
            <a:off x="-50800" y="4691063"/>
            <a:ext cx="92138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3489251"/>
          </a:xfrm>
        </p:spPr>
        <p:txBody>
          <a:bodyPr/>
          <a:lstStyle/>
          <a:p>
            <a:r>
              <a:rPr lang="ru-RU" sz="4400" b="1" dirty="0">
                <a:solidFill>
                  <a:srgbClr val="C00000"/>
                </a:solidFill>
              </a:rPr>
              <a:t>Кодирование текстовой информации в компьютере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332656"/>
            <a:ext cx="9155113" cy="863600"/>
          </a:xfrm>
        </p:spPr>
        <p:txBody>
          <a:bodyPr>
            <a:noAutofit/>
          </a:bodyPr>
          <a:lstStyle/>
          <a:p>
            <a:pPr algn="r" eaLnBrk="1" hangingPunct="1">
              <a:lnSpc>
                <a:spcPct val="150000"/>
              </a:lnSpc>
            </a:pPr>
            <a:r>
              <a:rPr lang="ru-RU" sz="4400" b="1" dirty="0" smtClean="0"/>
              <a:t>Представление </a:t>
            </a:r>
            <a:r>
              <a:rPr lang="ru-RU" sz="4400" b="1" dirty="0" smtClean="0">
                <a:solidFill>
                  <a:srgbClr val="800080"/>
                </a:solidFill>
              </a:rPr>
              <a:t>символьных</a:t>
            </a:r>
            <a:br>
              <a:rPr lang="ru-RU" sz="4400" b="1" dirty="0" smtClean="0">
                <a:solidFill>
                  <a:srgbClr val="800080"/>
                </a:solidFill>
              </a:rPr>
            </a:br>
            <a:r>
              <a:rPr lang="ru-RU" sz="4400" b="1" dirty="0" smtClean="0">
                <a:solidFill>
                  <a:srgbClr val="800080"/>
                </a:solidFill>
              </a:rPr>
              <a:t> </a:t>
            </a:r>
            <a:r>
              <a:rPr lang="ru-RU" sz="4400" b="1" dirty="0" smtClean="0">
                <a:solidFill>
                  <a:schemeClr val="tx1"/>
                </a:solidFill>
              </a:rPr>
              <a:t>данных</a:t>
            </a:r>
            <a:r>
              <a:rPr lang="ru-RU" sz="4400" b="1" dirty="0" smtClean="0"/>
              <a:t> 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112"/>
            <a:ext cx="5183187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344816" cy="625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30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Древнегреческая система счисления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8" name="Заголовок 1"/>
          <p:cNvSpPr txBox="1">
            <a:spLocks/>
          </p:cNvSpPr>
          <p:nvPr/>
        </p:nvSpPr>
        <p:spPr bwMode="auto">
          <a:xfrm>
            <a:off x="-36513" y="1052513"/>
            <a:ext cx="71421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Древнегреческая аттическая пятеричная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9" name="Рисунок 4" descr="image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2007" r="6950" b="59879"/>
          <a:stretch>
            <a:fillRect/>
          </a:stretch>
        </p:blipFill>
        <p:spPr bwMode="auto">
          <a:xfrm>
            <a:off x="2195513" y="2943225"/>
            <a:ext cx="4473575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1"/>
          <p:cNvSpPr>
            <a:spLocks noChangeArrowheads="1"/>
          </p:cNvSpPr>
          <p:nvPr/>
        </p:nvSpPr>
        <p:spPr bwMode="auto">
          <a:xfrm>
            <a:off x="468313" y="1585913"/>
            <a:ext cx="821848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древнейшее время в Греции была распространена так называемая Аттическая система счисления, название происходит от области Греции– Аттики со столицей Афины.</a:t>
            </a:r>
          </a:p>
        </p:txBody>
      </p:sp>
      <p:pic>
        <p:nvPicPr>
          <p:cNvPr id="11271" name="Picture 23" descr="http://goldlara.narod.ru/numbers/numbers.files/image0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456238"/>
            <a:ext cx="8159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6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Кодирование текстовой информации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8280919" cy="4525963"/>
          </a:xfrm>
        </p:spPr>
        <p:txBody>
          <a:bodyPr>
            <a:normAutofit lnSpcReduction="10000"/>
          </a:bodyPr>
          <a:lstStyle/>
          <a:p>
            <a:r>
              <a:rPr lang="ru-RU" sz="2600" dirty="0">
                <a:latin typeface="Arial" pitchFamily="34" charset="0"/>
                <a:cs typeface="Arial" pitchFamily="34" charset="0"/>
              </a:rPr>
              <a:t>При кодировании текста в память последовательно заносятся коды символов, составляющих текст, и команд, управляющих внешним видом и размещением этих символов.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есть если мы определяем числа 69 и 96 как текстовую информацию, коды этих чисел будут отличаться только порядком следования кодов цифр 6 и 9.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же мы определяем их как числовую информацию, их коды будут совершенно различны, так как они представляют разные по величине числа.</a:t>
            </a:r>
          </a:p>
        </p:txBody>
      </p:sp>
    </p:spTree>
    <p:extLst>
      <p:ext uri="{BB962C8B-B14F-4D97-AF65-F5344CB8AC3E}">
        <p14:creationId xmlns:p14="http://schemas.microsoft.com/office/powerpoint/2010/main" val="24034686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88071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8181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74" y="116632"/>
            <a:ext cx="789932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1165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5"/>
            <a:ext cx="7898194" cy="61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097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Первоначально для кодирования одного символа использовался </a:t>
            </a:r>
            <a:r>
              <a:rPr lang="ru-RU" dirty="0" smtClean="0"/>
              <a:t>1 байт</a:t>
            </a:r>
            <a:r>
              <a:rPr lang="ru-RU" dirty="0"/>
              <a:t>. В байт можно записать в </a:t>
            </a:r>
            <a:r>
              <a:rPr lang="ru-RU" b="1" dirty="0"/>
              <a:t>2</a:t>
            </a:r>
            <a:r>
              <a:rPr lang="ru-RU" b="1" baseline="30000" dirty="0"/>
              <a:t>8</a:t>
            </a:r>
            <a:r>
              <a:rPr lang="ru-RU" b="1" dirty="0"/>
              <a:t> = 256 </a:t>
            </a:r>
            <a:r>
              <a:rPr lang="ru-RU" dirty="0"/>
              <a:t>разных кодов (состояний). </a:t>
            </a:r>
            <a:endParaRPr lang="ru-RU" dirty="0" smtClean="0"/>
          </a:p>
          <a:p>
            <a:r>
              <a:rPr lang="ru-RU" dirty="0" smtClean="0"/>
              <a:t>Эти </a:t>
            </a:r>
            <a:r>
              <a:rPr lang="ru-RU" dirty="0"/>
              <a:t>состояния перенумерованы, и каждому сопоставляется какой-либо буквенный символ, графический элемент или команда, необходимая при оформлении текстовой информации. Такое соответствие называется </a:t>
            </a:r>
            <a:r>
              <a:rPr lang="ru-RU" b="1" i="1" dirty="0">
                <a:solidFill>
                  <a:srgbClr val="C00000"/>
                </a:solidFill>
              </a:rPr>
              <a:t>кодовой таблицей.</a:t>
            </a:r>
            <a:endParaRPr lang="ru-RU" dirty="0">
              <a:solidFill>
                <a:srgbClr val="C00000"/>
              </a:solidFill>
            </a:endParaRPr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Кодирование текстовой информации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918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1" y="0"/>
            <a:ext cx="787675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029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92696"/>
            <a:ext cx="7786112" cy="48006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500" dirty="0">
                <a:latin typeface="Arial" pitchFamily="34" charset="0"/>
                <a:cs typeface="Arial" pitchFamily="34" charset="0"/>
              </a:rPr>
              <a:t>В настоящее время существуют и применяются разные варианты 8-битных кодовых таблиц. Наиболее популярные из них:</a:t>
            </a:r>
          </a:p>
          <a:p>
            <a:pPr lvl="0"/>
            <a:r>
              <a:rPr lang="en-US" sz="2500" b="1" i="1" dirty="0">
                <a:latin typeface="Arial" pitchFamily="34" charset="0"/>
                <a:cs typeface="Arial" pitchFamily="34" charset="0"/>
              </a:rPr>
              <a:t>ASCII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- American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Standart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Code for Information Interchange -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американский стандартный код для обмена информацией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;</a:t>
            </a:r>
            <a:endParaRPr lang="ru-RU" sz="25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500" b="1" i="1" dirty="0" err="1">
                <a:latin typeface="Arial" pitchFamily="34" charset="0"/>
                <a:cs typeface="Arial" pitchFamily="34" charset="0"/>
              </a:rPr>
              <a:t>КОИ8</a:t>
            </a:r>
            <a:r>
              <a:rPr lang="ru-RU" sz="2500" b="1" i="1" dirty="0">
                <a:latin typeface="Arial" pitchFamily="34" charset="0"/>
                <a:cs typeface="Arial" pitchFamily="34" charset="0"/>
              </a:rPr>
              <a:t>-Р 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- Код </a:t>
            </a:r>
            <a:r>
              <a:rPr lang="ru-RU" sz="2500" dirty="0" smtClean="0">
                <a:latin typeface="Arial" pitchFamily="34" charset="0"/>
                <a:cs typeface="Arial" pitchFamily="34" charset="0"/>
              </a:rPr>
              <a:t>обмена информацией 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8-битный с кириллицей;</a:t>
            </a:r>
          </a:p>
          <a:p>
            <a:pPr lvl="0"/>
            <a:r>
              <a:rPr lang="en-US" sz="2500" b="1" i="1" dirty="0" err="1">
                <a:latin typeface="Arial" pitchFamily="34" charset="0"/>
                <a:cs typeface="Arial" pitchFamily="34" charset="0"/>
              </a:rPr>
              <a:t>CP</a:t>
            </a:r>
            <a:r>
              <a:rPr lang="ru-RU" sz="2500" b="1" i="1" dirty="0">
                <a:latin typeface="Arial" pitchFamily="34" charset="0"/>
                <a:cs typeface="Arial" pitchFamily="34" charset="0"/>
              </a:rPr>
              <a:t>1251 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- (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Code Page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) - кодировка с кириллицей в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Microsoft Windows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;</a:t>
            </a:r>
          </a:p>
          <a:p>
            <a:pPr lvl="0"/>
            <a:r>
              <a:rPr lang="ru-RU" sz="2500" b="1" i="1" dirty="0" err="1">
                <a:latin typeface="Arial" pitchFamily="34" charset="0"/>
                <a:cs typeface="Arial" pitchFamily="34" charset="0"/>
              </a:rPr>
              <a:t>СР866</a:t>
            </a:r>
            <a:r>
              <a:rPr lang="ru-RU" sz="2500" b="1" i="1" dirty="0">
                <a:latin typeface="Arial" pitchFamily="34" charset="0"/>
                <a:cs typeface="Arial" pitchFamily="34" charset="0"/>
              </a:rPr>
              <a:t> - 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кодировка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MSDOS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;</a:t>
            </a:r>
            <a:endParaRPr lang="ru-RU" sz="25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2500" b="1" i="1" dirty="0">
                <a:latin typeface="Arial" pitchFamily="34" charset="0"/>
                <a:cs typeface="Arial" pitchFamily="34" charset="0"/>
              </a:rPr>
              <a:t>ISO</a:t>
            </a:r>
            <a:r>
              <a:rPr lang="ru-RU" sz="2500" b="1" i="1" dirty="0">
                <a:latin typeface="Arial" pitchFamily="34" charset="0"/>
                <a:cs typeface="Arial" pitchFamily="34" charset="0"/>
              </a:rPr>
              <a:t> 8859-5 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International Standards Organization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 - Международная организация по стандартизации. Ещё один стандарт для кодов для кириллицы.</a:t>
            </a:r>
          </a:p>
          <a:p>
            <a:pPr marL="82296" indent="0">
              <a:buNone/>
            </a:pP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Кодирование текстовой информации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994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Система, в которой каждому символу алфавита поставлен в соответствие уникальный код, называется </a:t>
            </a:r>
            <a:r>
              <a:rPr lang="ru-RU" sz="4000" b="1" smtClean="0">
                <a:solidFill>
                  <a:srgbClr val="CC0000"/>
                </a:solidFill>
              </a:rPr>
              <a:t>кодовой таблицей</a:t>
            </a:r>
            <a:r>
              <a:rPr lang="ru-RU" sz="4000" smtClean="0"/>
              <a:t>.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8497887" cy="14319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ASCII</a:t>
            </a:r>
            <a:r>
              <a:rPr lang="ru-RU" sz="4400" b="1"/>
              <a:t> - </a:t>
            </a:r>
            <a:r>
              <a:rPr lang="en-US" sz="4400" b="1"/>
              <a:t>A</a:t>
            </a:r>
            <a:r>
              <a:rPr lang="en-US" sz="4400"/>
              <a:t>merican</a:t>
            </a:r>
            <a:r>
              <a:rPr lang="en-US" sz="4400" b="1"/>
              <a:t> S</a:t>
            </a:r>
            <a:r>
              <a:rPr lang="en-US" sz="4400"/>
              <a:t>tandard </a:t>
            </a:r>
            <a:r>
              <a:rPr lang="en-US" sz="4400" b="1"/>
              <a:t>C</a:t>
            </a:r>
            <a:r>
              <a:rPr lang="en-US" sz="4400"/>
              <a:t>ode of </a:t>
            </a:r>
            <a:r>
              <a:rPr lang="en-US" sz="4400" b="1"/>
              <a:t>I</a:t>
            </a:r>
            <a:r>
              <a:rPr lang="en-US" sz="4400"/>
              <a:t>nformation </a:t>
            </a:r>
            <a:r>
              <a:rPr lang="en-US" sz="4400" b="1"/>
              <a:t>I</a:t>
            </a:r>
            <a:r>
              <a:rPr lang="en-US" sz="4400"/>
              <a:t>nterchange.</a:t>
            </a:r>
            <a:endParaRPr lang="ru-RU" sz="4400" b="1"/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-252413" y="5378450"/>
            <a:ext cx="9704388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900"/>
              <a:t>Таблица</a:t>
            </a:r>
            <a:r>
              <a:rPr lang="ru-RU" sz="3900" b="1"/>
              <a:t> </a:t>
            </a:r>
            <a:r>
              <a:rPr lang="en-US" sz="3900" b="1"/>
              <a:t>ASCII</a:t>
            </a:r>
            <a:r>
              <a:rPr lang="ru-RU" sz="3900" b="1"/>
              <a:t> </a:t>
            </a:r>
            <a:r>
              <a:rPr lang="ru-RU" sz="3900"/>
              <a:t>состоит из двух частей:</a:t>
            </a:r>
            <a:r>
              <a:rPr lang="ru-RU" sz="4300"/>
              <a:t> </a:t>
            </a:r>
            <a:r>
              <a:rPr lang="ru-RU" sz="4300" b="1">
                <a:solidFill>
                  <a:srgbClr val="333399"/>
                </a:solidFill>
              </a:rPr>
              <a:t>основной</a:t>
            </a:r>
            <a:r>
              <a:rPr lang="ru-RU" sz="4300"/>
              <a:t> и </a:t>
            </a:r>
            <a:r>
              <a:rPr lang="ru-RU" sz="4300" b="1">
                <a:solidFill>
                  <a:srgbClr val="008000"/>
                </a:solidFill>
              </a:rPr>
              <a:t>расширенной</a:t>
            </a:r>
            <a:r>
              <a:rPr lang="ru-RU" sz="4300"/>
              <a:t>.</a:t>
            </a:r>
            <a:endParaRPr lang="ru-RU" sz="4300" b="1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116013" y="4365625"/>
            <a:ext cx="7092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CC0000"/>
                </a:solidFill>
              </a:rPr>
              <a:t>1 символ </a:t>
            </a:r>
            <a:r>
              <a:rPr lang="en-US" sz="4400" b="1">
                <a:solidFill>
                  <a:srgbClr val="CC0000"/>
                </a:solidFill>
              </a:rPr>
              <a:t>~</a:t>
            </a:r>
            <a:r>
              <a:rPr lang="ru-RU" sz="4400" b="1">
                <a:solidFill>
                  <a:srgbClr val="CC0000"/>
                </a:solidFill>
              </a:rPr>
              <a:t> 1 байт (8 бит) </a:t>
            </a:r>
            <a:endParaRPr lang="en-US" sz="44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animBg="1"/>
      <p:bldP spid="100357" grpId="0"/>
      <p:bldP spid="100358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133" name="Group 757"/>
          <p:cNvGraphicFramePr>
            <a:graphicFrameLocks noGrp="1"/>
          </p:cNvGraphicFramePr>
          <p:nvPr>
            <p:ph idx="1"/>
          </p:nvPr>
        </p:nvGraphicFramePr>
        <p:xfrm>
          <a:off x="0" y="61913"/>
          <a:ext cx="9144000" cy="6796092"/>
        </p:xfrm>
        <a:graphic>
          <a:graphicData uri="http://schemas.openxmlformats.org/drawingml/2006/table">
            <a:tbl>
              <a:tblPr/>
              <a:tblGrid>
                <a:gridCol w="569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30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308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937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`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◄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☻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↕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♥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♦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¶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♣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§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7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↨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7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↓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37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←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{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2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∟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937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}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♫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^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766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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Древнегреческая система счисления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2" name="Прямоугольник 13"/>
          <p:cNvSpPr>
            <a:spLocks noChangeArrowheads="1"/>
          </p:cNvSpPr>
          <p:nvPr/>
        </p:nvSpPr>
        <p:spPr bwMode="auto">
          <a:xfrm>
            <a:off x="287338" y="2781300"/>
            <a:ext cx="867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Древнегреческая ионийская десятеричная алфавитная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3" name="Рисунок 5" descr="image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42380" r="6950" b="1701"/>
          <a:stretch>
            <a:fillRect/>
          </a:stretch>
        </p:blipFill>
        <p:spPr bwMode="auto">
          <a:xfrm>
            <a:off x="395288" y="3357563"/>
            <a:ext cx="50482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Группа 19"/>
          <p:cNvGrpSpPr>
            <a:grpSpLocks/>
          </p:cNvGrpSpPr>
          <p:nvPr/>
        </p:nvGrpSpPr>
        <p:grpSpPr bwMode="auto">
          <a:xfrm>
            <a:off x="6227763" y="3933825"/>
            <a:ext cx="885825" cy="2303463"/>
            <a:chOff x="5429256" y="4286256"/>
            <a:chExt cx="857256" cy="2071702"/>
          </a:xfrm>
        </p:grpSpPr>
        <p:pic>
          <p:nvPicPr>
            <p:cNvPr id="12299" name="Рисунок 20" descr="D:\вика\УММ\Все есть число, — говорили пифагорийцы.files\image02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57" b="11765"/>
            <a:stretch>
              <a:fillRect/>
            </a:stretch>
          </p:blipFill>
          <p:spPr bwMode="auto">
            <a:xfrm>
              <a:off x="5429256" y="4286256"/>
              <a:ext cx="857256" cy="4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Рисунок 21" descr="D:\вика\УММ\Все есть число, — говорили пифагорийцы.files\image02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6" r="52869" b="-10295"/>
            <a:stretch>
              <a:fillRect/>
            </a:stretch>
          </p:blipFill>
          <p:spPr bwMode="auto">
            <a:xfrm>
              <a:off x="5429256" y="5072074"/>
              <a:ext cx="857256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Рисунок 22" descr="D:\вика\УММ\Все есть число, — говорили пифагорийцы.files\image02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75" r="15984" b="-10295"/>
            <a:stretch>
              <a:fillRect/>
            </a:stretch>
          </p:blipFill>
          <p:spPr bwMode="auto">
            <a:xfrm>
              <a:off x="5429256" y="5857892"/>
              <a:ext cx="857256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7081838" y="4005263"/>
            <a:ext cx="10715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265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7081838" y="4894263"/>
            <a:ext cx="10715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503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7100888" y="5684838"/>
            <a:ext cx="10715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731</a:t>
            </a:r>
          </a:p>
        </p:txBody>
      </p:sp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539750" y="1290638"/>
            <a:ext cx="79200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середине V в. до н. э. появилась запись чисел нового типа -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алфавитная нумерация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этой системе записи числа обозначались при помощи </a:t>
            </a:r>
            <a:r>
              <a:rPr kumimoji="0" lang="ru-RU" altLang="ru-RU" sz="20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букв алфавита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 над которыми ставились черточки.</a:t>
            </a:r>
          </a:p>
        </p:txBody>
      </p:sp>
    </p:spTree>
    <p:extLst>
      <p:ext uri="{BB962C8B-B14F-4D97-AF65-F5344CB8AC3E}">
        <p14:creationId xmlns:p14="http://schemas.microsoft.com/office/powerpoint/2010/main" val="2787857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205" name="Group 757"/>
          <p:cNvGraphicFramePr>
            <a:graphicFrameLocks noGrp="1"/>
          </p:cNvGraphicFramePr>
          <p:nvPr>
            <p:ph/>
          </p:nvPr>
        </p:nvGraphicFramePr>
        <p:xfrm>
          <a:off x="0" y="103188"/>
          <a:ext cx="9144000" cy="6858004"/>
        </p:xfrm>
        <a:graphic>
          <a:graphicData uri="http://schemas.openxmlformats.org/drawingml/2006/table">
            <a:tbl>
              <a:tblPr/>
              <a:tblGrid>
                <a:gridCol w="57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99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30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░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└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╨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▒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┴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╤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▓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┬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╥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├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╙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┤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╘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Ϊ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╡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╒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ï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╢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╞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╓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╟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╫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Ў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╕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╚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╪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˙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925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╣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╔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┘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║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╩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╗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╦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█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╝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▄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10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╜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═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¤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751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╛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╬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▐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90550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┐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╧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5474" name="Picture 2" descr="https://docplayer.ru/docs-images/57/40501954/images/5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55"/>
            <a:ext cx="9144000" cy="69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443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15369" r="41012" b="12705"/>
          <a:stretch/>
        </p:blipFill>
        <p:spPr bwMode="auto">
          <a:xfrm>
            <a:off x="0" y="10689"/>
            <a:ext cx="9144000" cy="68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078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63362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9491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6086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00241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5379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9"/>
            <a:ext cx="9066825" cy="643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0910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285"/>
            <a:ext cx="7560840" cy="66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806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60840" cy="689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7430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F1E"/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28663"/>
            <a:ext cx="8172450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56100" cy="2305050"/>
          </a:xfrm>
        </p:spPr>
        <p:txBody>
          <a:bodyPr/>
          <a:lstStyle/>
          <a:p>
            <a:pPr algn="l" eaLnBrk="1" hangingPunct="1"/>
            <a:r>
              <a:rPr lang="ru-RU" smtClean="0">
                <a:solidFill>
                  <a:schemeClr val="bg1"/>
                </a:solidFill>
              </a:rPr>
              <a:t>Представление </a:t>
            </a:r>
            <a:r>
              <a:rPr lang="ru-RU" b="1" smtClean="0">
                <a:solidFill>
                  <a:schemeClr val="bg1"/>
                </a:solidFill>
              </a:rPr>
              <a:t>графической</a:t>
            </a:r>
            <a:r>
              <a:rPr lang="ru-RU" smtClean="0">
                <a:solidFill>
                  <a:schemeClr val="bg1"/>
                </a:solidFill>
              </a:rPr>
              <a:t> информации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Древнегреческая система счисления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11188" y="4770438"/>
            <a:ext cx="75660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Выполнять арифметические вычисления в такой системе было настолько трудно, что без применения каких-то приспособлений оказалось обойтись практически невозможно 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372225" y="2503488"/>
            <a:ext cx="2066925" cy="15700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500  -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endParaRPr kumimoji="0" lang="en-US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lain" startAt="30"/>
              <a:tabLst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-	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</a:t>
            </a:r>
            <a:endParaRPr kumimoji="0" lang="en-US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2    - 	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</a:p>
        </p:txBody>
      </p:sp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611188" y="1341438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Запись алфавитными символами могла делаться в любом порядке, так как число получалось как сумма значений отдельных букв. </a:t>
            </a:r>
          </a:p>
        </p:txBody>
      </p:sp>
      <p:sp>
        <p:nvSpPr>
          <p:cNvPr id="13319" name="Прямоугольник 2"/>
          <p:cNvSpPr>
            <a:spLocks noChangeArrowheads="1"/>
          </p:cNvSpPr>
          <p:nvPr/>
        </p:nvSpPr>
        <p:spPr bwMode="auto">
          <a:xfrm>
            <a:off x="658813" y="2846388"/>
            <a:ext cx="76581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Например, </a:t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записи – 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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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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эквивалентны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означают   число </a:t>
            </a:r>
            <a:r>
              <a:rPr kumimoji="0" lang="ru-RU" altLang="ru-RU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532. 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81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318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b="1" smtClean="0"/>
              <a:t>Растровая графика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0" t="14139" r="26108" b="12932"/>
          <a:stretch>
            <a:fillRect/>
          </a:stretch>
        </p:blipFill>
        <p:spPr bwMode="auto">
          <a:xfrm>
            <a:off x="4689475" y="1265238"/>
            <a:ext cx="4454525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33350" y="1063625"/>
            <a:ext cx="43561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3200"/>
              <a:t>Изображение состоит из множества </a:t>
            </a:r>
            <a:r>
              <a:rPr lang="ru-RU" sz="3200" b="1"/>
              <a:t>точек</a:t>
            </a:r>
            <a:r>
              <a:rPr lang="ru-RU" sz="3200"/>
              <a:t>, у каждой из которых свой цвет и яркость. Точки выстроены по строкам и столбцам: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228600" y="4152900"/>
            <a:ext cx="4427538" cy="25908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3200"/>
              <a:t>Минимальный элемент, из которого состоит растровое изображение, - </a:t>
            </a:r>
            <a:r>
              <a:rPr lang="ru-RU" b="1"/>
              <a:t>пиксель</a:t>
            </a:r>
            <a:r>
              <a:rPr lang="ru-RU" sz="3200"/>
              <a:t>.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  <p:bldP spid="11059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7451725" cy="936625"/>
          </a:xfrm>
        </p:spPr>
        <p:txBody>
          <a:bodyPr/>
          <a:lstStyle/>
          <a:p>
            <a:pPr eaLnBrk="1" hangingPunct="1"/>
            <a:r>
              <a:rPr lang="ru-RU" sz="3600" smtClean="0"/>
              <a:t>Растровый способ подходит для хранения фотографий и видеофрагментов.</a:t>
            </a:r>
          </a:p>
        </p:txBody>
      </p:sp>
      <p:grpSp>
        <p:nvGrpSpPr>
          <p:cNvPr id="111624" name="Group 8"/>
          <p:cNvGrpSpPr>
            <a:grpSpLocks/>
          </p:cNvGrpSpPr>
          <p:nvPr/>
        </p:nvGrpSpPr>
        <p:grpSpPr bwMode="auto">
          <a:xfrm>
            <a:off x="171450" y="3652838"/>
            <a:ext cx="8402638" cy="2808287"/>
            <a:chOff x="36" y="2205"/>
            <a:chExt cx="5293" cy="1769"/>
          </a:xfrm>
        </p:grpSpPr>
        <p:pic>
          <p:nvPicPr>
            <p:cNvPr id="6759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205"/>
              <a:ext cx="2812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2" name="Text Box 6"/>
            <p:cNvSpPr txBox="1">
              <a:spLocks noChangeArrowheads="1"/>
            </p:cNvSpPr>
            <p:nvPr/>
          </p:nvSpPr>
          <p:spPr bwMode="auto">
            <a:xfrm>
              <a:off x="36" y="2401"/>
              <a:ext cx="2426" cy="1210"/>
            </a:xfrm>
            <a:prstGeom prst="rect">
              <a:avLst/>
            </a:prstGeom>
            <a:gradFill rotWithShape="0">
              <a:gsLst>
                <a:gs pos="0">
                  <a:srgbClr val="FF964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sz="4000"/>
                <a:t>лестничный эффект (пикселизация) </a:t>
              </a:r>
            </a:p>
          </p:txBody>
        </p:sp>
      </p:grpSp>
      <p:grpSp>
        <p:nvGrpSpPr>
          <p:cNvPr id="111625" name="Group 9"/>
          <p:cNvGrpSpPr>
            <a:grpSpLocks/>
          </p:cNvGrpSpPr>
          <p:nvPr/>
        </p:nvGrpSpPr>
        <p:grpSpPr bwMode="auto">
          <a:xfrm>
            <a:off x="395288" y="1052513"/>
            <a:ext cx="8696325" cy="2376487"/>
            <a:chOff x="249" y="663"/>
            <a:chExt cx="5478" cy="1497"/>
          </a:xfrm>
        </p:grpSpPr>
        <p:sp>
          <p:nvSpPr>
            <p:cNvPr id="67589" name="Text Box 4"/>
            <p:cNvSpPr txBox="1">
              <a:spLocks noChangeArrowheads="1"/>
            </p:cNvSpPr>
            <p:nvPr/>
          </p:nvSpPr>
          <p:spPr bwMode="auto">
            <a:xfrm>
              <a:off x="249" y="1207"/>
              <a:ext cx="4037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/>
                <a:t>Недостаток - немасштабируемость</a:t>
              </a:r>
            </a:p>
          </p:txBody>
        </p:sp>
        <p:pic>
          <p:nvPicPr>
            <p:cNvPr id="6759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06"/>
            <a:stretch>
              <a:fillRect/>
            </a:stretch>
          </p:blipFill>
          <p:spPr bwMode="auto">
            <a:xfrm>
              <a:off x="4195" y="663"/>
              <a:ext cx="1532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1F0FF"/>
            </a:gs>
            <a:gs pos="100000">
              <a:srgbClr val="FFCC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86688" cy="850900"/>
          </a:xfrm>
        </p:spPr>
        <p:txBody>
          <a:bodyPr/>
          <a:lstStyle/>
          <a:p>
            <a:pPr eaLnBrk="1" hangingPunct="1"/>
            <a:r>
              <a:rPr lang="ru-RU" b="1" smtClean="0"/>
              <a:t>Векторная графика</a:t>
            </a:r>
          </a:p>
        </p:txBody>
      </p:sp>
      <p:pic>
        <p:nvPicPr>
          <p:cNvPr id="686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80645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9276" r="4359" b="11563"/>
          <a:stretch>
            <a:fillRect/>
          </a:stretch>
        </p:blipFill>
        <p:spPr bwMode="auto">
          <a:xfrm>
            <a:off x="7019925" y="3284538"/>
            <a:ext cx="140335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6598 C 0.00487 0.08635 0.00157 0.10834 -0.0026 0.12986 C -0.00399 0.13635 -0.00468 0.14329 -0.00659 0.14931 C -0.00868 0.15533 -0.01458 0.16598 -0.01458 0.16621 C -0.01736 0.18588 -0.01788 0.20672 -0.02864 0.22153 C -0.03177 0.23473 -0.03628 0.23334 -0.0427 0.24375 C -0.05104 0.25764 -0.04184 0.24746 -0.0526 0.25764 C -0.05399 0.26135 -0.05451 0.26574 -0.05677 0.26875 C -0.05816 0.27084 -0.06076 0.26991 -0.06267 0.27153 C -0.0651 0.27361 -0.06631 0.27778 -0.06875 0.27986 C -0.07048 0.28148 -0.07291 0.28125 -0.07465 0.28264 C -0.0835 0.28959 -0.09149 0.29861 -0.10069 0.30486 C -0.10885 0.31042 -0.11996 0.31297 -0.12881 0.31598 C -0.17899 0.36227 -0.25538 0.31482 -0.31284 0.30486 C -0.33142 0.2963 -0.29826 0.31111 -0.33489 0.29931 C -0.33836 0.29815 -0.34166 0.29514 -0.34479 0.29375 C -0.35711 0.28843 -0.37048 0.28426 -0.38281 0.27986 C -0.39357 0.27014 -0.40659 0.25926 -0.41892 0.25486 C -0.43402 0.24098 -0.42656 0.2463 -0.44097 0.2382 C -0.44947 0.22639 -0.46319 0.21598 -0.47517 0.21042 C -0.48402 0.19144 -0.47274 0.21273 -0.48697 0.19653 C -0.50625 0.175 -0.49149 0.18334 -0.50503 0.17709 C -0.50763 0.17199 -0.50868 0.16551 -0.51111 0.16042 C -0.51597 0.15047 -0.52309 0.14375 -0.52899 0.13542 C -0.53437 0.12801 -0.53368 0.11783 -0.53906 0.11042 C -0.54131 0.10718 -0.54461 0.10533 -0.54704 0.10209 C -0.5559 0.08982 -0.56006 0.07454 -0.56701 0.06042 C -0.57013 0.04329 -0.57534 0.02639 -0.58107 0.01042 C -0.58298 -0.00694 -0.58506 -0.02569 -0.58906 -0.04236 C -0.58802 -0.07453 -0.59201 -0.10555 -0.57708 -0.13125 C -0.57361 -0.1375 -0.56979 -0.14352 -0.5651 -0.14791 C -0.56093 -0.15162 -0.55295 -0.15902 -0.55295 -0.15879 C -0.54531 -0.17477 -0.55329 -0.1618 -0.54305 -0.17014 C -0.54027 -0.17245 -0.53784 -0.17615 -0.53506 -0.17847 C -0.52777 -0.18402 -0.51892 -0.1868 -0.51111 -0.18958 C -0.50121 -0.18865 -0.49097 -0.18912 -0.48107 -0.1868 C -0.47569 -0.18564 -0.47187 -0.1787 -0.46701 -0.17569 C -0.45711 -0.16967 -0.45069 -0.16689 -0.44288 -0.15625 C -0.44236 -0.15347 -0.44218 -0.15046 -0.44097 -0.14791 C -0.43958 -0.14467 -0.43611 -0.14328 -0.43489 -0.13958 C -0.43333 -0.13449 -0.43385 -0.12847 -0.43298 -0.12291 C -0.43194 -0.11551 -0.4302 -0.1081 -0.42899 -0.10069 C -0.42951 -0.06551 -0.42968 -0.03032 -0.4309 0.00486 C -0.43142 0.01297 -0.4335 0.02315 -0.43697 0.02986 C -0.44045 0.03681 -0.44548 0.04236 -0.44895 0.04931 C -0.45625 0.0632 -0.46267 0.07292 -0.47517 0.07709 C -0.50017 0.10047 -0.51649 0.11273 -0.54704 0.11875 C -0.58368 0.11667 -0.59861 0.11898 -0.62708 0.09931 C -0.63628 0.08334 -0.64236 0.06343 -0.64722 0.04375 C -0.64583 0.01875 -0.64635 -0.00648 -0.64305 -0.03125 C -0.64149 -0.04444 -0.63177 -0.05393 -0.62517 -0.0618 C -0.61979 -0.06828 -0.61666 -0.07777 -0.61111 -0.08402 C -0.60659 -0.08912 -0.60034 -0.08889 -0.59513 -0.09236 C -0.59149 -0.09467 -0.58871 -0.09907 -0.58506 -0.10069 C -0.57673 -0.10416 -0.5677 -0.10393 -0.55902 -0.10625 C -0.55017 -0.10208 -0.54218 -0.09768 -0.53298 -0.09514 C -0.5302 -0.09328 -0.52777 -0.09097 -0.525 -0.08958 C -0.52239 -0.08819 -0.51927 -0.08889 -0.51701 -0.0868 C -0.51493 -0.08495 -0.51441 -0.08102 -0.51302 -0.07847 C -0.49479 -0.04814 -0.48611 -0.03078 -0.47899 0.00764 C -0.47621 0.02199 -0.47708 0.025 -0.47517 0.04098 C -0.47378 0.05023 -0.471 0.06875 -0.471 0.06898 C -0.47291 0.11736 -0.4717 0.16204 -0.50295 0.19098 C -0.50572 0.19653 -0.50642 0.20556 -0.51111 0.20764 C -0.52187 0.21273 -0.53038 0.22338 -0.54114 0.22986 C -0.55451 0.2382 -0.55312 0.23611 -0.57118 0.24098 C -0.59444 0.24005 -0.6177 0.24074 -0.64114 0.2382 C -0.6434 0.23797 -0.64479 0.23426 -0.64722 0.23264 C -0.65434 0.22732 -0.66718 0.21412 -0.675 0.21042 C -0.68159 0.19699 -0.69097 0.18241 -0.69097 0.16598 " pathEditMode="relative" rAng="0" ptsTypes="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5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1141413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3600" smtClean="0"/>
              <a:t>Основными элементами векторной графики являются </a:t>
            </a:r>
            <a:r>
              <a:rPr lang="ru-RU" sz="3600" smtClean="0">
                <a:solidFill>
                  <a:schemeClr val="accent2"/>
                </a:solidFill>
              </a:rPr>
              <a:t>простые</a:t>
            </a:r>
            <a:r>
              <a:rPr lang="ru-RU" sz="3600" smtClean="0"/>
              <a:t> </a:t>
            </a:r>
            <a:r>
              <a:rPr lang="ru-RU" sz="3600" smtClean="0">
                <a:solidFill>
                  <a:schemeClr val="accent2"/>
                </a:solidFill>
              </a:rPr>
              <a:t>геометрические фигуры</a:t>
            </a:r>
            <a:r>
              <a:rPr lang="ru-RU" sz="3600" smtClean="0"/>
              <a:t>, которые хранятся в памяти компьютера в виде математических формул и числовых параметров.</a:t>
            </a:r>
          </a:p>
        </p:txBody>
      </p:sp>
      <p:grpSp>
        <p:nvGrpSpPr>
          <p:cNvPr id="116744" name="Group 8"/>
          <p:cNvGrpSpPr>
            <a:grpSpLocks/>
          </p:cNvGrpSpPr>
          <p:nvPr/>
        </p:nvGrpSpPr>
        <p:grpSpPr bwMode="auto">
          <a:xfrm>
            <a:off x="6372225" y="2852738"/>
            <a:ext cx="2178050" cy="2012950"/>
            <a:chOff x="3969" y="1706"/>
            <a:chExt cx="1372" cy="1268"/>
          </a:xfrm>
        </p:grpSpPr>
        <p:sp>
          <p:nvSpPr>
            <p:cNvPr id="69637" name="Line 4"/>
            <p:cNvSpPr>
              <a:spLocks noChangeShapeType="1"/>
            </p:cNvSpPr>
            <p:nvPr/>
          </p:nvSpPr>
          <p:spPr bwMode="auto">
            <a:xfrm flipV="1">
              <a:off x="3969" y="1706"/>
              <a:ext cx="1315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638" name="Arc 6"/>
            <p:cNvSpPr>
              <a:spLocks/>
            </p:cNvSpPr>
            <p:nvPr/>
          </p:nvSpPr>
          <p:spPr bwMode="auto">
            <a:xfrm rot="5400000">
              <a:off x="4570" y="2203"/>
              <a:ext cx="771" cy="771"/>
            </a:xfrm>
            <a:custGeom>
              <a:avLst/>
              <a:gdLst>
                <a:gd name="T0" fmla="*/ 0 w 21600"/>
                <a:gd name="T1" fmla="*/ 0 h 21600"/>
                <a:gd name="T2" fmla="*/ 771 w 21600"/>
                <a:gd name="T3" fmla="*/ 771 h 21600"/>
                <a:gd name="T4" fmla="*/ 0 w 21600"/>
                <a:gd name="T5" fmla="*/ 77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21063"/>
            <a:ext cx="47529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4076"/>
            </a:gs>
            <a:gs pos="50000">
              <a:srgbClr val="D88BFF"/>
            </a:gs>
            <a:gs pos="100000">
              <a:srgbClr val="64407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027988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08050"/>
            <a:ext cx="46609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908050"/>
            <a:ext cx="33337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93236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70" name="Group 10"/>
          <p:cNvGrpSpPr>
            <a:grpSpLocks/>
          </p:cNvGrpSpPr>
          <p:nvPr/>
        </p:nvGrpSpPr>
        <p:grpSpPr bwMode="auto">
          <a:xfrm>
            <a:off x="0" y="0"/>
            <a:ext cx="9144000" cy="6953250"/>
            <a:chOff x="0" y="0"/>
            <a:chExt cx="5760" cy="4380"/>
          </a:xfrm>
        </p:grpSpPr>
        <p:sp>
          <p:nvSpPr>
            <p:cNvPr id="70663" name="Text Box 8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>
                  <a:solidFill>
                    <a:schemeClr val="bg1"/>
                  </a:solidFill>
                </a:rPr>
                <a:t>Векторная графика используется</a:t>
              </a:r>
            </a:p>
          </p:txBody>
        </p:sp>
        <p:sp>
          <p:nvSpPr>
            <p:cNvPr id="70664" name="Text Box 9"/>
            <p:cNvSpPr txBox="1">
              <a:spLocks noChangeArrowheads="1"/>
            </p:cNvSpPr>
            <p:nvPr/>
          </p:nvSpPr>
          <p:spPr bwMode="auto">
            <a:xfrm>
              <a:off x="0" y="3630"/>
              <a:ext cx="5760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/>
                <a:t>в конструкторских системах  автоматизированного проектирования</a:t>
              </a:r>
            </a:p>
          </p:txBody>
        </p:sp>
      </p:grp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6988" y="76200"/>
            <a:ext cx="8229601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Цветовые модели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24038"/>
            <a:ext cx="8101012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147638"/>
            <a:ext cx="8229600" cy="1143001"/>
          </a:xfrm>
        </p:spPr>
        <p:txBody>
          <a:bodyPr/>
          <a:lstStyle/>
          <a:p>
            <a:pPr eaLnBrk="1" hangingPunct="1"/>
            <a:r>
              <a:rPr lang="ru-RU" smtClean="0"/>
              <a:t>Цветовая модель</a:t>
            </a:r>
            <a:r>
              <a:rPr lang="ru-RU" b="1" smtClean="0"/>
              <a:t> </a:t>
            </a:r>
            <a:r>
              <a:rPr lang="en-US" b="1" smtClean="0">
                <a:solidFill>
                  <a:srgbClr val="CC0000"/>
                </a:solidFill>
              </a:rPr>
              <a:t>R</a:t>
            </a:r>
            <a:r>
              <a:rPr lang="en-US" b="1" smtClean="0">
                <a:solidFill>
                  <a:srgbClr val="008000"/>
                </a:solidFill>
              </a:rPr>
              <a:t>G</a:t>
            </a:r>
            <a:r>
              <a:rPr lang="en-US" b="1" smtClean="0">
                <a:solidFill>
                  <a:schemeClr val="accent2"/>
                </a:solidFill>
              </a:rPr>
              <a:t>B</a:t>
            </a:r>
            <a:endParaRPr lang="ru-RU" b="1" smtClean="0">
              <a:solidFill>
                <a:schemeClr val="accent2"/>
              </a:solidFill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0" y="692150"/>
            <a:ext cx="77041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3200"/>
              <a:t>используется для создания изображения на экране монитора</a:t>
            </a:r>
          </a:p>
        </p:txBody>
      </p:sp>
      <p:grpSp>
        <p:nvGrpSpPr>
          <p:cNvPr id="119820" name="Group 12"/>
          <p:cNvGrpSpPr>
            <a:grpSpLocks/>
          </p:cNvGrpSpPr>
          <p:nvPr/>
        </p:nvGrpSpPr>
        <p:grpSpPr bwMode="auto">
          <a:xfrm>
            <a:off x="79375" y="1868488"/>
            <a:ext cx="9082088" cy="4776787"/>
            <a:chOff x="50" y="1177"/>
            <a:chExt cx="5721" cy="3009"/>
          </a:xfrm>
        </p:grpSpPr>
        <p:grpSp>
          <p:nvGrpSpPr>
            <p:cNvPr id="72710" name="Group 10"/>
            <p:cNvGrpSpPr>
              <a:grpSpLocks/>
            </p:cNvGrpSpPr>
            <p:nvPr/>
          </p:nvGrpSpPr>
          <p:grpSpPr bwMode="auto">
            <a:xfrm>
              <a:off x="2532" y="1177"/>
              <a:ext cx="3239" cy="3009"/>
              <a:chOff x="2336" y="1434"/>
              <a:chExt cx="3039" cy="2706"/>
            </a:xfrm>
          </p:grpSpPr>
          <p:pic>
            <p:nvPicPr>
              <p:cNvPr id="7271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0" t="7658" r="6906" b="31415"/>
              <a:stretch>
                <a:fillRect/>
              </a:stretch>
            </p:blipFill>
            <p:spPr bwMode="auto">
              <a:xfrm>
                <a:off x="2336" y="1434"/>
                <a:ext cx="2806" cy="2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13" name="Text Box 6"/>
              <p:cNvSpPr txBox="1">
                <a:spLocks noChangeArrowheads="1"/>
              </p:cNvSpPr>
              <p:nvPr/>
            </p:nvSpPr>
            <p:spPr bwMode="auto">
              <a:xfrm>
                <a:off x="4014" y="3748"/>
                <a:ext cx="1043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ru-RU" sz="1600" b="1"/>
                  <a:t>Белый</a:t>
                </a:r>
              </a:p>
            </p:txBody>
          </p:sp>
          <p:sp>
            <p:nvSpPr>
              <p:cNvPr id="72714" name="Text Box 7"/>
              <p:cNvSpPr txBox="1">
                <a:spLocks noChangeArrowheads="1"/>
              </p:cNvSpPr>
              <p:nvPr/>
            </p:nvSpPr>
            <p:spPr bwMode="auto">
              <a:xfrm>
                <a:off x="4014" y="3950"/>
                <a:ext cx="1361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600" b="1"/>
                  <a:t>(White) FFFFFF</a:t>
                </a:r>
                <a:endParaRPr lang="ru-RU" sz="1600" b="1"/>
              </a:p>
            </p:txBody>
          </p:sp>
          <p:sp>
            <p:nvSpPr>
              <p:cNvPr id="72715" name="Text Box 8"/>
              <p:cNvSpPr txBox="1">
                <a:spLocks noChangeArrowheads="1"/>
              </p:cNvSpPr>
              <p:nvPr/>
            </p:nvSpPr>
            <p:spPr bwMode="auto">
              <a:xfrm>
                <a:off x="2880" y="3642"/>
                <a:ext cx="1043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ru-RU" sz="1600" b="1"/>
                  <a:t>Голубой</a:t>
                </a:r>
              </a:p>
            </p:txBody>
          </p:sp>
          <p:sp>
            <p:nvSpPr>
              <p:cNvPr id="72716" name="Text Box 9"/>
              <p:cNvSpPr txBox="1">
                <a:spLocks noChangeArrowheads="1"/>
              </p:cNvSpPr>
              <p:nvPr/>
            </p:nvSpPr>
            <p:spPr bwMode="auto">
              <a:xfrm>
                <a:off x="2880" y="3809"/>
                <a:ext cx="1361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 b="1"/>
                  <a:t>(Cyan) 00FFFF</a:t>
                </a:r>
                <a:endParaRPr lang="ru-RU" sz="1600" b="1"/>
              </a:p>
            </p:txBody>
          </p:sp>
        </p:grpSp>
        <p:sp>
          <p:nvSpPr>
            <p:cNvPr id="72711" name="Text Box 11"/>
            <p:cNvSpPr txBox="1">
              <a:spLocks noChangeArrowheads="1"/>
            </p:cNvSpPr>
            <p:nvPr/>
          </p:nvSpPr>
          <p:spPr bwMode="auto">
            <a:xfrm>
              <a:off x="50" y="1483"/>
              <a:ext cx="2404" cy="2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/>
                <a:t>Любой цвет состоит из </a:t>
              </a:r>
              <a:r>
                <a:rPr lang="ru-RU" b="1"/>
                <a:t>трех</a:t>
              </a:r>
              <a:r>
                <a:rPr lang="ru-RU"/>
                <a:t> основных цветов: </a:t>
              </a:r>
              <a:r>
                <a:rPr lang="ru-RU">
                  <a:solidFill>
                    <a:srgbClr val="CC0000"/>
                  </a:solidFill>
                </a:rPr>
                <a:t>красного</a:t>
              </a:r>
              <a:r>
                <a:rPr lang="ru-RU"/>
                <a:t> (</a:t>
              </a:r>
              <a:r>
                <a:rPr lang="en-US" b="1">
                  <a:solidFill>
                    <a:srgbClr val="CC0000"/>
                  </a:solidFill>
                </a:rPr>
                <a:t>Red</a:t>
              </a:r>
              <a:r>
                <a:rPr lang="en-US"/>
                <a:t>)</a:t>
              </a:r>
              <a:r>
                <a:rPr lang="ru-RU"/>
                <a:t>, </a:t>
              </a:r>
              <a:r>
                <a:rPr lang="ru-RU">
                  <a:solidFill>
                    <a:srgbClr val="008000"/>
                  </a:solidFill>
                </a:rPr>
                <a:t>зеленого</a:t>
              </a:r>
              <a:r>
                <a:rPr lang="ru-RU"/>
                <a:t> (</a:t>
              </a:r>
              <a:r>
                <a:rPr lang="en-US" b="1">
                  <a:solidFill>
                    <a:srgbClr val="008000"/>
                  </a:solidFill>
                </a:rPr>
                <a:t>Green</a:t>
              </a:r>
              <a:r>
                <a:rPr lang="en-US"/>
                <a:t>) </a:t>
              </a:r>
              <a:r>
                <a:rPr lang="ru-RU"/>
                <a:t>и </a:t>
              </a:r>
              <a:r>
                <a:rPr lang="ru-RU">
                  <a:solidFill>
                    <a:srgbClr val="0000CC"/>
                  </a:solidFill>
                </a:rPr>
                <a:t>синего</a:t>
              </a:r>
              <a:r>
                <a:rPr lang="ru-RU"/>
                <a:t> (</a:t>
              </a:r>
              <a:r>
                <a:rPr lang="en-US" b="1">
                  <a:solidFill>
                    <a:srgbClr val="0000CC"/>
                  </a:solidFill>
                </a:rPr>
                <a:t>Blue</a:t>
              </a:r>
              <a:r>
                <a:rPr lang="en-US"/>
                <a:t>)</a:t>
              </a:r>
              <a:r>
                <a:rPr lang="ru-RU"/>
                <a:t>.</a:t>
              </a:r>
            </a:p>
          </p:txBody>
        </p:sp>
      </p:grpSp>
      <p:sp>
        <p:nvSpPr>
          <p:cNvPr id="11982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95513" y="5805488"/>
            <a:ext cx="720725" cy="404812"/>
          </a:xfrm>
          <a:prstGeom prst="notchedRightArrow">
            <a:avLst>
              <a:gd name="adj1" fmla="val 50000"/>
              <a:gd name="adj2" fmla="val 44510"/>
            </a:avLst>
          </a:prstGeom>
          <a:gradFill rotWithShape="1">
            <a:gsLst>
              <a:gs pos="0">
                <a:srgbClr val="5E1FDB"/>
              </a:gs>
              <a:gs pos="50000">
                <a:srgbClr val="F9A5E9"/>
              </a:gs>
              <a:gs pos="100000">
                <a:srgbClr val="5E1FD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ru-RU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/>
      <p:bldP spid="11982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Цветовой куб модели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0621" r="10030" b="5063"/>
          <a:stretch>
            <a:fillRect/>
          </a:stretch>
        </p:blipFill>
        <p:spPr bwMode="auto">
          <a:xfrm>
            <a:off x="0" y="0"/>
            <a:ext cx="7235825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6296025" y="1449388"/>
            <a:ext cx="27717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/>
              <a:t>Каждому цвету на экране монитора соответствует точка внутри этого куба. 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602138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000"/>
              <a:t>Модель </a:t>
            </a:r>
            <a:r>
              <a:rPr lang="en-US" sz="4000"/>
              <a:t>RGB</a:t>
            </a:r>
            <a:r>
              <a:rPr lang="ru-RU" sz="4000"/>
              <a:t> является </a:t>
            </a:r>
            <a:r>
              <a:rPr lang="ru-RU" sz="4000" b="1"/>
              <a:t>аддитивной</a:t>
            </a:r>
            <a:r>
              <a:rPr lang="ru-RU" sz="4000"/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93775"/>
          </a:xfrm>
        </p:spPr>
        <p:txBody>
          <a:bodyPr/>
          <a:lstStyle/>
          <a:p>
            <a:pPr eaLnBrk="1" hangingPunct="1"/>
            <a:r>
              <a:rPr lang="ru-RU" b="1" smtClean="0"/>
              <a:t>Цветовая модель </a:t>
            </a:r>
            <a:r>
              <a:rPr lang="en-US" b="1" smtClean="0">
                <a:solidFill>
                  <a:srgbClr val="0099FF"/>
                </a:solidFill>
              </a:rPr>
              <a:t>C</a:t>
            </a:r>
            <a:r>
              <a:rPr lang="en-US" b="1" smtClean="0">
                <a:solidFill>
                  <a:srgbClr val="990099"/>
                </a:solidFill>
              </a:rPr>
              <a:t>M</a:t>
            </a:r>
            <a:r>
              <a:rPr lang="en-US" b="1" smtClean="0">
                <a:solidFill>
                  <a:srgbClr val="FFCC00"/>
                </a:solidFill>
              </a:rPr>
              <a:t>Y</a:t>
            </a:r>
            <a:r>
              <a:rPr lang="en-US" b="1" smtClean="0"/>
              <a:t>K</a:t>
            </a:r>
            <a:endParaRPr lang="ru-RU" b="1" smtClean="0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47650" y="877888"/>
            <a:ext cx="77041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3200"/>
              <a:t>используется для подготовки печатных изображений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574675" y="1916113"/>
            <a:ext cx="8569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4000"/>
              <a:t>Модель является </a:t>
            </a:r>
            <a:r>
              <a:rPr lang="ru-RU" sz="4000" b="1"/>
              <a:t>субтрактивной</a:t>
            </a:r>
            <a:r>
              <a:rPr lang="ru-RU" sz="4000"/>
              <a:t> (вычитающей):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0" y="3276600"/>
            <a:ext cx="88455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3200" b="1" dirty="0">
                <a:solidFill>
                  <a:srgbClr val="0099FF"/>
                </a:solidFill>
              </a:rPr>
              <a:t>Голубой </a:t>
            </a:r>
            <a:r>
              <a:rPr lang="ru-RU" sz="3200" b="1" dirty="0"/>
              <a:t>(</a:t>
            </a:r>
            <a:r>
              <a:rPr lang="en-US" sz="3200" b="1" dirty="0">
                <a:solidFill>
                  <a:srgbClr val="0099FF"/>
                </a:solidFill>
              </a:rPr>
              <a:t>Cyan</a:t>
            </a:r>
            <a:r>
              <a:rPr lang="en-US" sz="3200" b="1" dirty="0"/>
              <a:t>)</a:t>
            </a:r>
            <a:r>
              <a:rPr lang="en-US" sz="3200" dirty="0"/>
              <a:t> = </a:t>
            </a:r>
            <a:r>
              <a:rPr lang="ru-RU" sz="3200" dirty="0"/>
              <a:t>Белый – </a:t>
            </a:r>
            <a:r>
              <a:rPr lang="ru-RU" sz="3200" dirty="0">
                <a:solidFill>
                  <a:srgbClr val="CC0000"/>
                </a:solidFill>
              </a:rPr>
              <a:t>Красный</a:t>
            </a:r>
            <a:r>
              <a:rPr lang="ru-RU" sz="3200" dirty="0"/>
              <a:t> = </a:t>
            </a:r>
            <a:r>
              <a:rPr lang="ru-RU" sz="3200" dirty="0" err="1">
                <a:solidFill>
                  <a:srgbClr val="008000"/>
                </a:solidFill>
              </a:rPr>
              <a:t>Зеленый</a:t>
            </a:r>
            <a:r>
              <a:rPr lang="ru-RU" sz="3200" dirty="0"/>
              <a:t> + </a:t>
            </a:r>
            <a:r>
              <a:rPr lang="ru-RU" sz="3200" dirty="0">
                <a:solidFill>
                  <a:schemeClr val="accent2"/>
                </a:solidFill>
              </a:rPr>
              <a:t>Синий</a:t>
            </a:r>
          </a:p>
          <a:p>
            <a:pPr algn="r" eaLnBrk="1" hangingPunct="1">
              <a:spcBef>
                <a:spcPct val="50000"/>
              </a:spcBef>
            </a:pPr>
            <a:r>
              <a:rPr lang="ru-RU" sz="3200" b="1" dirty="0">
                <a:solidFill>
                  <a:srgbClr val="990099"/>
                </a:solidFill>
              </a:rPr>
              <a:t>Пурпурный </a:t>
            </a:r>
            <a:r>
              <a:rPr lang="ru-RU" sz="3200" b="1" dirty="0"/>
              <a:t>(</a:t>
            </a:r>
            <a:r>
              <a:rPr lang="en-US" sz="3200" b="1" dirty="0">
                <a:solidFill>
                  <a:srgbClr val="990099"/>
                </a:solidFill>
              </a:rPr>
              <a:t>Magenta</a:t>
            </a:r>
            <a:r>
              <a:rPr lang="en-US" sz="3200" b="1" dirty="0"/>
              <a:t>)</a:t>
            </a:r>
            <a:r>
              <a:rPr lang="en-US" sz="3200" dirty="0"/>
              <a:t> = </a:t>
            </a:r>
            <a:r>
              <a:rPr lang="ru-RU" sz="3200" dirty="0"/>
              <a:t>Белый – </a:t>
            </a:r>
            <a:r>
              <a:rPr lang="ru-RU" sz="3200" dirty="0" err="1">
                <a:solidFill>
                  <a:srgbClr val="008000"/>
                </a:solidFill>
              </a:rPr>
              <a:t>Зеленый</a:t>
            </a:r>
            <a:r>
              <a:rPr lang="ru-RU" sz="3200" dirty="0"/>
              <a:t> = </a:t>
            </a:r>
            <a:r>
              <a:rPr lang="ru-RU" sz="3200" dirty="0">
                <a:solidFill>
                  <a:srgbClr val="CC0000"/>
                </a:solidFill>
              </a:rPr>
              <a:t>Красный</a:t>
            </a:r>
            <a:r>
              <a:rPr lang="ru-RU" sz="3200" dirty="0"/>
              <a:t> + </a:t>
            </a:r>
            <a:r>
              <a:rPr lang="ru-RU" sz="3200" dirty="0">
                <a:solidFill>
                  <a:srgbClr val="42169A"/>
                </a:solidFill>
              </a:rPr>
              <a:t>Синий</a:t>
            </a:r>
          </a:p>
          <a:p>
            <a:pPr algn="r" eaLnBrk="1" hangingPunct="1">
              <a:spcBef>
                <a:spcPct val="50000"/>
              </a:spcBef>
            </a:pPr>
            <a:r>
              <a:rPr lang="ru-RU" sz="3200" b="1" dirty="0">
                <a:solidFill>
                  <a:srgbClr val="EABD00"/>
                </a:solidFill>
              </a:rPr>
              <a:t>   </a:t>
            </a:r>
            <a:r>
              <a:rPr lang="ru-RU" sz="3200" b="1" dirty="0" err="1">
                <a:solidFill>
                  <a:srgbClr val="EABD00"/>
                </a:solidFill>
              </a:rPr>
              <a:t>Желтый</a:t>
            </a:r>
            <a:r>
              <a:rPr lang="ru-RU" sz="3200" b="1" dirty="0">
                <a:solidFill>
                  <a:srgbClr val="000066"/>
                </a:solidFill>
              </a:rPr>
              <a:t> </a:t>
            </a:r>
            <a:r>
              <a:rPr lang="ru-RU" sz="3200" b="1" dirty="0"/>
              <a:t>(</a:t>
            </a:r>
            <a:r>
              <a:rPr lang="en-US" sz="3200" b="1" dirty="0">
                <a:solidFill>
                  <a:srgbClr val="EABD00"/>
                </a:solidFill>
              </a:rPr>
              <a:t>Yellow</a:t>
            </a:r>
            <a:r>
              <a:rPr lang="en-US" sz="3200" b="1" dirty="0"/>
              <a:t>)</a:t>
            </a:r>
            <a:r>
              <a:rPr lang="ru-RU" sz="3200" dirty="0">
                <a:solidFill>
                  <a:srgbClr val="000066"/>
                </a:solidFill>
              </a:rPr>
              <a:t> = </a:t>
            </a:r>
            <a:r>
              <a:rPr lang="ru-RU" sz="3200" dirty="0"/>
              <a:t>Белый – </a:t>
            </a:r>
            <a:r>
              <a:rPr lang="ru-RU" sz="3200" dirty="0">
                <a:solidFill>
                  <a:srgbClr val="42169A"/>
                </a:solidFill>
              </a:rPr>
              <a:t>Синий </a:t>
            </a:r>
            <a:r>
              <a:rPr lang="ru-RU" sz="3200" dirty="0"/>
              <a:t>= </a:t>
            </a:r>
            <a:r>
              <a:rPr lang="ru-RU" sz="3200" dirty="0">
                <a:solidFill>
                  <a:srgbClr val="CC0000"/>
                </a:solidFill>
              </a:rPr>
              <a:t>Красный</a:t>
            </a:r>
            <a:r>
              <a:rPr lang="ru-RU" sz="3200" dirty="0"/>
              <a:t> + </a:t>
            </a:r>
            <a:r>
              <a:rPr lang="ru-RU" sz="3200" dirty="0" err="1">
                <a:solidFill>
                  <a:srgbClr val="008000"/>
                </a:solidFill>
              </a:rPr>
              <a:t>Зеленый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121863" name="Text Box 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68313" y="5805488"/>
            <a:ext cx="9366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>
                <a:sym typeface="Wingdings" pitchFamily="2" charset="2"/>
              </a:rPr>
              <a:t>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/>
      <p:bldP spid="121861" grpId="0"/>
      <p:bldP spid="121862" grpId="0"/>
      <p:bldP spid="12186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77875"/>
          </a:xfrm>
        </p:spPr>
        <p:txBody>
          <a:bodyPr/>
          <a:lstStyle/>
          <a:p>
            <a:pPr algn="l" eaLnBrk="1" hangingPunct="1"/>
            <a:r>
              <a:rPr lang="ru-RU" smtClean="0">
                <a:sym typeface="Webdings" pitchFamily="18" charset="2"/>
              </a:rPr>
              <a:t> Домашнее задание:</a:t>
            </a:r>
          </a:p>
        </p:txBody>
      </p:sp>
      <p:grpSp>
        <p:nvGrpSpPr>
          <p:cNvPr id="122889" name="Group 9"/>
          <p:cNvGrpSpPr>
            <a:grpSpLocks/>
          </p:cNvGrpSpPr>
          <p:nvPr/>
        </p:nvGrpSpPr>
        <p:grpSpPr bwMode="auto">
          <a:xfrm>
            <a:off x="76200" y="0"/>
            <a:ext cx="9067800" cy="6724650"/>
            <a:chOff x="48" y="0"/>
            <a:chExt cx="5712" cy="4236"/>
          </a:xfrm>
        </p:grpSpPr>
        <p:pic>
          <p:nvPicPr>
            <p:cNvPr id="7578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" t="5544" r="4138" b="9001"/>
            <a:stretch>
              <a:fillRect/>
            </a:stretch>
          </p:blipFill>
          <p:spPr bwMode="auto">
            <a:xfrm>
              <a:off x="4014" y="0"/>
              <a:ext cx="1746" cy="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7" descr="Графики кодирования звуковой информации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" t="5777" r="4388" b="6793"/>
            <a:stretch>
              <a:fillRect/>
            </a:stretch>
          </p:blipFill>
          <p:spPr bwMode="auto">
            <a:xfrm>
              <a:off x="2230" y="1486"/>
              <a:ext cx="3530" cy="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2" name="Text Box 4"/>
            <p:cNvSpPr txBox="1">
              <a:spLocks noChangeArrowheads="1"/>
            </p:cNvSpPr>
            <p:nvPr/>
          </p:nvSpPr>
          <p:spPr bwMode="auto">
            <a:xfrm>
              <a:off x="48" y="572"/>
              <a:ext cx="2699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>
                  <a:solidFill>
                    <a:srgbClr val="A50021"/>
                  </a:solidFill>
                </a:rPr>
                <a:t>Представление </a:t>
              </a:r>
              <a:r>
                <a:rPr lang="ru-RU" sz="4400" b="1">
                  <a:solidFill>
                    <a:srgbClr val="A50021"/>
                  </a:solidFill>
                </a:rPr>
                <a:t>звуковой</a:t>
              </a:r>
              <a:r>
                <a:rPr lang="ru-RU" sz="4400">
                  <a:solidFill>
                    <a:srgbClr val="A50021"/>
                  </a:solidFill>
                </a:rPr>
                <a:t> информации.</a:t>
              </a: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Славянская система счисления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468313" y="1268413"/>
            <a:ext cx="4816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Славянская глаголическая десятеричная</a:t>
            </a:r>
            <a:endParaRPr kumimoji="0" lang="ru-RU" altLang="ru-RU" sz="22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9" t="19827" r="42285" b="23471"/>
          <a:stretch>
            <a:fillRect/>
          </a:stretch>
        </p:blipFill>
        <p:spPr bwMode="auto">
          <a:xfrm>
            <a:off x="5100638" y="1295400"/>
            <a:ext cx="364807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2051050" y="5784850"/>
            <a:ext cx="2855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 800+60+3 = 863 </a:t>
            </a:r>
          </a:p>
        </p:txBody>
      </p:sp>
      <p:pic>
        <p:nvPicPr>
          <p:cNvPr id="14351" name="Picture 13" descr="http://goldlara.narod.ru/numbers/numbers.files/image05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49913"/>
            <a:ext cx="4889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4" descr="http://goldlara.narod.ru/numbers/numbers.files/image04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32463"/>
            <a:ext cx="53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5" descr="http://goldlara.narod.ru/numbers/numbers.files/image03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5732463"/>
            <a:ext cx="5318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Прямоугольник 11"/>
          <p:cNvSpPr>
            <a:spLocks noChangeArrowheads="1"/>
          </p:cNvSpPr>
          <p:nvPr/>
        </p:nvSpPr>
        <p:spPr bwMode="auto">
          <a:xfrm>
            <a:off x="468313" y="2413000"/>
            <a:ext cx="45720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Эта система была создана для обозначения чисел в священных книгах западных славян.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Использовалась она нечасто, но достаточно долго.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 организации повторяет греческую нумерацию. Использовалась она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 VIII по XIII в.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498" r:id="rId2" imgW="0" imgH="0"/>
        </mc:Choice>
        <mc:Fallback>
          <p:control r:id="rId2" imgW="0" imgH="0">
            <p:pic>
              <p:nvPicPr>
                <p:cNvPr id="14341" name="Control 1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499" r:id="rId3" imgW="0" imgH="0"/>
        </mc:Choice>
        <mc:Fallback>
          <p:control r:id="rId3" imgW="0" imgH="0">
            <p:pic>
              <p:nvPicPr>
                <p:cNvPr id="14342" name="Control 2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0" r:id="rId4" imgW="0" imgH="0"/>
        </mc:Choice>
        <mc:Fallback>
          <p:control r:id="rId4" imgW="0" imgH="0">
            <p:pic>
              <p:nvPicPr>
                <p:cNvPr id="14343" name="Control 3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1" r:id="rId5" imgW="0" imgH="0"/>
        </mc:Choice>
        <mc:Fallback>
          <p:control r:id="rId5" imgW="0" imgH="0">
            <p:pic>
              <p:nvPicPr>
                <p:cNvPr id="14344" name="Control 4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2" r:id="rId6" imgW="0" imgH="0"/>
        </mc:Choice>
        <mc:Fallback>
          <p:control r:id="rId6" imgW="0" imgH="0">
            <p:pic>
              <p:nvPicPr>
                <p:cNvPr id="14346" name="Control 8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3" r:id="rId7" imgW="0" imgH="0"/>
        </mc:Choice>
        <mc:Fallback>
          <p:control r:id="rId7" imgW="0" imgH="0">
            <p:pic>
              <p:nvPicPr>
                <p:cNvPr id="14347" name="Control 9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4" r:id="rId8" imgW="0" imgH="0"/>
        </mc:Choice>
        <mc:Fallback>
          <p:control r:id="rId8" imgW="0" imgH="0">
            <p:pic>
              <p:nvPicPr>
                <p:cNvPr id="14348" name="Control 10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05" r:id="rId9" imgW="0" imgH="0"/>
        </mc:Choice>
        <mc:Fallback>
          <p:control r:id="rId9" imgW="0" imgH="0">
            <p:pic>
              <p:nvPicPr>
                <p:cNvPr id="14349" name="Control 11"/>
                <p:cNvPicPr preferRelativeResize="0">
                  <a:picLocks noChangeArrowheads="1" noChangeShapeType="1"/>
                </p:cNvPicPr>
                <p:nvPr/>
              </p:nvPicPr>
              <p:blipFill>
                <a:blip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91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50094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5413"/>
            <a:ext cx="8229600" cy="1143001"/>
          </a:xfrm>
        </p:spPr>
        <p:txBody>
          <a:bodyPr/>
          <a:lstStyle/>
          <a:p>
            <a:pPr eaLnBrk="1" hangingPunct="1"/>
            <a:r>
              <a:rPr lang="ru-RU" sz="4000" b="1" smtClean="0"/>
              <a:t>Архитектура ЭВМ фон Неймана</a:t>
            </a:r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5326063" y="1125538"/>
            <a:ext cx="4067175" cy="4770437"/>
            <a:chOff x="3355" y="709"/>
            <a:chExt cx="2562" cy="3005"/>
          </a:xfrm>
        </p:grpSpPr>
        <p:pic>
          <p:nvPicPr>
            <p:cNvPr id="7680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709"/>
              <a:ext cx="2193" cy="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 Box 5"/>
            <p:cNvSpPr txBox="1">
              <a:spLocks noChangeArrowheads="1"/>
            </p:cNvSpPr>
            <p:nvPr/>
          </p:nvSpPr>
          <p:spPr bwMode="auto">
            <a:xfrm>
              <a:off x="3355" y="3349"/>
              <a:ext cx="256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3200"/>
                <a:t>Джон фон Нейман</a:t>
              </a:r>
            </a:p>
          </p:txBody>
        </p:sp>
      </p:grp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0" y="587375"/>
            <a:ext cx="6264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3200" i="1">
                <a:solidFill>
                  <a:srgbClr val="521BBF"/>
                </a:solidFill>
              </a:rPr>
              <a:t>Компьютер должен иметь:</a:t>
            </a:r>
          </a:p>
        </p:txBody>
      </p:sp>
      <p:grpSp>
        <p:nvGrpSpPr>
          <p:cNvPr id="123914" name="Group 10"/>
          <p:cNvGrpSpPr>
            <a:grpSpLocks/>
          </p:cNvGrpSpPr>
          <p:nvPr/>
        </p:nvGrpSpPr>
        <p:grpSpPr bwMode="auto">
          <a:xfrm>
            <a:off x="190500" y="1089025"/>
            <a:ext cx="10117138" cy="5429250"/>
            <a:chOff x="120" y="686"/>
            <a:chExt cx="6373" cy="3420"/>
          </a:xfrm>
        </p:grpSpPr>
        <p:sp>
          <p:nvSpPr>
            <p:cNvPr id="76806" name="Text Box 8"/>
            <p:cNvSpPr txBox="1">
              <a:spLocks noChangeArrowheads="1"/>
            </p:cNvSpPr>
            <p:nvPr/>
          </p:nvSpPr>
          <p:spPr bwMode="auto">
            <a:xfrm>
              <a:off x="228" y="686"/>
              <a:ext cx="3379" cy="2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Char char="-"/>
              </a:pPr>
              <a:r>
                <a:rPr lang="ru-RU">
                  <a:solidFill>
                    <a:srgbClr val="A50021"/>
                  </a:solidFill>
                </a:rPr>
                <a:t> арифметико-логическое устройство (АЛУ);</a:t>
              </a:r>
            </a:p>
            <a:p>
              <a:pPr algn="l" eaLnBrk="1" hangingPunct="1">
                <a:spcBef>
                  <a:spcPct val="50000"/>
                </a:spcBef>
                <a:buFontTx/>
                <a:buChar char="-"/>
              </a:pPr>
              <a:r>
                <a:rPr lang="ru-RU">
                  <a:solidFill>
                    <a:srgbClr val="A50021"/>
                  </a:solidFill>
                </a:rPr>
                <a:t> </a:t>
              </a:r>
              <a:r>
                <a:rPr lang="ru-RU">
                  <a:solidFill>
                    <a:srgbClr val="008000"/>
                  </a:solidFill>
                </a:rPr>
                <a:t>устройство управления (УУ);</a:t>
              </a:r>
            </a:p>
            <a:p>
              <a:pPr algn="l" eaLnBrk="1" hangingPunct="1">
                <a:spcBef>
                  <a:spcPct val="50000"/>
                </a:spcBef>
                <a:buFontTx/>
                <a:buChar char="-"/>
              </a:pPr>
              <a:r>
                <a:rPr lang="ru-RU">
                  <a:solidFill>
                    <a:srgbClr val="A50021"/>
                  </a:solidFill>
                </a:rPr>
                <a:t> </a:t>
              </a:r>
              <a:r>
                <a:rPr lang="ru-RU">
                  <a:solidFill>
                    <a:srgbClr val="990099"/>
                  </a:solidFill>
                </a:rPr>
                <a:t>запоминающее устройство (память);</a:t>
              </a:r>
            </a:p>
          </p:txBody>
        </p:sp>
        <p:sp>
          <p:nvSpPr>
            <p:cNvPr id="76807" name="Text Box 9"/>
            <p:cNvSpPr txBox="1">
              <a:spLocks noChangeArrowheads="1"/>
            </p:cNvSpPr>
            <p:nvPr/>
          </p:nvSpPr>
          <p:spPr bwMode="auto">
            <a:xfrm>
              <a:off x="120" y="3702"/>
              <a:ext cx="63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>
                  <a:solidFill>
                    <a:srgbClr val="A50021"/>
                  </a:solidFill>
                </a:rPr>
                <a:t>- </a:t>
              </a:r>
              <a:r>
                <a:rPr lang="ru-RU">
                  <a:solidFill>
                    <a:srgbClr val="DA0058"/>
                  </a:solidFill>
                </a:rPr>
                <a:t>устройство ввода-вывода информации.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1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AF19BB7A280BACAB9519139EDC2DB3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7938"/>
            <a:ext cx="882015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250825" y="0"/>
            <a:ext cx="81375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200"/>
              <a:t>Схема ЭВМ фон Неймана: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988"/>
            <a:ext cx="8686800" cy="1143000"/>
          </a:xfrm>
        </p:spPr>
        <p:txBody>
          <a:bodyPr/>
          <a:lstStyle/>
          <a:p>
            <a:pPr eaLnBrk="1" hangingPunct="1"/>
            <a:r>
              <a:rPr lang="ru-RU" sz="4000" b="1" smtClean="0"/>
              <a:t>Принципы работы компьютера: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95288" y="1628775"/>
            <a:ext cx="84248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1)</a:t>
            </a:r>
            <a:r>
              <a:rPr lang="ru-RU" sz="4400"/>
              <a:t> </a:t>
            </a:r>
            <a:r>
              <a:rPr lang="ru-RU" sz="4400" b="1">
                <a:solidFill>
                  <a:schemeClr val="accent2"/>
                </a:solidFill>
              </a:rPr>
              <a:t>Принцип программного  управления</a:t>
            </a:r>
            <a:r>
              <a:rPr lang="ru-RU" sz="4400"/>
              <a:t>.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95288" y="3429000"/>
            <a:ext cx="84248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2)</a:t>
            </a:r>
            <a:r>
              <a:rPr lang="ru-RU" sz="4400"/>
              <a:t> </a:t>
            </a:r>
            <a:r>
              <a:rPr lang="ru-RU" sz="4400" b="1">
                <a:solidFill>
                  <a:srgbClr val="DA0058"/>
                </a:solidFill>
              </a:rPr>
              <a:t>Принцип однородности памяти</a:t>
            </a:r>
            <a:r>
              <a:rPr lang="ru-RU" sz="4400"/>
              <a:t>.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68313" y="5229225"/>
            <a:ext cx="84248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3)</a:t>
            </a:r>
            <a:r>
              <a:rPr lang="ru-RU" sz="4400"/>
              <a:t> </a:t>
            </a:r>
            <a:r>
              <a:rPr lang="ru-RU" sz="4400" b="1">
                <a:solidFill>
                  <a:srgbClr val="008000"/>
                </a:solidFill>
              </a:rPr>
              <a:t>Принцип адресности</a:t>
            </a:r>
            <a:r>
              <a:rPr lang="ru-RU" sz="4400"/>
              <a:t>.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4967288" y="908050"/>
            <a:ext cx="4176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i="1"/>
              <a:t>по фон Нейману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  <p:bldP spid="125957" grpId="0"/>
      <p:bldP spid="125958" grpId="0"/>
      <p:bldP spid="1259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Славянская система счисления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58775" y="1700213"/>
            <a:ext cx="60134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1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Алфавитная система была принята и в Древней Руси. Получила большое распространение в связи с тем, что имела полное сходство с греческой записью чисел. </a:t>
            </a:r>
          </a:p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Была создана для перевода священных библейских книг для славян греческими монахами братьями </a:t>
            </a:r>
            <a:r>
              <a:rPr kumimoji="0" lang="ru-RU" altLang="ru-RU" sz="1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Кириллом и Мефодием в IX веке. </a:t>
            </a:r>
          </a:p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До XVII века эта форма записи чисел была официальной на территории современной России, Белоруссии, Украины, Болгарии, Венгрии, Сербии и Хорватии. </a:t>
            </a:r>
          </a:p>
          <a:p>
            <a:pPr marL="0" marR="0" lvl="0" indent="4413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До сих пор православные церковные книги используют эту нумерацию.</a:t>
            </a:r>
          </a:p>
        </p:txBody>
      </p:sp>
      <p:pic>
        <p:nvPicPr>
          <p:cNvPr id="15365" name="Picture 30" descr="азбук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00213"/>
            <a:ext cx="23653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1"/>
          <p:cNvSpPr>
            <a:spLocks noChangeArrowheads="1"/>
          </p:cNvSpPr>
          <p:nvPr/>
        </p:nvSpPr>
        <p:spPr bwMode="auto">
          <a:xfrm>
            <a:off x="468313" y="1228725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Славянская кириллическая десятеричная алфавитная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7" name="Прямоугольник 2"/>
          <p:cNvSpPr>
            <a:spLocks noChangeArrowheads="1"/>
          </p:cNvSpPr>
          <p:nvPr/>
        </p:nvSpPr>
        <p:spPr bwMode="auto">
          <a:xfrm>
            <a:off x="1187450" y="5865813"/>
            <a:ext cx="7654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Чтобы различать буквы и цифры, над числами ставился особый значок — титло ( </a:t>
            </a: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~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). </a:t>
            </a:r>
          </a:p>
        </p:txBody>
      </p:sp>
      <p:pic>
        <p:nvPicPr>
          <p:cNvPr id="15368" name="Picture 7" descr="pic91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r="86957" b="9422"/>
          <a:stretch>
            <a:fillRect/>
          </a:stretch>
        </p:blipFill>
        <p:spPr bwMode="auto">
          <a:xfrm>
            <a:off x="457200" y="5865813"/>
            <a:ext cx="508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79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Славянская система счисления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468313" y="1125538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Славянская кириллическая десятеричная алфавитная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9" name="Picture 18" descr="сла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700213"/>
            <a:ext cx="489585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11" descr="image05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3"/>
          <a:stretch>
            <a:fillRect/>
          </a:stretch>
        </p:blipFill>
        <p:spPr bwMode="auto">
          <a:xfrm>
            <a:off x="1565275" y="6092825"/>
            <a:ext cx="571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12" descr="image05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69"/>
          <a:stretch>
            <a:fillRect/>
          </a:stretch>
        </p:blipFill>
        <p:spPr bwMode="auto">
          <a:xfrm>
            <a:off x="5745163" y="6021388"/>
            <a:ext cx="10001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t="37074" r="33458" b="23247"/>
          <a:stretch>
            <a:fillRect/>
          </a:stretch>
        </p:blipFill>
        <p:spPr bwMode="auto">
          <a:xfrm>
            <a:off x="5229225" y="1701800"/>
            <a:ext cx="36639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2279650" y="6092825"/>
            <a:ext cx="5715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smtClean="0">
              <a:ln>
                <a:noFill/>
              </a:ln>
              <a:solidFill>
                <a:srgbClr val="91012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4" name="Rectangle 3"/>
          <p:cNvSpPr>
            <a:spLocks noChangeArrowheads="1"/>
          </p:cNvSpPr>
          <p:nvPr/>
        </p:nvSpPr>
        <p:spPr bwMode="auto">
          <a:xfrm>
            <a:off x="6888163" y="6092825"/>
            <a:ext cx="5715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smtClean="0">
              <a:ln>
                <a:noFill/>
              </a:ln>
              <a:solidFill>
                <a:srgbClr val="91012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395" name="Группа 15"/>
          <p:cNvGrpSpPr>
            <a:grpSpLocks/>
          </p:cNvGrpSpPr>
          <p:nvPr/>
        </p:nvGrpSpPr>
        <p:grpSpPr bwMode="auto">
          <a:xfrm>
            <a:off x="2279650" y="6092825"/>
            <a:ext cx="1500188" cy="428625"/>
            <a:chOff x="2428860" y="5715016"/>
            <a:chExt cx="1500192" cy="428625"/>
          </a:xfrm>
        </p:grpSpPr>
        <p:pic>
          <p:nvPicPr>
            <p:cNvPr id="16399" name="Рисунок 20" descr="image057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15" r="-12643" b="-1125"/>
            <a:stretch>
              <a:fillRect/>
            </a:stretch>
          </p:blipFill>
          <p:spPr bwMode="auto">
            <a:xfrm>
              <a:off x="3143240" y="5715016"/>
              <a:ext cx="785812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0" name="Rectangle 3"/>
            <p:cNvSpPr>
              <a:spLocks noChangeArrowheads="1"/>
            </p:cNvSpPr>
            <p:nvPr/>
          </p:nvSpPr>
          <p:spPr bwMode="auto">
            <a:xfrm>
              <a:off x="2428860" y="5715016"/>
              <a:ext cx="571504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8000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6396" name="Группа 14"/>
          <p:cNvGrpSpPr>
            <a:grpSpLocks/>
          </p:cNvGrpSpPr>
          <p:nvPr/>
        </p:nvGrpSpPr>
        <p:grpSpPr bwMode="auto">
          <a:xfrm>
            <a:off x="6959600" y="5949950"/>
            <a:ext cx="1428750" cy="547688"/>
            <a:chOff x="6715140" y="5572140"/>
            <a:chExt cx="1428754" cy="547688"/>
          </a:xfrm>
        </p:grpSpPr>
        <p:pic>
          <p:nvPicPr>
            <p:cNvPr id="16397" name="Рисунок 21" descr="image058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6" r="-5911"/>
            <a:stretch>
              <a:fillRect/>
            </a:stretch>
          </p:blipFill>
          <p:spPr bwMode="auto">
            <a:xfrm>
              <a:off x="7286644" y="5572140"/>
              <a:ext cx="85725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Rectangle 3"/>
            <p:cNvSpPr>
              <a:spLocks noChangeArrowheads="1"/>
            </p:cNvSpPr>
            <p:nvPr/>
          </p:nvSpPr>
          <p:spPr bwMode="auto">
            <a:xfrm>
              <a:off x="6715140" y="5715016"/>
              <a:ext cx="571504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altLang="ru-RU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10000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885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Римская непозиционная СС</a:t>
            </a: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2" name="Прямоугольник 1"/>
          <p:cNvSpPr>
            <a:spLocks noChangeArrowheads="1"/>
          </p:cNvSpPr>
          <p:nvPr/>
        </p:nvSpPr>
        <p:spPr bwMode="auto">
          <a:xfrm>
            <a:off x="468313" y="1470025"/>
            <a:ext cx="49879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(500 лет до н.э.) </a:t>
            </a: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Используется обозначение веков, номера глав в книгах, циферблат часов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Для записи чисел используются буквы латинского алфавита </a:t>
            </a:r>
          </a:p>
        </p:txBody>
      </p:sp>
      <p:pic>
        <p:nvPicPr>
          <p:cNvPr id="17413" name="Picture 6" descr="cloclR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0" r="101" b="16800"/>
          <a:stretch>
            <a:fillRect/>
          </a:stretch>
        </p:blipFill>
        <p:spPr bwMode="auto">
          <a:xfrm>
            <a:off x="1908175" y="3725863"/>
            <a:ext cx="20589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1333" r="50999" b="25333"/>
          <a:stretch>
            <a:fillRect/>
          </a:stretch>
        </p:blipFill>
        <p:spPr bwMode="auto">
          <a:xfrm>
            <a:off x="5580063" y="1406525"/>
            <a:ext cx="30670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180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Римская непозиционная СС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82625" y="1563688"/>
          <a:ext cx="3889376" cy="35210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X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500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00339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</a:t>
                      </a:r>
                      <a:endParaRPr lang="ru-RU" sz="2700" b="1" dirty="0">
                        <a:solidFill>
                          <a:srgbClr val="003399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1000</a:t>
                      </a:r>
                      <a:endParaRPr lang="ru-RU" sz="27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62" marR="91462" marT="45721" marB="45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8462" name="Picture 5" descr="римская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32781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9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764705"/>
            <a:ext cx="6635080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Кодирование числовой информации. Системы счисления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4" name="Picture 2" descr="sistema schisleni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2484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РИСУНКИ\Школа\1 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4" r="-171" b="69133"/>
          <a:stretch>
            <a:fillRect/>
          </a:stretch>
        </p:blipFill>
        <p:spPr bwMode="auto">
          <a:xfrm>
            <a:off x="827584" y="2708920"/>
            <a:ext cx="2952328" cy="32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6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Римская непозиционная СС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288" y="1196975"/>
            <a:ext cx="4032250" cy="22320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если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меньшая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цифра стоит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слева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от большей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IX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(10-1=9)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05350" y="1196975"/>
            <a:ext cx="4032250" cy="223202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если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меньшие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цифры стоят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справа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от большей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XII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(10+1+1=12)</a:t>
            </a:r>
          </a:p>
        </p:txBody>
      </p:sp>
      <p:sp>
        <p:nvSpPr>
          <p:cNvPr id="19462" name="Прямоугольник 4"/>
          <p:cNvSpPr>
            <a:spLocks noChangeArrowheads="1"/>
          </p:cNvSpPr>
          <p:nvPr/>
        </p:nvSpPr>
        <p:spPr bwMode="auto">
          <a:xfrm>
            <a:off x="323850" y="3500438"/>
            <a:ext cx="841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7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7325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не ставят больше 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трех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одинаковых цифр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подряд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479425" y="3933825"/>
            <a:ext cx="2265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Примеры:</a:t>
            </a:r>
          </a:p>
        </p:txBody>
      </p:sp>
      <p:sp>
        <p:nvSpPr>
          <p:cNvPr id="19464" name="Прямоугольник 1"/>
          <p:cNvSpPr>
            <a:spLocks noChangeArrowheads="1"/>
          </p:cNvSpPr>
          <p:nvPr/>
        </p:nvSpPr>
        <p:spPr bwMode="auto">
          <a:xfrm>
            <a:off x="2051050" y="1125538"/>
            <a:ext cx="5445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–</a:t>
            </a:r>
            <a:endParaRPr kumimoji="0" lang="ru-RU" altLang="ru-RU" sz="4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9465" name="Прямоугольник 3"/>
          <p:cNvSpPr>
            <a:spLocks noChangeArrowheads="1"/>
          </p:cNvSpPr>
          <p:nvPr/>
        </p:nvSpPr>
        <p:spPr bwMode="auto">
          <a:xfrm>
            <a:off x="6346825" y="1125538"/>
            <a:ext cx="673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4932363" y="4427538"/>
            <a:ext cx="2016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ru-RU" altLang="ru-RU" sz="3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6613525" y="4433888"/>
            <a:ext cx="1127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542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539750" y="4437063"/>
            <a:ext cx="2592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ru-RU" altLang="ru-RU" sz="3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2279650" y="4443413"/>
            <a:ext cx="923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AutoShape 41"/>
          <p:cNvSpPr>
            <a:spLocks/>
          </p:cNvSpPr>
          <p:nvPr/>
        </p:nvSpPr>
        <p:spPr bwMode="auto">
          <a:xfrm rot="5400000">
            <a:off x="1115219" y="4445794"/>
            <a:ext cx="73025" cy="1081087"/>
          </a:xfrm>
          <a:prstGeom prst="rightBrace">
            <a:avLst>
              <a:gd name="adj1" fmla="val 1233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42"/>
          <p:cNvSpPr>
            <a:spLocks/>
          </p:cNvSpPr>
          <p:nvPr/>
        </p:nvSpPr>
        <p:spPr bwMode="auto">
          <a:xfrm rot="5400000">
            <a:off x="2015331" y="4771232"/>
            <a:ext cx="73025" cy="430212"/>
          </a:xfrm>
          <a:prstGeom prst="rightBrace">
            <a:avLst>
              <a:gd name="adj1" fmla="val 490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AutoShape 43"/>
          <p:cNvSpPr>
            <a:spLocks/>
          </p:cNvSpPr>
          <p:nvPr/>
        </p:nvSpPr>
        <p:spPr bwMode="auto">
          <a:xfrm rot="5400000">
            <a:off x="5651500" y="4649788"/>
            <a:ext cx="73025" cy="647700"/>
          </a:xfrm>
          <a:prstGeom prst="rightBrace">
            <a:avLst>
              <a:gd name="adj1" fmla="val 739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AutoShape 44"/>
          <p:cNvSpPr>
            <a:spLocks/>
          </p:cNvSpPr>
          <p:nvPr/>
        </p:nvSpPr>
        <p:spPr bwMode="auto">
          <a:xfrm rot="5400000">
            <a:off x="6371431" y="4722019"/>
            <a:ext cx="73025" cy="503238"/>
          </a:xfrm>
          <a:prstGeom prst="rightBrace">
            <a:avLst>
              <a:gd name="adj1" fmla="val 574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utoShape 45"/>
          <p:cNvSpPr>
            <a:spLocks/>
          </p:cNvSpPr>
          <p:nvPr/>
        </p:nvSpPr>
        <p:spPr bwMode="auto">
          <a:xfrm rot="5400000">
            <a:off x="5076031" y="4793457"/>
            <a:ext cx="73025" cy="360362"/>
          </a:xfrm>
          <a:prstGeom prst="rightBrace">
            <a:avLst>
              <a:gd name="adj1" fmla="val 411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5" name="Прямоугольник 1"/>
          <p:cNvSpPr>
            <a:spLocks noChangeArrowheads="1"/>
          </p:cNvSpPr>
          <p:nvPr/>
        </p:nvSpPr>
        <p:spPr bwMode="auto">
          <a:xfrm>
            <a:off x="539750" y="5981700"/>
            <a:ext cx="2117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XCVIII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6" name="Прямоугольник 3"/>
          <p:cNvSpPr>
            <a:spLocks noChangeArrowheads="1"/>
          </p:cNvSpPr>
          <p:nvPr/>
        </p:nvSpPr>
        <p:spPr bwMode="auto">
          <a:xfrm>
            <a:off x="3686175" y="5405438"/>
            <a:ext cx="18113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XCIX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7" name="Прямоугольник 4"/>
          <p:cNvSpPr>
            <a:spLocks noChangeArrowheads="1"/>
          </p:cNvSpPr>
          <p:nvPr/>
        </p:nvSpPr>
        <p:spPr bwMode="auto">
          <a:xfrm>
            <a:off x="3686175" y="5981700"/>
            <a:ext cx="1427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8" name="Прямоугольник 5"/>
          <p:cNvSpPr>
            <a:spLocks noChangeArrowheads="1"/>
          </p:cNvSpPr>
          <p:nvPr/>
        </p:nvSpPr>
        <p:spPr bwMode="auto">
          <a:xfrm>
            <a:off x="6426200" y="5405438"/>
            <a:ext cx="1581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101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CI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9" name="Прямоугольник 6"/>
          <p:cNvSpPr>
            <a:spLocks noChangeArrowheads="1"/>
          </p:cNvSpPr>
          <p:nvPr/>
        </p:nvSpPr>
        <p:spPr bwMode="auto">
          <a:xfrm>
            <a:off x="6443663" y="5981700"/>
            <a:ext cx="17351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102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CII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80" name="Прямоугольник 8"/>
          <p:cNvSpPr>
            <a:spLocks noChangeArrowheads="1"/>
          </p:cNvSpPr>
          <p:nvPr/>
        </p:nvSpPr>
        <p:spPr bwMode="auto">
          <a:xfrm>
            <a:off x="539750" y="5405438"/>
            <a:ext cx="19637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XCVII</a:t>
            </a:r>
            <a:endParaRPr kumimoji="0" lang="ru-RU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25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01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3003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4003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3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6003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Римская непозиционная СС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23850" y="1401763"/>
            <a:ext cx="1608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4 4 =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50825" y="1984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50875" y="23241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881188" y="1414463"/>
            <a:ext cx="304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 + 40 + 4</a:t>
            </a: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539750" y="1963738"/>
            <a:ext cx="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900113" y="1963738"/>
            <a:ext cx="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1258888" y="1963738"/>
            <a:ext cx="0" cy="719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4716463" y="1387475"/>
            <a:ext cx="130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(D-C)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945188" y="1387475"/>
            <a:ext cx="165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(L-X)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7451725" y="1387475"/>
            <a:ext cx="145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(V-I)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rim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38" y="1963738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054225" y="2133600"/>
            <a:ext cx="170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4 4   =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787775" y="2174875"/>
            <a:ext cx="2297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D X L I V</a:t>
            </a:r>
            <a:endParaRPr kumimoji="0" lang="ru-RU" altLang="ru-RU" sz="3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081088" y="2611438"/>
            <a:ext cx="40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8" name="Text Box 12"/>
          <p:cNvSpPr txBox="1">
            <a:spLocks noChangeArrowheads="1"/>
          </p:cNvSpPr>
          <p:nvPr/>
        </p:nvSpPr>
        <p:spPr bwMode="auto">
          <a:xfrm>
            <a:off x="2243138" y="3519488"/>
            <a:ext cx="3630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C M L X X I V </a:t>
            </a: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9" name="Text Box 13"/>
          <p:cNvSpPr txBox="1">
            <a:spLocks noChangeArrowheads="1"/>
          </p:cNvSpPr>
          <p:nvPr/>
        </p:nvSpPr>
        <p:spPr bwMode="auto">
          <a:xfrm>
            <a:off x="5794375" y="3502025"/>
            <a:ext cx="144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1 9 7</a:t>
            </a: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0500" name="AutoShape 14"/>
          <p:cNvSpPr>
            <a:spLocks/>
          </p:cNvSpPr>
          <p:nvPr/>
        </p:nvSpPr>
        <p:spPr bwMode="auto">
          <a:xfrm rot="5400000">
            <a:off x="2447131" y="3899695"/>
            <a:ext cx="73025" cy="430212"/>
          </a:xfrm>
          <a:prstGeom prst="rightBrace">
            <a:avLst>
              <a:gd name="adj1" fmla="val 490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1" name="AutoShape 15"/>
          <p:cNvSpPr>
            <a:spLocks/>
          </p:cNvSpPr>
          <p:nvPr/>
        </p:nvSpPr>
        <p:spPr bwMode="auto">
          <a:xfrm rot="5400000">
            <a:off x="3131344" y="3720307"/>
            <a:ext cx="73025" cy="788987"/>
          </a:xfrm>
          <a:prstGeom prst="rightBrace">
            <a:avLst>
              <a:gd name="adj1" fmla="val 9003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2" name="AutoShape 16"/>
          <p:cNvSpPr>
            <a:spLocks/>
          </p:cNvSpPr>
          <p:nvPr/>
        </p:nvSpPr>
        <p:spPr bwMode="auto">
          <a:xfrm rot="5400000">
            <a:off x="3779838" y="3935413"/>
            <a:ext cx="73025" cy="358775"/>
          </a:xfrm>
          <a:prstGeom prst="rightBrace">
            <a:avLst>
              <a:gd name="adj1" fmla="val 409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3" name="AutoShape 17"/>
          <p:cNvSpPr>
            <a:spLocks/>
          </p:cNvSpPr>
          <p:nvPr/>
        </p:nvSpPr>
        <p:spPr bwMode="auto">
          <a:xfrm rot="5400000">
            <a:off x="4390231" y="3755232"/>
            <a:ext cx="73025" cy="719138"/>
          </a:xfrm>
          <a:prstGeom prst="rightBrace">
            <a:avLst>
              <a:gd name="adj1" fmla="val 8206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4" name="AutoShape 18"/>
          <p:cNvSpPr>
            <a:spLocks/>
          </p:cNvSpPr>
          <p:nvPr/>
        </p:nvSpPr>
        <p:spPr bwMode="auto">
          <a:xfrm rot="5400000">
            <a:off x="5111750" y="3827463"/>
            <a:ext cx="73025" cy="574675"/>
          </a:xfrm>
          <a:prstGeom prst="rightBrace">
            <a:avLst>
              <a:gd name="adj1" fmla="val 6558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5" name="Line 19"/>
          <p:cNvSpPr>
            <a:spLocks noChangeShapeType="1"/>
          </p:cNvSpPr>
          <p:nvPr/>
        </p:nvSpPr>
        <p:spPr bwMode="auto">
          <a:xfrm>
            <a:off x="2484438" y="4222750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6" name="Text Box 20"/>
          <p:cNvSpPr txBox="1">
            <a:spLocks noChangeArrowheads="1"/>
          </p:cNvSpPr>
          <p:nvPr/>
        </p:nvSpPr>
        <p:spPr bwMode="auto">
          <a:xfrm>
            <a:off x="2052638" y="4416425"/>
            <a:ext cx="900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 </a:t>
            </a: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7" name="Line 21"/>
          <p:cNvSpPr>
            <a:spLocks noChangeShapeType="1"/>
          </p:cNvSpPr>
          <p:nvPr/>
        </p:nvSpPr>
        <p:spPr bwMode="auto">
          <a:xfrm>
            <a:off x="3201988" y="4222750"/>
            <a:ext cx="3175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8" name="Text Box 22"/>
          <p:cNvSpPr txBox="1">
            <a:spLocks noChangeArrowheads="1"/>
          </p:cNvSpPr>
          <p:nvPr/>
        </p:nvSpPr>
        <p:spPr bwMode="auto">
          <a:xfrm>
            <a:off x="492125" y="4702175"/>
            <a:ext cx="328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(M-C) = 1000 - 100 = 900 </a:t>
            </a: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9" name="Line 23"/>
          <p:cNvSpPr>
            <a:spLocks noChangeShapeType="1"/>
          </p:cNvSpPr>
          <p:nvPr/>
        </p:nvSpPr>
        <p:spPr bwMode="auto">
          <a:xfrm>
            <a:off x="3813175" y="4222750"/>
            <a:ext cx="0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0" name="Text Box 24"/>
          <p:cNvSpPr txBox="1">
            <a:spLocks noChangeArrowheads="1"/>
          </p:cNvSpPr>
          <p:nvPr/>
        </p:nvSpPr>
        <p:spPr bwMode="auto">
          <a:xfrm>
            <a:off x="3563938" y="5013325"/>
            <a:ext cx="881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</a:t>
            </a: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1" name="Line 25"/>
          <p:cNvSpPr>
            <a:spLocks noChangeShapeType="1"/>
          </p:cNvSpPr>
          <p:nvPr/>
        </p:nvSpPr>
        <p:spPr bwMode="auto">
          <a:xfrm>
            <a:off x="4427538" y="4222750"/>
            <a:ext cx="0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2" name="Text Box 26"/>
          <p:cNvSpPr txBox="1">
            <a:spLocks noChangeArrowheads="1"/>
          </p:cNvSpPr>
          <p:nvPr/>
        </p:nvSpPr>
        <p:spPr bwMode="auto">
          <a:xfrm>
            <a:off x="4211638" y="5373688"/>
            <a:ext cx="738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</a:t>
            </a: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3" name="Line 27"/>
          <p:cNvSpPr>
            <a:spLocks noChangeShapeType="1"/>
          </p:cNvSpPr>
          <p:nvPr/>
        </p:nvSpPr>
        <p:spPr bwMode="auto">
          <a:xfrm>
            <a:off x="5148263" y="4222750"/>
            <a:ext cx="0" cy="16557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14" name="Text Box 28"/>
          <p:cNvSpPr txBox="1">
            <a:spLocks noChangeArrowheads="1"/>
          </p:cNvSpPr>
          <p:nvPr/>
        </p:nvSpPr>
        <p:spPr bwMode="auto">
          <a:xfrm>
            <a:off x="4984750" y="5840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0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21" grpId="0"/>
      <p:bldP spid="22" grpId="0"/>
      <p:bldP spid="23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Римская непозиционная СС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022475" y="2060575"/>
            <a:ext cx="7158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=1000+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500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50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+10)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-1)= 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464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455738" y="2781300"/>
            <a:ext cx="7407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 1000  +  </a:t>
            </a: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00  +  </a:t>
            </a: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0  +  9</a:t>
            </a: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= </a:t>
            </a:r>
            <a:r>
              <a:rPr kumimoji="0" lang="en-US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MCCLXXIX</a:t>
            </a: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2160588" y="3243263"/>
            <a:ext cx="582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 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463925" y="3246438"/>
            <a:ext cx="63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CC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4627563" y="3243263"/>
            <a:ext cx="852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LXX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5767388" y="3254375"/>
            <a:ext cx="58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IX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4" name="Прямоугольник 1"/>
          <p:cNvSpPr>
            <a:spLocks noChangeArrowheads="1"/>
          </p:cNvSpPr>
          <p:nvPr/>
        </p:nvSpPr>
        <p:spPr bwMode="auto">
          <a:xfrm>
            <a:off x="293688" y="2781300"/>
            <a:ext cx="116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9 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Прямоугольник 2"/>
          <p:cNvSpPr>
            <a:spLocks noChangeArrowheads="1"/>
          </p:cNvSpPr>
          <p:nvPr/>
        </p:nvSpPr>
        <p:spPr bwMode="auto">
          <a:xfrm>
            <a:off x="293688" y="2103438"/>
            <a:ext cx="179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MCDLXIV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2263" y="1196975"/>
            <a:ext cx="8497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Переведите числа в римскую СС и обратно.                          </a:t>
            </a:r>
          </a:p>
        </p:txBody>
      </p:sp>
      <p:sp>
        <p:nvSpPr>
          <p:cNvPr id="21517" name="Прямоугольник 1"/>
          <p:cNvSpPr>
            <a:spLocks noChangeArrowheads="1"/>
          </p:cNvSpPr>
          <p:nvPr/>
        </p:nvSpPr>
        <p:spPr bwMode="auto">
          <a:xfrm>
            <a:off x="646113" y="4494213"/>
            <a:ext cx="23717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CMXVII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MMCXXIX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MCMLXIII</a:t>
            </a:r>
            <a:r>
              <a:rPr kumimoji="0" lang="ru-RU" altLang="ru-RU" sz="2400" b="1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8" name="Прямоугольник 13"/>
          <p:cNvSpPr>
            <a:spLocks noChangeArrowheads="1"/>
          </p:cNvSpPr>
          <p:nvPr/>
        </p:nvSpPr>
        <p:spPr bwMode="auto">
          <a:xfrm>
            <a:off x="4575175" y="4494213"/>
            <a:ext cx="1436688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405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1984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2983</a:t>
            </a:r>
            <a:r>
              <a:rPr kumimoji="0" lang="ru-RU" altLang="ru-RU" sz="2400" b="1" i="0" u="none" strike="noStrike" kern="120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519" name="TextBox 1"/>
          <p:cNvSpPr txBox="1">
            <a:spLocks noChangeArrowheads="1"/>
          </p:cNvSpPr>
          <p:nvPr/>
        </p:nvSpPr>
        <p:spPr bwMode="auto">
          <a:xfrm>
            <a:off x="395288" y="3933825"/>
            <a:ext cx="269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Самостоятельно:</a:t>
            </a:r>
          </a:p>
        </p:txBody>
      </p:sp>
    </p:spTree>
    <p:extLst>
      <p:ext uri="{BB962C8B-B14F-4D97-AF65-F5344CB8AC3E}">
        <p14:creationId xmlns:p14="http://schemas.microsoft.com/office/powerpoint/2010/main" val="4099048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Недостатки непозиционных СС</a:t>
            </a: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2" name="Содержимое 2"/>
          <p:cNvSpPr>
            <a:spLocks noGrp="1"/>
          </p:cNvSpPr>
          <p:nvPr>
            <p:ph idx="1"/>
          </p:nvPr>
        </p:nvSpPr>
        <p:spPr>
          <a:xfrm>
            <a:off x="663575" y="1385888"/>
            <a:ext cx="8023225" cy="470693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Существует постоянная потребность введения новых знаков для записи больших чисел.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Невозможно представлять дробные и отрицательные числа.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Сложно выполнять арифметические операции, так как не существует алгоритмов их выполнения. </a:t>
            </a:r>
          </a:p>
        </p:txBody>
      </p:sp>
    </p:spTree>
    <p:extLst>
      <p:ext uri="{BB962C8B-B14F-4D97-AF65-F5344CB8AC3E}">
        <p14:creationId xmlns:p14="http://schemas.microsoft.com/office/powerpoint/2010/main" val="408085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Позиционные системы счисления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01675" y="1373188"/>
            <a:ext cx="7686675" cy="83185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Позиционная система -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значение цифры определяется ее позицией в записи числа.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7" name="Прямоугольник 1"/>
          <p:cNvSpPr>
            <a:spLocks noChangeArrowheads="1"/>
          </p:cNvSpPr>
          <p:nvPr/>
        </p:nvSpPr>
        <p:spPr bwMode="auto">
          <a:xfrm>
            <a:off x="485775" y="2490788"/>
            <a:ext cx="83343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434975" eaLnBrk="0" hangingPunct="0"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2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Десятичная</a:t>
            </a:r>
          </a:p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Вавилонская (шестидесятиричная)</a:t>
            </a:r>
          </a:p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Племена индейцев Майя (двадцатеричная)</a:t>
            </a:r>
          </a:p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Двенадцатеричная (древняя Шумера)</a:t>
            </a:r>
          </a:p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компьютерной технике (двоичная, восьмеричная, шестнадцатеричная)</a:t>
            </a:r>
          </a:p>
          <a:p>
            <a:pPr marL="457200" marR="0" lvl="1" indent="434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>
                <a:tab pos="892175" algn="l"/>
              </a:tabLst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06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Вавилонская система счисления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80" name="Picture 51" descr="http://goldlara.narod.ru/numbers/numbers.files/image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63" y="-304800"/>
            <a:ext cx="1333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2" descr="http://goldlara.narod.ru/numbers/numbers.files/image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0" y="-304800"/>
            <a:ext cx="209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Прямоугольник 29711"/>
          <p:cNvSpPr>
            <a:spLocks noChangeArrowheads="1"/>
          </p:cNvSpPr>
          <p:nvPr/>
        </p:nvSpPr>
        <p:spPr bwMode="auto">
          <a:xfrm>
            <a:off x="395288" y="4605338"/>
            <a:ext cx="8150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До наших дней сохранились следы счета шестидесятками. </a:t>
            </a:r>
            <a:b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Час - 60 минут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Минута - 60 секунд.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Окружность - 360</a:t>
            </a:r>
            <a:r>
              <a:rPr kumimoji="0" lang="ru-RU" altLang="ru-RU" sz="20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(6*60)</a:t>
            </a:r>
          </a:p>
        </p:txBody>
      </p:sp>
      <p:sp>
        <p:nvSpPr>
          <p:cNvPr id="24583" name="Прямоугольник 29712"/>
          <p:cNvSpPr>
            <a:spLocks noChangeArrowheads="1"/>
          </p:cNvSpPr>
          <p:nvPr/>
        </p:nvSpPr>
        <p:spPr bwMode="auto">
          <a:xfrm>
            <a:off x="395288" y="1268413"/>
            <a:ext cx="81502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Шестидесятеричная вавилонская система 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– первая известная система счисления, основанная на позиционном принципе.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Древний Вавилон  (</a:t>
            </a:r>
            <a:r>
              <a:rPr kumimoji="0" lang="en-US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II 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тысячелетие до нашей эры)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Они имели клинообразный вид, так как вавилоняне писали на глиняных табличках палочками треугольной формы.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Все число в целом записывалось в позиционной системе счисления с основанием 60.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457200" y="1306513"/>
            <a:ext cx="8229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Числа менее 60 обозначались с помощью двух знаков: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прямой клин служил для обозначения единиц, лежачий клин – для обозначения десятков.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     - единицы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      - десятки </a:t>
            </a: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Вавилонская система счисления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05" name="Picture 51" descr="http://goldlara.narod.ru/numbers/numbers.files/image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63" y="-304800"/>
            <a:ext cx="1333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2" descr="http://goldlara.narod.ru/numbers/numbers.files/image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0" y="-304800"/>
            <a:ext cx="209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3" descr="image05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5646738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4" descr="http://goldlara.narod.ru/numbers/numbers.files/image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3267075"/>
            <a:ext cx="4048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8" descr="D:\вика\УММ\Все есть число, — говорили пифагорийцы.files\image0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4292600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116013" y="4437063"/>
            <a:ext cx="14112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- ноль</a:t>
            </a:r>
          </a:p>
        </p:txBody>
      </p:sp>
      <p:sp>
        <p:nvSpPr>
          <p:cNvPr id="25611" name="Freeform 13"/>
          <p:cNvSpPr>
            <a:spLocks/>
          </p:cNvSpPr>
          <p:nvPr/>
        </p:nvSpPr>
        <p:spPr bwMode="auto">
          <a:xfrm>
            <a:off x="641350" y="2508250"/>
            <a:ext cx="360363" cy="63341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84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Вавилонская система счисления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628" name="Picture 51" descr="http://goldlara.narod.ru/numbers/numbers.files/image0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63" y="-304800"/>
            <a:ext cx="1333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2" descr="http://goldlara.narod.ru/numbers/numbers.files/image0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0" y="-304800"/>
            <a:ext cx="209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Прямоугольник 31"/>
          <p:cNvSpPr>
            <a:spLocks noChangeArrowheads="1"/>
          </p:cNvSpPr>
          <p:nvPr/>
        </p:nvSpPr>
        <p:spPr bwMode="auto">
          <a:xfrm>
            <a:off x="395288" y="1268413"/>
            <a:ext cx="8218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Числа больше 60 записывались по разрядам, с небольшими пробелами между ними:</a:t>
            </a:r>
          </a:p>
        </p:txBody>
      </p:sp>
      <p:sp>
        <p:nvSpPr>
          <p:cNvPr id="26631" name="Прямоугольник 32"/>
          <p:cNvSpPr>
            <a:spLocks noChangeArrowheads="1"/>
          </p:cNvSpPr>
          <p:nvPr/>
        </p:nvSpPr>
        <p:spPr bwMode="auto">
          <a:xfrm>
            <a:off x="4356100" y="3862388"/>
            <a:ext cx="4538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=1*60*60+2*60+5 = 3725</a:t>
            </a:r>
          </a:p>
        </p:txBody>
      </p:sp>
      <p:sp>
        <p:nvSpPr>
          <p:cNvPr id="26632" name="Freeform 13"/>
          <p:cNvSpPr>
            <a:spLocks/>
          </p:cNvSpPr>
          <p:nvPr/>
        </p:nvSpPr>
        <p:spPr bwMode="auto">
          <a:xfrm>
            <a:off x="755650" y="2276475"/>
            <a:ext cx="287338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3" name="AutoShape 14"/>
          <p:cNvSpPr>
            <a:spLocks/>
          </p:cNvSpPr>
          <p:nvPr/>
        </p:nvSpPr>
        <p:spPr bwMode="auto">
          <a:xfrm rot="-5400000">
            <a:off x="2355057" y="1861344"/>
            <a:ext cx="185737" cy="2232025"/>
          </a:xfrm>
          <a:prstGeom prst="leftBrace">
            <a:avLst>
              <a:gd name="adj1" fmla="val 116722"/>
              <a:gd name="adj2" fmla="val 50894"/>
            </a:avLst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4" name="AutoShape 15"/>
          <p:cNvSpPr>
            <a:spLocks/>
          </p:cNvSpPr>
          <p:nvPr/>
        </p:nvSpPr>
        <p:spPr bwMode="auto">
          <a:xfrm rot="-5400000">
            <a:off x="754857" y="2782094"/>
            <a:ext cx="144462" cy="431800"/>
          </a:xfrm>
          <a:prstGeom prst="leftBrace">
            <a:avLst>
              <a:gd name="adj1" fmla="val 24909"/>
              <a:gd name="adj2" fmla="val 50894"/>
            </a:avLst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5" name="Text Box 16"/>
          <p:cNvSpPr txBox="1">
            <a:spLocks noChangeArrowheads="1"/>
          </p:cNvSpPr>
          <p:nvPr/>
        </p:nvSpPr>
        <p:spPr bwMode="auto">
          <a:xfrm>
            <a:off x="430213" y="2998788"/>
            <a:ext cx="1450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2-ой разряд</a:t>
            </a:r>
          </a:p>
        </p:txBody>
      </p:sp>
      <p:sp>
        <p:nvSpPr>
          <p:cNvPr id="26636" name="Text Box 17"/>
          <p:cNvSpPr txBox="1">
            <a:spLocks noChangeArrowheads="1"/>
          </p:cNvSpPr>
          <p:nvPr/>
        </p:nvSpPr>
        <p:spPr bwMode="auto">
          <a:xfrm>
            <a:off x="1692275" y="3059113"/>
            <a:ext cx="185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1-ый  разряд</a:t>
            </a:r>
          </a:p>
        </p:txBody>
      </p:sp>
      <p:sp>
        <p:nvSpPr>
          <p:cNvPr id="26637" name="Text Box 18"/>
          <p:cNvSpPr txBox="1">
            <a:spLocks noChangeArrowheads="1"/>
          </p:cNvSpPr>
          <p:nvPr/>
        </p:nvSpPr>
        <p:spPr bwMode="auto">
          <a:xfrm>
            <a:off x="4067175" y="2390775"/>
            <a:ext cx="2779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 60+20+2= 82</a:t>
            </a:r>
          </a:p>
        </p:txBody>
      </p:sp>
      <p:sp>
        <p:nvSpPr>
          <p:cNvPr id="26638" name="Freeform 19"/>
          <p:cNvSpPr>
            <a:spLocks/>
          </p:cNvSpPr>
          <p:nvPr/>
        </p:nvSpPr>
        <p:spPr bwMode="auto">
          <a:xfrm rot="5400000">
            <a:off x="1531938" y="2312988"/>
            <a:ext cx="360362" cy="576262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9" name="Line 20"/>
          <p:cNvSpPr>
            <a:spLocks noChangeShapeType="1"/>
          </p:cNvSpPr>
          <p:nvPr/>
        </p:nvSpPr>
        <p:spPr bwMode="auto">
          <a:xfrm>
            <a:off x="1187450" y="21336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Line 24"/>
          <p:cNvSpPr>
            <a:spLocks noChangeShapeType="1"/>
          </p:cNvSpPr>
          <p:nvPr/>
        </p:nvSpPr>
        <p:spPr bwMode="auto">
          <a:xfrm flipH="1" flipV="1">
            <a:off x="1403350" y="5927725"/>
            <a:ext cx="477838" cy="44926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939925" y="6197600"/>
            <a:ext cx="5535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пропущенный шестидесятичный разряд</a:t>
            </a: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4318000" y="5270500"/>
            <a:ext cx="419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= 60*60 + 30+2 = 3632 </a:t>
            </a:r>
          </a:p>
        </p:txBody>
      </p:sp>
      <p:pic>
        <p:nvPicPr>
          <p:cNvPr id="59" name="пример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659563"/>
            <a:ext cx="1588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4" name="Freeform 19"/>
          <p:cNvSpPr>
            <a:spLocks/>
          </p:cNvSpPr>
          <p:nvPr/>
        </p:nvSpPr>
        <p:spPr bwMode="auto">
          <a:xfrm rot="5400000">
            <a:off x="2238375" y="2330450"/>
            <a:ext cx="360363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45" name="Freeform 13"/>
          <p:cNvSpPr>
            <a:spLocks/>
          </p:cNvSpPr>
          <p:nvPr/>
        </p:nvSpPr>
        <p:spPr bwMode="auto">
          <a:xfrm>
            <a:off x="2878138" y="2292350"/>
            <a:ext cx="288925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46" name="Freeform 13"/>
          <p:cNvSpPr>
            <a:spLocks/>
          </p:cNvSpPr>
          <p:nvPr/>
        </p:nvSpPr>
        <p:spPr bwMode="auto">
          <a:xfrm>
            <a:off x="3332163" y="2312988"/>
            <a:ext cx="288925" cy="576262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47" name="Freeform 13"/>
          <p:cNvSpPr>
            <a:spLocks/>
          </p:cNvSpPr>
          <p:nvPr/>
        </p:nvSpPr>
        <p:spPr bwMode="auto">
          <a:xfrm>
            <a:off x="755650" y="3889375"/>
            <a:ext cx="287338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48" name="Freeform 13"/>
          <p:cNvSpPr>
            <a:spLocks/>
          </p:cNvSpPr>
          <p:nvPr/>
        </p:nvSpPr>
        <p:spPr bwMode="auto">
          <a:xfrm>
            <a:off x="1403350" y="3889375"/>
            <a:ext cx="288925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49" name="Freeform 13"/>
          <p:cNvSpPr>
            <a:spLocks/>
          </p:cNvSpPr>
          <p:nvPr/>
        </p:nvSpPr>
        <p:spPr bwMode="auto">
          <a:xfrm>
            <a:off x="1763713" y="3889375"/>
            <a:ext cx="287337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0" name="Freeform 13"/>
          <p:cNvSpPr>
            <a:spLocks/>
          </p:cNvSpPr>
          <p:nvPr/>
        </p:nvSpPr>
        <p:spPr bwMode="auto">
          <a:xfrm>
            <a:off x="2411413" y="3886200"/>
            <a:ext cx="288925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1" name="Freeform 13"/>
          <p:cNvSpPr>
            <a:spLocks/>
          </p:cNvSpPr>
          <p:nvPr/>
        </p:nvSpPr>
        <p:spPr bwMode="auto">
          <a:xfrm>
            <a:off x="2771775" y="3860800"/>
            <a:ext cx="287338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2" name="Freeform 13"/>
          <p:cNvSpPr>
            <a:spLocks/>
          </p:cNvSpPr>
          <p:nvPr/>
        </p:nvSpPr>
        <p:spPr bwMode="auto">
          <a:xfrm>
            <a:off x="3132138" y="3860800"/>
            <a:ext cx="287337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3" name="Freeform 13"/>
          <p:cNvSpPr>
            <a:spLocks/>
          </p:cNvSpPr>
          <p:nvPr/>
        </p:nvSpPr>
        <p:spPr bwMode="auto">
          <a:xfrm>
            <a:off x="3492500" y="3860800"/>
            <a:ext cx="287338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4" name="Freeform 13"/>
          <p:cNvSpPr>
            <a:spLocks/>
          </p:cNvSpPr>
          <p:nvPr/>
        </p:nvSpPr>
        <p:spPr bwMode="auto">
          <a:xfrm>
            <a:off x="3851275" y="3860800"/>
            <a:ext cx="288925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5" name="Freeform 13"/>
          <p:cNvSpPr>
            <a:spLocks/>
          </p:cNvSpPr>
          <p:nvPr/>
        </p:nvSpPr>
        <p:spPr bwMode="auto">
          <a:xfrm>
            <a:off x="395288" y="5156200"/>
            <a:ext cx="287337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Picture 18" descr="D:\вика\УММ\Все есть число, — говорили пифагорийцы.files\image0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070475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7" name="Freeform 19"/>
          <p:cNvSpPr>
            <a:spLocks/>
          </p:cNvSpPr>
          <p:nvPr/>
        </p:nvSpPr>
        <p:spPr bwMode="auto">
          <a:xfrm rot="5400000">
            <a:off x="1298575" y="5238750"/>
            <a:ext cx="495300" cy="476250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8" name="Freeform 19"/>
          <p:cNvSpPr>
            <a:spLocks/>
          </p:cNvSpPr>
          <p:nvPr/>
        </p:nvSpPr>
        <p:spPr bwMode="auto">
          <a:xfrm rot="5400000">
            <a:off x="1940719" y="5207794"/>
            <a:ext cx="495300" cy="474662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59" name="Freeform 19"/>
          <p:cNvSpPr>
            <a:spLocks/>
          </p:cNvSpPr>
          <p:nvPr/>
        </p:nvSpPr>
        <p:spPr bwMode="auto">
          <a:xfrm rot="5400000">
            <a:off x="2609850" y="5238750"/>
            <a:ext cx="495300" cy="476250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60" name="Freeform 13"/>
          <p:cNvSpPr>
            <a:spLocks/>
          </p:cNvSpPr>
          <p:nvPr/>
        </p:nvSpPr>
        <p:spPr bwMode="auto">
          <a:xfrm>
            <a:off x="3768725" y="5229225"/>
            <a:ext cx="287338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61" name="Freeform 13"/>
          <p:cNvSpPr>
            <a:spLocks/>
          </p:cNvSpPr>
          <p:nvPr/>
        </p:nvSpPr>
        <p:spPr bwMode="auto">
          <a:xfrm>
            <a:off x="3332163" y="5216525"/>
            <a:ext cx="288925" cy="576263"/>
          </a:xfrm>
          <a:custGeom>
            <a:avLst/>
            <a:gdLst>
              <a:gd name="T0" fmla="*/ 0 w 225"/>
              <a:gd name="T1" fmla="*/ 2147483647 h 444"/>
              <a:gd name="T2" fmla="*/ 2147483647 w 225"/>
              <a:gd name="T3" fmla="*/ 2147483647 h 444"/>
              <a:gd name="T4" fmla="*/ 2147483647 w 225"/>
              <a:gd name="T5" fmla="*/ 2147483647 h 444"/>
              <a:gd name="T6" fmla="*/ 2147483647 w 225"/>
              <a:gd name="T7" fmla="*/ 2147483647 h 444"/>
              <a:gd name="T8" fmla="*/ 2147483647 w 225"/>
              <a:gd name="T9" fmla="*/ 2147483647 h 444"/>
              <a:gd name="T10" fmla="*/ 2147483647 w 225"/>
              <a:gd name="T11" fmla="*/ 2147483647 h 444"/>
              <a:gd name="T12" fmla="*/ 2147483647 w 225"/>
              <a:gd name="T13" fmla="*/ 2147483647 h 444"/>
              <a:gd name="T14" fmla="*/ 2147483647 w 225"/>
              <a:gd name="T15" fmla="*/ 2147483647 h 444"/>
              <a:gd name="T16" fmla="*/ 2147483647 w 225"/>
              <a:gd name="T17" fmla="*/ 2147483647 h 444"/>
              <a:gd name="T18" fmla="*/ 2147483647 w 225"/>
              <a:gd name="T19" fmla="*/ 2147483647 h 444"/>
              <a:gd name="T20" fmla="*/ 2147483647 w 225"/>
              <a:gd name="T21" fmla="*/ 2147483647 h 444"/>
              <a:gd name="T22" fmla="*/ 2147483647 w 225"/>
              <a:gd name="T23" fmla="*/ 2147483647 h 444"/>
              <a:gd name="T24" fmla="*/ 2147483647 w 225"/>
              <a:gd name="T25" fmla="*/ 2147483647 h 444"/>
              <a:gd name="T26" fmla="*/ 0 w 225"/>
              <a:gd name="T27" fmla="*/ 2147483647 h 4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5"/>
              <a:gd name="T43" fmla="*/ 0 h 444"/>
              <a:gd name="T44" fmla="*/ 225 w 225"/>
              <a:gd name="T45" fmla="*/ 444 h 4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5" h="444">
                <a:moveTo>
                  <a:pt x="0" y="9"/>
                </a:moveTo>
                <a:cubicBezTo>
                  <a:pt x="24" y="109"/>
                  <a:pt x="29" y="121"/>
                  <a:pt x="48" y="177"/>
                </a:cubicBezTo>
                <a:cubicBezTo>
                  <a:pt x="52" y="189"/>
                  <a:pt x="48" y="217"/>
                  <a:pt x="52" y="229"/>
                </a:cubicBezTo>
                <a:cubicBezTo>
                  <a:pt x="56" y="241"/>
                  <a:pt x="64" y="297"/>
                  <a:pt x="64" y="297"/>
                </a:cubicBezTo>
                <a:cubicBezTo>
                  <a:pt x="68" y="357"/>
                  <a:pt x="74" y="370"/>
                  <a:pt x="84" y="429"/>
                </a:cubicBezTo>
                <a:cubicBezTo>
                  <a:pt x="86" y="441"/>
                  <a:pt x="93" y="405"/>
                  <a:pt x="96" y="393"/>
                </a:cubicBezTo>
                <a:cubicBezTo>
                  <a:pt x="132" y="266"/>
                  <a:pt x="75" y="444"/>
                  <a:pt x="132" y="273"/>
                </a:cubicBezTo>
                <a:cubicBezTo>
                  <a:pt x="152" y="213"/>
                  <a:pt x="172" y="153"/>
                  <a:pt x="192" y="93"/>
                </a:cubicBezTo>
                <a:cubicBezTo>
                  <a:pt x="197" y="77"/>
                  <a:pt x="199" y="73"/>
                  <a:pt x="204" y="57"/>
                </a:cubicBezTo>
                <a:cubicBezTo>
                  <a:pt x="207" y="45"/>
                  <a:pt x="225" y="18"/>
                  <a:pt x="216" y="9"/>
                </a:cubicBezTo>
                <a:cubicBezTo>
                  <a:pt x="207" y="0"/>
                  <a:pt x="152" y="109"/>
                  <a:pt x="144" y="129"/>
                </a:cubicBezTo>
                <a:cubicBezTo>
                  <a:pt x="104" y="165"/>
                  <a:pt x="153" y="132"/>
                  <a:pt x="144" y="141"/>
                </a:cubicBezTo>
                <a:cubicBezTo>
                  <a:pt x="124" y="161"/>
                  <a:pt x="92" y="153"/>
                  <a:pt x="92" y="153"/>
                </a:cubicBezTo>
                <a:cubicBezTo>
                  <a:pt x="56" y="109"/>
                  <a:pt x="26" y="73"/>
                  <a:pt x="0" y="9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val 26"/>
          <p:cNvSpPr>
            <a:spLocks noChangeArrowheads="1"/>
          </p:cNvSpPr>
          <p:nvPr/>
        </p:nvSpPr>
        <p:spPr bwMode="auto">
          <a:xfrm>
            <a:off x="752475" y="4962525"/>
            <a:ext cx="650875" cy="1058863"/>
          </a:xfrm>
          <a:prstGeom prst="ellipse">
            <a:avLst/>
          </a:prstGeom>
          <a:noFill/>
          <a:ln w="190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14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439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1439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439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439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3391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55" grpId="0"/>
      <p:bldP spid="57" grpId="0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Вавилонская система счисления</a:t>
            </a: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52" name="Picture 51" descr="http://goldlara.narod.ru/numbers/numbers.files/image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63" y="-304800"/>
            <a:ext cx="1333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2" descr="http://goldlara.narod.ru/numbers/numbers.files/image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0" y="-304800"/>
            <a:ext cx="209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одзаголовок 2"/>
          <p:cNvSpPr txBox="1">
            <a:spLocks/>
          </p:cNvSpPr>
          <p:nvPr/>
        </p:nvSpPr>
        <p:spPr bwMode="auto">
          <a:xfrm>
            <a:off x="1414463" y="5661025"/>
            <a:ext cx="13573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40" name="Рисунок 3" descr="image0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195513"/>
            <a:ext cx="303212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" descr="image0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444750"/>
            <a:ext cx="378618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одзаголовок 2"/>
          <p:cNvSpPr txBox="1">
            <a:spLocks/>
          </p:cNvSpPr>
          <p:nvPr/>
        </p:nvSpPr>
        <p:spPr bwMode="auto">
          <a:xfrm>
            <a:off x="3325813" y="5588000"/>
            <a:ext cx="1143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21</a:t>
            </a:r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 bwMode="auto">
          <a:xfrm>
            <a:off x="5040313" y="5588000"/>
            <a:ext cx="1143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55</a:t>
            </a:r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611188" y="5516563"/>
            <a:ext cx="6215062" cy="928687"/>
            <a:chOff x="928662" y="5500702"/>
            <a:chExt cx="6215106" cy="1000132"/>
          </a:xfrm>
        </p:grpSpPr>
        <p:pic>
          <p:nvPicPr>
            <p:cNvPr id="27662" name="Picture 8" descr="D:\вика\УММ\Все есть число, — говорили пифагорийцы.files\image08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5643578"/>
              <a:ext cx="895352" cy="657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10" descr="D:\вика\УММ\Все есть число, — говорили пифагорийцы.files\image08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5572141"/>
              <a:ext cx="336179" cy="714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Рисунок 10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1" t="35580" r="57829" b="55901"/>
            <a:stretch>
              <a:fillRect/>
            </a:stretch>
          </p:blipFill>
          <p:spPr bwMode="auto">
            <a:xfrm>
              <a:off x="4786314" y="5500702"/>
              <a:ext cx="571503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Рисунок 12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95" t="33826" r="50494" b="55650"/>
            <a:stretch>
              <a:fillRect/>
            </a:stretch>
          </p:blipFill>
          <p:spPr bwMode="auto">
            <a:xfrm>
              <a:off x="6572264" y="5500702"/>
              <a:ext cx="571504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Подзаголовок 2"/>
          <p:cNvSpPr txBox="1">
            <a:spLocks/>
          </p:cNvSpPr>
          <p:nvPr/>
        </p:nvSpPr>
        <p:spPr bwMode="auto">
          <a:xfrm>
            <a:off x="6897688" y="5588000"/>
            <a:ext cx="135731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249</a:t>
            </a:r>
          </a:p>
        </p:txBody>
      </p:sp>
      <p:sp>
        <p:nvSpPr>
          <p:cNvPr id="27661" name="Прямоугольник 1"/>
          <p:cNvSpPr>
            <a:spLocks noChangeArrowheads="1"/>
          </p:cNvSpPr>
          <p:nvPr/>
        </p:nvSpPr>
        <p:spPr bwMode="auto">
          <a:xfrm>
            <a:off x="500063" y="1196975"/>
            <a:ext cx="846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 ацтеков и майя, населявших американский континент и создавших там высокую культуру, почти полностью уничтоженную испанскими завоевателями в </a:t>
            </a:r>
            <a:r>
              <a:rPr kumimoji="0" lang="en-US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XVI - XVII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в., была принята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двадцатеричная система счисления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5274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6" grpId="0"/>
      <p:bldP spid="47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Арабская нумерация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28625" y="2492375"/>
            <a:ext cx="79930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400 г. н.э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– изобретена в Индии </a:t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800 г.н.э.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– заимствована арабами</a:t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1200 г.н.э.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- начали применять в Европе,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Европе они стали известны благодаря трудам арабских математиков, и потому за ними утвердилось название «арабские», хотя сами арабы вплоть до настоящего времени пользуются совсем другими символами.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Арабские цифры: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России арабская нумерация стала использоваться при Петре I (до конца XVII века сохранилась славянская нумерация) </a:t>
            </a:r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539750" y="1196975"/>
            <a:ext cx="8075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Самая распространенная на сегодняшний день нумерация, которой мы пользуемся в настоящее время.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247900" y="1916113"/>
            <a:ext cx="4287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0  1  2  3  4  5  6  7  8  9  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81525"/>
            <a:ext cx="412273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in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28750"/>
            <a:ext cx="115093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15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864097"/>
          </a:xfrm>
        </p:spPr>
        <p:txBody>
          <a:bodyPr/>
          <a:lstStyle/>
          <a:p>
            <a:r>
              <a:rPr lang="ru-RU" dirty="0" smtClean="0"/>
              <a:t>Понятие систем счисления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628800"/>
            <a:ext cx="7754215" cy="4752528"/>
          </a:xfrm>
        </p:spPr>
        <p:txBody>
          <a:bodyPr>
            <a:normAutofit fontScale="92500" lnSpcReduction="20000"/>
          </a:bodyPr>
          <a:lstStyle/>
          <a:p>
            <a:r>
              <a:rPr lang="ru-RU" b="0" dirty="0"/>
              <a:t>Для записи информации о количестве объектов используются числа. Числа записываются с использованием особых знаковых систем, которые называются системами счисления. </a:t>
            </a:r>
            <a:endParaRPr lang="ru-RU" b="0" dirty="0" smtClean="0"/>
          </a:p>
          <a:p>
            <a:r>
              <a:rPr lang="ru-RU" b="0" dirty="0" smtClean="0"/>
              <a:t>Алфавит </a:t>
            </a:r>
            <a:r>
              <a:rPr lang="ru-RU" b="0" dirty="0"/>
              <a:t>систем счисления состоит из символов, которые называются цифрами. Например, в десятичной системе счисления числа записываются с помощью десяти всем хорошо известных цифр: </a:t>
            </a:r>
            <a:r>
              <a:rPr lang="ru-RU" dirty="0"/>
              <a:t>0, 1, 2, 3, 4, 5, 6, 7, 8, 9</a:t>
            </a:r>
            <a:r>
              <a:rPr lang="ru-RU" b="0" dirty="0"/>
              <a:t>.</a:t>
            </a:r>
          </a:p>
          <a:p>
            <a:r>
              <a:rPr lang="ru-RU" i="1" dirty="0">
                <a:solidFill>
                  <a:srgbClr val="C00000"/>
                </a:solidFill>
              </a:rPr>
              <a:t>Система счисления</a:t>
            </a:r>
            <a:r>
              <a:rPr lang="ru-RU" b="0" i="1" dirty="0"/>
              <a:t> - </a:t>
            </a:r>
            <a:r>
              <a:rPr lang="ru-RU" i="1" dirty="0"/>
              <a:t>это знаковая система, в которой числа записываются по определенным правилам с помощью символов некоторого алфавита, называемых цифрами.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9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Арабская нумерация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Line 17"/>
          <p:cNvSpPr>
            <a:spLocks noChangeShapeType="1"/>
          </p:cNvSpPr>
          <p:nvPr/>
        </p:nvSpPr>
        <p:spPr bwMode="auto">
          <a:xfrm>
            <a:off x="1589088" y="59483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1" name="Line 18"/>
          <p:cNvSpPr>
            <a:spLocks noChangeShapeType="1"/>
          </p:cNvSpPr>
          <p:nvPr/>
        </p:nvSpPr>
        <p:spPr bwMode="auto">
          <a:xfrm flipH="1">
            <a:off x="1373188" y="5948363"/>
            <a:ext cx="2159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2" name="Line 19"/>
          <p:cNvSpPr>
            <a:spLocks noChangeShapeType="1"/>
          </p:cNvSpPr>
          <p:nvPr/>
        </p:nvSpPr>
        <p:spPr bwMode="auto">
          <a:xfrm>
            <a:off x="1949450" y="59483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3" name="Line 20"/>
          <p:cNvSpPr>
            <a:spLocks noChangeShapeType="1"/>
          </p:cNvSpPr>
          <p:nvPr/>
        </p:nvSpPr>
        <p:spPr bwMode="auto">
          <a:xfrm>
            <a:off x="1949450" y="64516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4" name="Line 21"/>
          <p:cNvSpPr>
            <a:spLocks noChangeShapeType="1"/>
          </p:cNvSpPr>
          <p:nvPr/>
        </p:nvSpPr>
        <p:spPr bwMode="auto">
          <a:xfrm flipH="1">
            <a:off x="1949450" y="5948363"/>
            <a:ext cx="360363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5" name="Line 22"/>
          <p:cNvSpPr>
            <a:spLocks noChangeShapeType="1"/>
          </p:cNvSpPr>
          <p:nvPr/>
        </p:nvSpPr>
        <p:spPr bwMode="auto">
          <a:xfrm>
            <a:off x="2670175" y="59483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Line 23"/>
          <p:cNvSpPr>
            <a:spLocks noChangeShapeType="1"/>
          </p:cNvSpPr>
          <p:nvPr/>
        </p:nvSpPr>
        <p:spPr bwMode="auto">
          <a:xfrm>
            <a:off x="2670175" y="64516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Line 24"/>
          <p:cNvSpPr>
            <a:spLocks noChangeShapeType="1"/>
          </p:cNvSpPr>
          <p:nvPr/>
        </p:nvSpPr>
        <p:spPr bwMode="auto">
          <a:xfrm flipH="1">
            <a:off x="2814638" y="5948363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Line 25"/>
          <p:cNvSpPr>
            <a:spLocks noChangeShapeType="1"/>
          </p:cNvSpPr>
          <p:nvPr/>
        </p:nvSpPr>
        <p:spPr bwMode="auto">
          <a:xfrm>
            <a:off x="2814638" y="6164263"/>
            <a:ext cx="21590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9" name="Line 26"/>
          <p:cNvSpPr>
            <a:spLocks noChangeShapeType="1"/>
          </p:cNvSpPr>
          <p:nvPr/>
        </p:nvSpPr>
        <p:spPr bwMode="auto">
          <a:xfrm flipH="1">
            <a:off x="3317875" y="5875338"/>
            <a:ext cx="360363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0" name="Line 27"/>
          <p:cNvSpPr>
            <a:spLocks noChangeShapeType="1"/>
          </p:cNvSpPr>
          <p:nvPr/>
        </p:nvSpPr>
        <p:spPr bwMode="auto">
          <a:xfrm>
            <a:off x="3317875" y="6235700"/>
            <a:ext cx="360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Line 28"/>
          <p:cNvSpPr>
            <a:spLocks noChangeShapeType="1"/>
          </p:cNvSpPr>
          <p:nvPr/>
        </p:nvSpPr>
        <p:spPr bwMode="auto">
          <a:xfrm>
            <a:off x="3678238" y="5875338"/>
            <a:ext cx="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Line 30"/>
          <p:cNvSpPr>
            <a:spLocks noChangeShapeType="1"/>
          </p:cNvSpPr>
          <p:nvPr/>
        </p:nvSpPr>
        <p:spPr bwMode="auto">
          <a:xfrm>
            <a:off x="4110038" y="5875338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Line 31"/>
          <p:cNvSpPr>
            <a:spLocks noChangeShapeType="1"/>
          </p:cNvSpPr>
          <p:nvPr/>
        </p:nvSpPr>
        <p:spPr bwMode="auto">
          <a:xfrm>
            <a:off x="4110038" y="6451600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Line 32"/>
          <p:cNvSpPr>
            <a:spLocks noChangeShapeType="1"/>
          </p:cNvSpPr>
          <p:nvPr/>
        </p:nvSpPr>
        <p:spPr bwMode="auto">
          <a:xfrm>
            <a:off x="4110038" y="6164263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5" name="Line 33"/>
          <p:cNvSpPr>
            <a:spLocks noChangeShapeType="1"/>
          </p:cNvSpPr>
          <p:nvPr/>
        </p:nvSpPr>
        <p:spPr bwMode="auto">
          <a:xfrm>
            <a:off x="4110038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6" name="Line 34"/>
          <p:cNvSpPr>
            <a:spLocks noChangeShapeType="1"/>
          </p:cNvSpPr>
          <p:nvPr/>
        </p:nvSpPr>
        <p:spPr bwMode="auto">
          <a:xfrm>
            <a:off x="4470400" y="61642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7" name="Line 35"/>
          <p:cNvSpPr>
            <a:spLocks noChangeShapeType="1"/>
          </p:cNvSpPr>
          <p:nvPr/>
        </p:nvSpPr>
        <p:spPr bwMode="auto">
          <a:xfrm>
            <a:off x="4830763" y="5875338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8" name="Line 36"/>
          <p:cNvSpPr>
            <a:spLocks noChangeShapeType="1"/>
          </p:cNvSpPr>
          <p:nvPr/>
        </p:nvSpPr>
        <p:spPr bwMode="auto">
          <a:xfrm>
            <a:off x="4830763" y="6451600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9" name="Line 37"/>
          <p:cNvSpPr>
            <a:spLocks noChangeShapeType="1"/>
          </p:cNvSpPr>
          <p:nvPr/>
        </p:nvSpPr>
        <p:spPr bwMode="auto">
          <a:xfrm>
            <a:off x="4830763" y="6164263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0" name="Line 38"/>
          <p:cNvSpPr>
            <a:spLocks noChangeShapeType="1"/>
          </p:cNvSpPr>
          <p:nvPr/>
        </p:nvSpPr>
        <p:spPr bwMode="auto">
          <a:xfrm>
            <a:off x="4830763" y="5875338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1" name="Line 39"/>
          <p:cNvSpPr>
            <a:spLocks noChangeShapeType="1"/>
          </p:cNvSpPr>
          <p:nvPr/>
        </p:nvSpPr>
        <p:spPr bwMode="auto">
          <a:xfrm>
            <a:off x="5191125" y="61642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2" name="Line 40"/>
          <p:cNvSpPr>
            <a:spLocks noChangeShapeType="1"/>
          </p:cNvSpPr>
          <p:nvPr/>
        </p:nvSpPr>
        <p:spPr bwMode="auto">
          <a:xfrm>
            <a:off x="5549900" y="5875338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3" name="Line 41"/>
          <p:cNvSpPr>
            <a:spLocks noChangeShapeType="1"/>
          </p:cNvSpPr>
          <p:nvPr/>
        </p:nvSpPr>
        <p:spPr bwMode="auto">
          <a:xfrm>
            <a:off x="5549900" y="61642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4" name="Line 42"/>
          <p:cNvSpPr>
            <a:spLocks noChangeShapeType="1"/>
          </p:cNvSpPr>
          <p:nvPr/>
        </p:nvSpPr>
        <p:spPr bwMode="auto">
          <a:xfrm>
            <a:off x="5549900" y="61642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5" name="Line 43"/>
          <p:cNvSpPr>
            <a:spLocks noChangeShapeType="1"/>
          </p:cNvSpPr>
          <p:nvPr/>
        </p:nvSpPr>
        <p:spPr bwMode="auto">
          <a:xfrm>
            <a:off x="6270625" y="5875338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6" name="Line 44"/>
          <p:cNvSpPr>
            <a:spLocks noChangeShapeType="1"/>
          </p:cNvSpPr>
          <p:nvPr/>
        </p:nvSpPr>
        <p:spPr bwMode="auto">
          <a:xfrm>
            <a:off x="6270625" y="64516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7" name="Line 45"/>
          <p:cNvSpPr>
            <a:spLocks noChangeShapeType="1"/>
          </p:cNvSpPr>
          <p:nvPr/>
        </p:nvSpPr>
        <p:spPr bwMode="auto">
          <a:xfrm>
            <a:off x="6270625" y="61642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8" name="Line 46"/>
          <p:cNvSpPr>
            <a:spLocks noChangeShapeType="1"/>
          </p:cNvSpPr>
          <p:nvPr/>
        </p:nvSpPr>
        <p:spPr bwMode="auto">
          <a:xfrm>
            <a:off x="6270625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29" name="Line 47"/>
          <p:cNvSpPr>
            <a:spLocks noChangeShapeType="1"/>
          </p:cNvSpPr>
          <p:nvPr/>
        </p:nvSpPr>
        <p:spPr bwMode="auto">
          <a:xfrm>
            <a:off x="6630988" y="61642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0" name="Line 48"/>
          <p:cNvSpPr>
            <a:spLocks noChangeShapeType="1"/>
          </p:cNvSpPr>
          <p:nvPr/>
        </p:nvSpPr>
        <p:spPr bwMode="auto">
          <a:xfrm>
            <a:off x="5910263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1" name="Line 49"/>
          <p:cNvSpPr>
            <a:spLocks noChangeShapeType="1"/>
          </p:cNvSpPr>
          <p:nvPr/>
        </p:nvSpPr>
        <p:spPr bwMode="auto">
          <a:xfrm>
            <a:off x="6630988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2" name="Line 50"/>
          <p:cNvSpPr>
            <a:spLocks noChangeShapeType="1"/>
          </p:cNvSpPr>
          <p:nvPr/>
        </p:nvSpPr>
        <p:spPr bwMode="auto">
          <a:xfrm>
            <a:off x="6989763" y="5875338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3" name="Line 51"/>
          <p:cNvSpPr>
            <a:spLocks noChangeShapeType="1"/>
          </p:cNvSpPr>
          <p:nvPr/>
        </p:nvSpPr>
        <p:spPr bwMode="auto">
          <a:xfrm>
            <a:off x="6989763" y="6451600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4" name="Line 52"/>
          <p:cNvSpPr>
            <a:spLocks noChangeShapeType="1"/>
          </p:cNvSpPr>
          <p:nvPr/>
        </p:nvSpPr>
        <p:spPr bwMode="auto">
          <a:xfrm>
            <a:off x="6989763" y="6164263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5" name="Line 53"/>
          <p:cNvSpPr>
            <a:spLocks noChangeShapeType="1"/>
          </p:cNvSpPr>
          <p:nvPr/>
        </p:nvSpPr>
        <p:spPr bwMode="auto">
          <a:xfrm>
            <a:off x="6989763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6" name="Line 54"/>
          <p:cNvSpPr>
            <a:spLocks noChangeShapeType="1"/>
          </p:cNvSpPr>
          <p:nvPr/>
        </p:nvSpPr>
        <p:spPr bwMode="auto">
          <a:xfrm>
            <a:off x="7350125" y="61642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7" name="Line 55"/>
          <p:cNvSpPr>
            <a:spLocks noChangeShapeType="1"/>
          </p:cNvSpPr>
          <p:nvPr/>
        </p:nvSpPr>
        <p:spPr bwMode="auto">
          <a:xfrm>
            <a:off x="7350125" y="5875338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8" name="Line 56"/>
          <p:cNvSpPr>
            <a:spLocks noChangeShapeType="1"/>
          </p:cNvSpPr>
          <p:nvPr/>
        </p:nvSpPr>
        <p:spPr bwMode="auto">
          <a:xfrm>
            <a:off x="6270625" y="6092825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39" name="Freeform 57"/>
          <p:cNvSpPr>
            <a:spLocks/>
          </p:cNvSpPr>
          <p:nvPr/>
        </p:nvSpPr>
        <p:spPr bwMode="auto">
          <a:xfrm>
            <a:off x="1460500" y="6113463"/>
            <a:ext cx="114300" cy="63500"/>
          </a:xfrm>
          <a:custGeom>
            <a:avLst/>
            <a:gdLst>
              <a:gd name="T0" fmla="*/ 0 w 72"/>
              <a:gd name="T1" fmla="*/ 0 h 40"/>
              <a:gd name="T2" fmla="*/ 2147483647 w 72"/>
              <a:gd name="T3" fmla="*/ 2147483647 h 40"/>
              <a:gd name="T4" fmla="*/ 0 60000 65536"/>
              <a:gd name="T5" fmla="*/ 0 60000 65536"/>
              <a:gd name="T6" fmla="*/ 0 w 72"/>
              <a:gd name="T7" fmla="*/ 0 h 40"/>
              <a:gd name="T8" fmla="*/ 72 w 7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40">
                <a:moveTo>
                  <a:pt x="0" y="0"/>
                </a:moveTo>
                <a:cubicBezTo>
                  <a:pt x="18" y="27"/>
                  <a:pt x="37" y="40"/>
                  <a:pt x="72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0" name="Freeform 58"/>
          <p:cNvSpPr>
            <a:spLocks/>
          </p:cNvSpPr>
          <p:nvPr/>
        </p:nvSpPr>
        <p:spPr bwMode="auto">
          <a:xfrm>
            <a:off x="2082800" y="5973763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1" name="Freeform 59"/>
          <p:cNvSpPr>
            <a:spLocks/>
          </p:cNvSpPr>
          <p:nvPr/>
        </p:nvSpPr>
        <p:spPr bwMode="auto">
          <a:xfrm>
            <a:off x="2141538" y="6291263"/>
            <a:ext cx="76200" cy="165100"/>
          </a:xfrm>
          <a:custGeom>
            <a:avLst/>
            <a:gdLst>
              <a:gd name="T0" fmla="*/ 0 w 48"/>
              <a:gd name="T1" fmla="*/ 0 h 104"/>
              <a:gd name="T2" fmla="*/ 2147483647 w 48"/>
              <a:gd name="T3" fmla="*/ 2147483647 h 104"/>
              <a:gd name="T4" fmla="*/ 2147483647 w 48"/>
              <a:gd name="T5" fmla="*/ 2147483647 h 104"/>
              <a:gd name="T6" fmla="*/ 0 60000 65536"/>
              <a:gd name="T7" fmla="*/ 0 60000 65536"/>
              <a:gd name="T8" fmla="*/ 0 60000 65536"/>
              <a:gd name="T9" fmla="*/ 0 w 48"/>
              <a:gd name="T10" fmla="*/ 0 h 104"/>
              <a:gd name="T11" fmla="*/ 48 w 48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04">
                <a:moveTo>
                  <a:pt x="0" y="0"/>
                </a:moveTo>
                <a:cubicBezTo>
                  <a:pt x="29" y="43"/>
                  <a:pt x="29" y="35"/>
                  <a:pt x="40" y="72"/>
                </a:cubicBezTo>
                <a:cubicBezTo>
                  <a:pt x="43" y="83"/>
                  <a:pt x="48" y="104"/>
                  <a:pt x="48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2" name="Freeform 60"/>
          <p:cNvSpPr>
            <a:spLocks/>
          </p:cNvSpPr>
          <p:nvPr/>
        </p:nvSpPr>
        <p:spPr bwMode="auto">
          <a:xfrm>
            <a:off x="2857500" y="5961063"/>
            <a:ext cx="101600" cy="101600"/>
          </a:xfrm>
          <a:custGeom>
            <a:avLst/>
            <a:gdLst>
              <a:gd name="T0" fmla="*/ 0 w 64"/>
              <a:gd name="T1" fmla="*/ 0 h 64"/>
              <a:gd name="T2" fmla="*/ 2147483647 w 64"/>
              <a:gd name="T3" fmla="*/ 2147483647 h 64"/>
              <a:gd name="T4" fmla="*/ 0 60000 65536"/>
              <a:gd name="T5" fmla="*/ 0 60000 65536"/>
              <a:gd name="T6" fmla="*/ 0 w 64"/>
              <a:gd name="T7" fmla="*/ 0 h 64"/>
              <a:gd name="T8" fmla="*/ 64 w 64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64">
                <a:moveTo>
                  <a:pt x="0" y="0"/>
                </a:moveTo>
                <a:cubicBezTo>
                  <a:pt x="16" y="49"/>
                  <a:pt x="23" y="43"/>
                  <a:pt x="64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3" name="Freeform 61"/>
          <p:cNvSpPr>
            <a:spLocks/>
          </p:cNvSpPr>
          <p:nvPr/>
        </p:nvSpPr>
        <p:spPr bwMode="auto">
          <a:xfrm>
            <a:off x="2870200" y="6329363"/>
            <a:ext cx="38100" cy="88900"/>
          </a:xfrm>
          <a:custGeom>
            <a:avLst/>
            <a:gdLst>
              <a:gd name="T0" fmla="*/ 2147483647 w 24"/>
              <a:gd name="T1" fmla="*/ 0 h 56"/>
              <a:gd name="T2" fmla="*/ 0 w 24"/>
              <a:gd name="T3" fmla="*/ 2147483647 h 56"/>
              <a:gd name="T4" fmla="*/ 0 60000 65536"/>
              <a:gd name="T5" fmla="*/ 0 60000 65536"/>
              <a:gd name="T6" fmla="*/ 0 w 24"/>
              <a:gd name="T7" fmla="*/ 0 h 56"/>
              <a:gd name="T8" fmla="*/ 24 w 24"/>
              <a:gd name="T9" fmla="*/ 56 h 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" h="56">
                <a:moveTo>
                  <a:pt x="24" y="0"/>
                </a:moveTo>
                <a:cubicBezTo>
                  <a:pt x="18" y="18"/>
                  <a:pt x="0" y="39"/>
                  <a:pt x="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4" name="Freeform 62"/>
          <p:cNvSpPr>
            <a:spLocks/>
          </p:cNvSpPr>
          <p:nvPr/>
        </p:nvSpPr>
        <p:spPr bwMode="auto">
          <a:xfrm>
            <a:off x="2890838" y="6113463"/>
            <a:ext cx="42862" cy="139700"/>
          </a:xfrm>
          <a:custGeom>
            <a:avLst/>
            <a:gdLst>
              <a:gd name="T0" fmla="*/ 2147483647 w 27"/>
              <a:gd name="T1" fmla="*/ 0 h 88"/>
              <a:gd name="T2" fmla="*/ 2147483647 w 27"/>
              <a:gd name="T3" fmla="*/ 2147483647 h 88"/>
              <a:gd name="T4" fmla="*/ 0 60000 65536"/>
              <a:gd name="T5" fmla="*/ 0 60000 65536"/>
              <a:gd name="T6" fmla="*/ 0 w 27"/>
              <a:gd name="T7" fmla="*/ 0 h 88"/>
              <a:gd name="T8" fmla="*/ 27 w 27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" h="88">
                <a:moveTo>
                  <a:pt x="3" y="0"/>
                </a:moveTo>
                <a:cubicBezTo>
                  <a:pt x="20" y="84"/>
                  <a:pt x="0" y="61"/>
                  <a:pt x="27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5" name="Freeform 63"/>
          <p:cNvSpPr>
            <a:spLocks/>
          </p:cNvSpPr>
          <p:nvPr/>
        </p:nvSpPr>
        <p:spPr bwMode="auto">
          <a:xfrm>
            <a:off x="4397375" y="6164263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6" name="Freeform 64"/>
          <p:cNvSpPr>
            <a:spLocks/>
          </p:cNvSpPr>
          <p:nvPr/>
        </p:nvSpPr>
        <p:spPr bwMode="auto">
          <a:xfrm>
            <a:off x="4830763" y="6308725"/>
            <a:ext cx="76200" cy="165100"/>
          </a:xfrm>
          <a:custGeom>
            <a:avLst/>
            <a:gdLst>
              <a:gd name="T0" fmla="*/ 0 w 48"/>
              <a:gd name="T1" fmla="*/ 0 h 104"/>
              <a:gd name="T2" fmla="*/ 2147483647 w 48"/>
              <a:gd name="T3" fmla="*/ 2147483647 h 104"/>
              <a:gd name="T4" fmla="*/ 2147483647 w 48"/>
              <a:gd name="T5" fmla="*/ 2147483647 h 104"/>
              <a:gd name="T6" fmla="*/ 0 60000 65536"/>
              <a:gd name="T7" fmla="*/ 0 60000 65536"/>
              <a:gd name="T8" fmla="*/ 0 60000 65536"/>
              <a:gd name="T9" fmla="*/ 0 w 48"/>
              <a:gd name="T10" fmla="*/ 0 h 104"/>
              <a:gd name="T11" fmla="*/ 48 w 48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04">
                <a:moveTo>
                  <a:pt x="0" y="0"/>
                </a:moveTo>
                <a:cubicBezTo>
                  <a:pt x="29" y="43"/>
                  <a:pt x="29" y="35"/>
                  <a:pt x="40" y="72"/>
                </a:cubicBezTo>
                <a:cubicBezTo>
                  <a:pt x="43" y="83"/>
                  <a:pt x="48" y="104"/>
                  <a:pt x="48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7" name="Freeform 65"/>
          <p:cNvSpPr>
            <a:spLocks/>
          </p:cNvSpPr>
          <p:nvPr/>
        </p:nvSpPr>
        <p:spPr bwMode="auto">
          <a:xfrm>
            <a:off x="5118100" y="6164263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8" name="Freeform 66"/>
          <p:cNvSpPr>
            <a:spLocks/>
          </p:cNvSpPr>
          <p:nvPr/>
        </p:nvSpPr>
        <p:spPr bwMode="auto">
          <a:xfrm>
            <a:off x="6557963" y="6164263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49" name="Freeform 67"/>
          <p:cNvSpPr>
            <a:spLocks/>
          </p:cNvSpPr>
          <p:nvPr/>
        </p:nvSpPr>
        <p:spPr bwMode="auto">
          <a:xfrm>
            <a:off x="3403600" y="6151563"/>
            <a:ext cx="165100" cy="130175"/>
          </a:xfrm>
          <a:custGeom>
            <a:avLst/>
            <a:gdLst>
              <a:gd name="T0" fmla="*/ 0 w 104"/>
              <a:gd name="T1" fmla="*/ 0 h 82"/>
              <a:gd name="T2" fmla="*/ 2147483647 w 104"/>
              <a:gd name="T3" fmla="*/ 2147483647 h 82"/>
              <a:gd name="T4" fmla="*/ 2147483647 w 104"/>
              <a:gd name="T5" fmla="*/ 2147483647 h 82"/>
              <a:gd name="T6" fmla="*/ 0 60000 65536"/>
              <a:gd name="T7" fmla="*/ 0 60000 65536"/>
              <a:gd name="T8" fmla="*/ 0 60000 65536"/>
              <a:gd name="T9" fmla="*/ 0 w 104"/>
              <a:gd name="T10" fmla="*/ 0 h 82"/>
              <a:gd name="T11" fmla="*/ 104 w 104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82">
                <a:moveTo>
                  <a:pt x="0" y="0"/>
                </a:moveTo>
                <a:cubicBezTo>
                  <a:pt x="29" y="24"/>
                  <a:pt x="56" y="51"/>
                  <a:pt x="88" y="72"/>
                </a:cubicBezTo>
                <a:cubicBezTo>
                  <a:pt x="104" y="82"/>
                  <a:pt x="48" y="32"/>
                  <a:pt x="48" y="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0" name="Freeform 68"/>
          <p:cNvSpPr>
            <a:spLocks/>
          </p:cNvSpPr>
          <p:nvPr/>
        </p:nvSpPr>
        <p:spPr bwMode="auto">
          <a:xfrm>
            <a:off x="3556000" y="5999163"/>
            <a:ext cx="114300" cy="38100"/>
          </a:xfrm>
          <a:custGeom>
            <a:avLst/>
            <a:gdLst>
              <a:gd name="T0" fmla="*/ 0 w 72"/>
              <a:gd name="T1" fmla="*/ 0 h 24"/>
              <a:gd name="T2" fmla="*/ 2147483647 w 72"/>
              <a:gd name="T3" fmla="*/ 2147483647 h 24"/>
              <a:gd name="T4" fmla="*/ 2147483647 w 72"/>
              <a:gd name="T5" fmla="*/ 2147483647 h 24"/>
              <a:gd name="T6" fmla="*/ 0 60000 65536"/>
              <a:gd name="T7" fmla="*/ 0 60000 65536"/>
              <a:gd name="T8" fmla="*/ 0 60000 65536"/>
              <a:gd name="T9" fmla="*/ 0 w 72"/>
              <a:gd name="T10" fmla="*/ 0 h 24"/>
              <a:gd name="T11" fmla="*/ 72 w 72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24">
                <a:moveTo>
                  <a:pt x="0" y="0"/>
                </a:moveTo>
                <a:cubicBezTo>
                  <a:pt x="12" y="8"/>
                  <a:pt x="31" y="24"/>
                  <a:pt x="48" y="24"/>
                </a:cubicBezTo>
                <a:cubicBezTo>
                  <a:pt x="56" y="24"/>
                  <a:pt x="72" y="16"/>
                  <a:pt x="72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1" name="Freeform 69"/>
          <p:cNvSpPr>
            <a:spLocks/>
          </p:cNvSpPr>
          <p:nvPr/>
        </p:nvSpPr>
        <p:spPr bwMode="auto">
          <a:xfrm>
            <a:off x="3617913" y="6151563"/>
            <a:ext cx="52387" cy="241300"/>
          </a:xfrm>
          <a:custGeom>
            <a:avLst/>
            <a:gdLst>
              <a:gd name="T0" fmla="*/ 2147483647 w 33"/>
              <a:gd name="T1" fmla="*/ 0 h 152"/>
              <a:gd name="T2" fmla="*/ 2147483647 w 33"/>
              <a:gd name="T3" fmla="*/ 2147483647 h 152"/>
              <a:gd name="T4" fmla="*/ 2147483647 w 33"/>
              <a:gd name="T5" fmla="*/ 2147483647 h 152"/>
              <a:gd name="T6" fmla="*/ 2147483647 w 33"/>
              <a:gd name="T7" fmla="*/ 2147483647 h 152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152"/>
              <a:gd name="T14" fmla="*/ 33 w 33"/>
              <a:gd name="T15" fmla="*/ 152 h 1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152">
                <a:moveTo>
                  <a:pt x="17" y="0"/>
                </a:moveTo>
                <a:cubicBezTo>
                  <a:pt x="12" y="32"/>
                  <a:pt x="3" y="64"/>
                  <a:pt x="1" y="96"/>
                </a:cubicBezTo>
                <a:cubicBezTo>
                  <a:pt x="0" y="110"/>
                  <a:pt x="2" y="124"/>
                  <a:pt x="9" y="136"/>
                </a:cubicBezTo>
                <a:cubicBezTo>
                  <a:pt x="14" y="144"/>
                  <a:pt x="33" y="152"/>
                  <a:pt x="33" y="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2" name="Freeform 70"/>
          <p:cNvSpPr>
            <a:spLocks/>
          </p:cNvSpPr>
          <p:nvPr/>
        </p:nvSpPr>
        <p:spPr bwMode="auto">
          <a:xfrm>
            <a:off x="4111625" y="5872163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3" name="Freeform 71"/>
          <p:cNvSpPr>
            <a:spLocks/>
          </p:cNvSpPr>
          <p:nvPr/>
        </p:nvSpPr>
        <p:spPr bwMode="auto">
          <a:xfrm>
            <a:off x="4102100" y="6062663"/>
            <a:ext cx="103188" cy="76200"/>
          </a:xfrm>
          <a:custGeom>
            <a:avLst/>
            <a:gdLst>
              <a:gd name="T0" fmla="*/ 0 w 65"/>
              <a:gd name="T1" fmla="*/ 0 h 48"/>
              <a:gd name="T2" fmla="*/ 2147483647 w 65"/>
              <a:gd name="T3" fmla="*/ 2147483647 h 48"/>
              <a:gd name="T4" fmla="*/ 0 60000 65536"/>
              <a:gd name="T5" fmla="*/ 0 60000 65536"/>
              <a:gd name="T6" fmla="*/ 0 w 65"/>
              <a:gd name="T7" fmla="*/ 0 h 48"/>
              <a:gd name="T8" fmla="*/ 65 w 65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48">
                <a:moveTo>
                  <a:pt x="0" y="0"/>
                </a:moveTo>
                <a:cubicBezTo>
                  <a:pt x="65" y="13"/>
                  <a:pt x="25" y="9"/>
                  <a:pt x="6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4" name="Freeform 72"/>
          <p:cNvSpPr>
            <a:spLocks/>
          </p:cNvSpPr>
          <p:nvPr/>
        </p:nvSpPr>
        <p:spPr bwMode="auto">
          <a:xfrm>
            <a:off x="4330700" y="6367463"/>
            <a:ext cx="114300" cy="63500"/>
          </a:xfrm>
          <a:custGeom>
            <a:avLst/>
            <a:gdLst>
              <a:gd name="T0" fmla="*/ 2147483647 w 72"/>
              <a:gd name="T1" fmla="*/ 0 h 40"/>
              <a:gd name="T2" fmla="*/ 0 w 72"/>
              <a:gd name="T3" fmla="*/ 2147483647 h 40"/>
              <a:gd name="T4" fmla="*/ 0 60000 65536"/>
              <a:gd name="T5" fmla="*/ 0 60000 65536"/>
              <a:gd name="T6" fmla="*/ 0 w 72"/>
              <a:gd name="T7" fmla="*/ 0 h 40"/>
              <a:gd name="T8" fmla="*/ 72 w 7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40">
                <a:moveTo>
                  <a:pt x="72" y="0"/>
                </a:moveTo>
                <a:cubicBezTo>
                  <a:pt x="43" y="5"/>
                  <a:pt x="0" y="2"/>
                  <a:pt x="0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5" name="Line 73"/>
          <p:cNvSpPr>
            <a:spLocks noChangeShapeType="1"/>
          </p:cNvSpPr>
          <p:nvPr/>
        </p:nvSpPr>
        <p:spPr bwMode="auto">
          <a:xfrm>
            <a:off x="4110038" y="6308725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6" name="Freeform 74"/>
          <p:cNvSpPr>
            <a:spLocks/>
          </p:cNvSpPr>
          <p:nvPr/>
        </p:nvSpPr>
        <p:spPr bwMode="auto">
          <a:xfrm>
            <a:off x="4127500" y="6380163"/>
            <a:ext cx="114300" cy="76200"/>
          </a:xfrm>
          <a:custGeom>
            <a:avLst/>
            <a:gdLst>
              <a:gd name="T0" fmla="*/ 0 w 72"/>
              <a:gd name="T1" fmla="*/ 0 h 48"/>
              <a:gd name="T2" fmla="*/ 2147483647 w 72"/>
              <a:gd name="T3" fmla="*/ 2147483647 h 48"/>
              <a:gd name="T4" fmla="*/ 2147483647 w 72"/>
              <a:gd name="T5" fmla="*/ 2147483647 h 48"/>
              <a:gd name="T6" fmla="*/ 0 60000 65536"/>
              <a:gd name="T7" fmla="*/ 0 60000 65536"/>
              <a:gd name="T8" fmla="*/ 0 60000 65536"/>
              <a:gd name="T9" fmla="*/ 0 w 72"/>
              <a:gd name="T10" fmla="*/ 0 h 48"/>
              <a:gd name="T11" fmla="*/ 72 w 7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48">
                <a:moveTo>
                  <a:pt x="0" y="0"/>
                </a:moveTo>
                <a:cubicBezTo>
                  <a:pt x="24" y="6"/>
                  <a:pt x="38" y="6"/>
                  <a:pt x="56" y="24"/>
                </a:cubicBezTo>
                <a:cubicBezTo>
                  <a:pt x="63" y="31"/>
                  <a:pt x="72" y="48"/>
                  <a:pt x="72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7" name="Freeform 75"/>
          <p:cNvSpPr>
            <a:spLocks/>
          </p:cNvSpPr>
          <p:nvPr/>
        </p:nvSpPr>
        <p:spPr bwMode="auto">
          <a:xfrm>
            <a:off x="4830763" y="6164263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8" name="Freeform 76"/>
          <p:cNvSpPr>
            <a:spLocks/>
          </p:cNvSpPr>
          <p:nvPr/>
        </p:nvSpPr>
        <p:spPr bwMode="auto">
          <a:xfrm>
            <a:off x="5046663" y="6380163"/>
            <a:ext cx="114300" cy="63500"/>
          </a:xfrm>
          <a:custGeom>
            <a:avLst/>
            <a:gdLst>
              <a:gd name="T0" fmla="*/ 2147483647 w 72"/>
              <a:gd name="T1" fmla="*/ 0 h 40"/>
              <a:gd name="T2" fmla="*/ 0 w 72"/>
              <a:gd name="T3" fmla="*/ 2147483647 h 40"/>
              <a:gd name="T4" fmla="*/ 0 60000 65536"/>
              <a:gd name="T5" fmla="*/ 0 60000 65536"/>
              <a:gd name="T6" fmla="*/ 0 w 72"/>
              <a:gd name="T7" fmla="*/ 0 h 40"/>
              <a:gd name="T8" fmla="*/ 72 w 7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40">
                <a:moveTo>
                  <a:pt x="72" y="0"/>
                </a:moveTo>
                <a:cubicBezTo>
                  <a:pt x="43" y="5"/>
                  <a:pt x="0" y="2"/>
                  <a:pt x="0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59" name="Freeform 77"/>
          <p:cNvSpPr>
            <a:spLocks/>
          </p:cNvSpPr>
          <p:nvPr/>
        </p:nvSpPr>
        <p:spPr bwMode="auto">
          <a:xfrm>
            <a:off x="4830763" y="6092825"/>
            <a:ext cx="103187" cy="76200"/>
          </a:xfrm>
          <a:custGeom>
            <a:avLst/>
            <a:gdLst>
              <a:gd name="T0" fmla="*/ 0 w 65"/>
              <a:gd name="T1" fmla="*/ 0 h 48"/>
              <a:gd name="T2" fmla="*/ 2147483647 w 65"/>
              <a:gd name="T3" fmla="*/ 2147483647 h 48"/>
              <a:gd name="T4" fmla="*/ 0 60000 65536"/>
              <a:gd name="T5" fmla="*/ 0 60000 65536"/>
              <a:gd name="T6" fmla="*/ 0 w 65"/>
              <a:gd name="T7" fmla="*/ 0 h 48"/>
              <a:gd name="T8" fmla="*/ 65 w 65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48">
                <a:moveTo>
                  <a:pt x="0" y="0"/>
                </a:moveTo>
                <a:cubicBezTo>
                  <a:pt x="65" y="13"/>
                  <a:pt x="25" y="9"/>
                  <a:pt x="6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0" name="Freeform 78"/>
          <p:cNvSpPr>
            <a:spLocks/>
          </p:cNvSpPr>
          <p:nvPr/>
        </p:nvSpPr>
        <p:spPr bwMode="auto">
          <a:xfrm>
            <a:off x="4830763" y="5875338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1" name="Line 79"/>
          <p:cNvSpPr>
            <a:spLocks noChangeShapeType="1"/>
          </p:cNvSpPr>
          <p:nvPr/>
        </p:nvSpPr>
        <p:spPr bwMode="auto">
          <a:xfrm>
            <a:off x="5694363" y="6092825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2" name="Oval 80"/>
          <p:cNvSpPr>
            <a:spLocks noChangeArrowheads="1"/>
          </p:cNvSpPr>
          <p:nvPr/>
        </p:nvSpPr>
        <p:spPr bwMode="auto">
          <a:xfrm>
            <a:off x="5622925" y="6019800"/>
            <a:ext cx="142875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3" name="Freeform 81"/>
          <p:cNvSpPr>
            <a:spLocks/>
          </p:cNvSpPr>
          <p:nvPr/>
        </p:nvSpPr>
        <p:spPr bwMode="auto">
          <a:xfrm>
            <a:off x="5765800" y="5875338"/>
            <a:ext cx="101600" cy="101600"/>
          </a:xfrm>
          <a:custGeom>
            <a:avLst/>
            <a:gdLst>
              <a:gd name="T0" fmla="*/ 0 w 64"/>
              <a:gd name="T1" fmla="*/ 0 h 64"/>
              <a:gd name="T2" fmla="*/ 2147483647 w 64"/>
              <a:gd name="T3" fmla="*/ 2147483647 h 64"/>
              <a:gd name="T4" fmla="*/ 0 60000 65536"/>
              <a:gd name="T5" fmla="*/ 0 60000 65536"/>
              <a:gd name="T6" fmla="*/ 0 w 64"/>
              <a:gd name="T7" fmla="*/ 0 h 64"/>
              <a:gd name="T8" fmla="*/ 64 w 64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64">
                <a:moveTo>
                  <a:pt x="0" y="0"/>
                </a:moveTo>
                <a:cubicBezTo>
                  <a:pt x="16" y="49"/>
                  <a:pt x="23" y="43"/>
                  <a:pt x="64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4" name="Freeform 82"/>
          <p:cNvSpPr>
            <a:spLocks/>
          </p:cNvSpPr>
          <p:nvPr/>
        </p:nvSpPr>
        <p:spPr bwMode="auto">
          <a:xfrm>
            <a:off x="5838825" y="6019800"/>
            <a:ext cx="38100" cy="88900"/>
          </a:xfrm>
          <a:custGeom>
            <a:avLst/>
            <a:gdLst>
              <a:gd name="T0" fmla="*/ 2147483647 w 24"/>
              <a:gd name="T1" fmla="*/ 0 h 56"/>
              <a:gd name="T2" fmla="*/ 0 w 24"/>
              <a:gd name="T3" fmla="*/ 2147483647 h 56"/>
              <a:gd name="T4" fmla="*/ 0 60000 65536"/>
              <a:gd name="T5" fmla="*/ 0 60000 65536"/>
              <a:gd name="T6" fmla="*/ 0 w 24"/>
              <a:gd name="T7" fmla="*/ 0 h 56"/>
              <a:gd name="T8" fmla="*/ 24 w 24"/>
              <a:gd name="T9" fmla="*/ 56 h 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" h="56">
                <a:moveTo>
                  <a:pt x="24" y="0"/>
                </a:moveTo>
                <a:cubicBezTo>
                  <a:pt x="18" y="18"/>
                  <a:pt x="0" y="39"/>
                  <a:pt x="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5" name="Freeform 83"/>
          <p:cNvSpPr>
            <a:spLocks/>
          </p:cNvSpPr>
          <p:nvPr/>
        </p:nvSpPr>
        <p:spPr bwMode="auto">
          <a:xfrm>
            <a:off x="6270625" y="5875338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6" name="Freeform 84"/>
          <p:cNvSpPr>
            <a:spLocks/>
          </p:cNvSpPr>
          <p:nvPr/>
        </p:nvSpPr>
        <p:spPr bwMode="auto">
          <a:xfrm>
            <a:off x="6270625" y="6380163"/>
            <a:ext cx="114300" cy="76200"/>
          </a:xfrm>
          <a:custGeom>
            <a:avLst/>
            <a:gdLst>
              <a:gd name="T0" fmla="*/ 0 w 72"/>
              <a:gd name="T1" fmla="*/ 0 h 48"/>
              <a:gd name="T2" fmla="*/ 2147483647 w 72"/>
              <a:gd name="T3" fmla="*/ 2147483647 h 48"/>
              <a:gd name="T4" fmla="*/ 2147483647 w 72"/>
              <a:gd name="T5" fmla="*/ 2147483647 h 48"/>
              <a:gd name="T6" fmla="*/ 0 60000 65536"/>
              <a:gd name="T7" fmla="*/ 0 60000 65536"/>
              <a:gd name="T8" fmla="*/ 0 60000 65536"/>
              <a:gd name="T9" fmla="*/ 0 w 72"/>
              <a:gd name="T10" fmla="*/ 0 h 48"/>
              <a:gd name="T11" fmla="*/ 72 w 7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48">
                <a:moveTo>
                  <a:pt x="0" y="0"/>
                </a:moveTo>
                <a:cubicBezTo>
                  <a:pt x="24" y="6"/>
                  <a:pt x="38" y="6"/>
                  <a:pt x="56" y="24"/>
                </a:cubicBezTo>
                <a:cubicBezTo>
                  <a:pt x="63" y="31"/>
                  <a:pt x="72" y="48"/>
                  <a:pt x="72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7" name="Freeform 85"/>
          <p:cNvSpPr>
            <a:spLocks/>
          </p:cNvSpPr>
          <p:nvPr/>
        </p:nvSpPr>
        <p:spPr bwMode="auto">
          <a:xfrm>
            <a:off x="6270625" y="6092825"/>
            <a:ext cx="103188" cy="76200"/>
          </a:xfrm>
          <a:custGeom>
            <a:avLst/>
            <a:gdLst>
              <a:gd name="T0" fmla="*/ 0 w 65"/>
              <a:gd name="T1" fmla="*/ 0 h 48"/>
              <a:gd name="T2" fmla="*/ 2147483647 w 65"/>
              <a:gd name="T3" fmla="*/ 2147483647 h 48"/>
              <a:gd name="T4" fmla="*/ 0 60000 65536"/>
              <a:gd name="T5" fmla="*/ 0 60000 65536"/>
              <a:gd name="T6" fmla="*/ 0 w 65"/>
              <a:gd name="T7" fmla="*/ 0 h 48"/>
              <a:gd name="T8" fmla="*/ 65 w 65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48">
                <a:moveTo>
                  <a:pt x="0" y="0"/>
                </a:moveTo>
                <a:cubicBezTo>
                  <a:pt x="65" y="13"/>
                  <a:pt x="25" y="9"/>
                  <a:pt x="6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8" name="Freeform 86"/>
          <p:cNvSpPr>
            <a:spLocks/>
          </p:cNvSpPr>
          <p:nvPr/>
        </p:nvSpPr>
        <p:spPr bwMode="auto">
          <a:xfrm>
            <a:off x="7278688" y="5875338"/>
            <a:ext cx="101600" cy="101600"/>
          </a:xfrm>
          <a:custGeom>
            <a:avLst/>
            <a:gdLst>
              <a:gd name="T0" fmla="*/ 0 w 64"/>
              <a:gd name="T1" fmla="*/ 0 h 64"/>
              <a:gd name="T2" fmla="*/ 2147483647 w 64"/>
              <a:gd name="T3" fmla="*/ 2147483647 h 64"/>
              <a:gd name="T4" fmla="*/ 0 60000 65536"/>
              <a:gd name="T5" fmla="*/ 0 60000 65536"/>
              <a:gd name="T6" fmla="*/ 0 w 64"/>
              <a:gd name="T7" fmla="*/ 0 h 64"/>
              <a:gd name="T8" fmla="*/ 64 w 64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64">
                <a:moveTo>
                  <a:pt x="0" y="0"/>
                </a:moveTo>
                <a:cubicBezTo>
                  <a:pt x="16" y="49"/>
                  <a:pt x="23" y="43"/>
                  <a:pt x="64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69" name="Freeform 87"/>
          <p:cNvSpPr>
            <a:spLocks/>
          </p:cNvSpPr>
          <p:nvPr/>
        </p:nvSpPr>
        <p:spPr bwMode="auto">
          <a:xfrm>
            <a:off x="6270625" y="6164263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0" name="Freeform 88"/>
          <p:cNvSpPr>
            <a:spLocks/>
          </p:cNvSpPr>
          <p:nvPr/>
        </p:nvSpPr>
        <p:spPr bwMode="auto">
          <a:xfrm>
            <a:off x="6486525" y="6380163"/>
            <a:ext cx="114300" cy="63500"/>
          </a:xfrm>
          <a:custGeom>
            <a:avLst/>
            <a:gdLst>
              <a:gd name="T0" fmla="*/ 2147483647 w 72"/>
              <a:gd name="T1" fmla="*/ 0 h 40"/>
              <a:gd name="T2" fmla="*/ 0 w 72"/>
              <a:gd name="T3" fmla="*/ 2147483647 h 40"/>
              <a:gd name="T4" fmla="*/ 0 60000 65536"/>
              <a:gd name="T5" fmla="*/ 0 60000 65536"/>
              <a:gd name="T6" fmla="*/ 0 w 72"/>
              <a:gd name="T7" fmla="*/ 0 h 40"/>
              <a:gd name="T8" fmla="*/ 72 w 7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40">
                <a:moveTo>
                  <a:pt x="72" y="0"/>
                </a:moveTo>
                <a:cubicBezTo>
                  <a:pt x="43" y="5"/>
                  <a:pt x="0" y="2"/>
                  <a:pt x="0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1" name="Freeform 89"/>
          <p:cNvSpPr>
            <a:spLocks/>
          </p:cNvSpPr>
          <p:nvPr/>
        </p:nvSpPr>
        <p:spPr bwMode="auto">
          <a:xfrm>
            <a:off x="7278688" y="6164263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2" name="Freeform 90"/>
          <p:cNvSpPr>
            <a:spLocks/>
          </p:cNvSpPr>
          <p:nvPr/>
        </p:nvSpPr>
        <p:spPr bwMode="auto">
          <a:xfrm>
            <a:off x="6989763" y="5875338"/>
            <a:ext cx="92075" cy="141287"/>
          </a:xfrm>
          <a:custGeom>
            <a:avLst/>
            <a:gdLst>
              <a:gd name="T0" fmla="*/ 2147483647 w 58"/>
              <a:gd name="T1" fmla="*/ 0 h 89"/>
              <a:gd name="T2" fmla="*/ 2147483647 w 58"/>
              <a:gd name="T3" fmla="*/ 2147483647 h 89"/>
              <a:gd name="T4" fmla="*/ 2147483647 w 58"/>
              <a:gd name="T5" fmla="*/ 2147483647 h 89"/>
              <a:gd name="T6" fmla="*/ 0 60000 65536"/>
              <a:gd name="T7" fmla="*/ 0 60000 65536"/>
              <a:gd name="T8" fmla="*/ 0 60000 65536"/>
              <a:gd name="T9" fmla="*/ 0 w 58"/>
              <a:gd name="T10" fmla="*/ 0 h 89"/>
              <a:gd name="T11" fmla="*/ 58 w 58"/>
              <a:gd name="T12" fmla="*/ 89 h 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" h="89">
                <a:moveTo>
                  <a:pt x="58" y="0"/>
                </a:moveTo>
                <a:cubicBezTo>
                  <a:pt x="55" y="11"/>
                  <a:pt x="57" y="24"/>
                  <a:pt x="50" y="32"/>
                </a:cubicBezTo>
                <a:cubicBezTo>
                  <a:pt x="0" y="89"/>
                  <a:pt x="2" y="41"/>
                  <a:pt x="2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3" name="Freeform 91"/>
          <p:cNvSpPr>
            <a:spLocks/>
          </p:cNvSpPr>
          <p:nvPr/>
        </p:nvSpPr>
        <p:spPr bwMode="auto">
          <a:xfrm>
            <a:off x="6557963" y="5875338"/>
            <a:ext cx="76200" cy="139700"/>
          </a:xfrm>
          <a:custGeom>
            <a:avLst/>
            <a:gdLst>
              <a:gd name="T0" fmla="*/ 2147483647 w 48"/>
              <a:gd name="T1" fmla="*/ 0 h 88"/>
              <a:gd name="T2" fmla="*/ 2147483647 w 48"/>
              <a:gd name="T3" fmla="*/ 2147483647 h 88"/>
              <a:gd name="T4" fmla="*/ 0 60000 65536"/>
              <a:gd name="T5" fmla="*/ 0 60000 65536"/>
              <a:gd name="T6" fmla="*/ 0 w 48"/>
              <a:gd name="T7" fmla="*/ 0 h 88"/>
              <a:gd name="T8" fmla="*/ 48 w 48"/>
              <a:gd name="T9" fmla="*/ 88 h 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88">
                <a:moveTo>
                  <a:pt x="8" y="0"/>
                </a:moveTo>
                <a:cubicBezTo>
                  <a:pt x="12" y="32"/>
                  <a:pt x="0" y="88"/>
                  <a:pt x="48" y="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4" name="Freeform 92"/>
          <p:cNvSpPr>
            <a:spLocks/>
          </p:cNvSpPr>
          <p:nvPr/>
        </p:nvSpPr>
        <p:spPr bwMode="auto">
          <a:xfrm>
            <a:off x="6989763" y="6092825"/>
            <a:ext cx="103187" cy="76200"/>
          </a:xfrm>
          <a:custGeom>
            <a:avLst/>
            <a:gdLst>
              <a:gd name="T0" fmla="*/ 0 w 65"/>
              <a:gd name="T1" fmla="*/ 0 h 48"/>
              <a:gd name="T2" fmla="*/ 2147483647 w 65"/>
              <a:gd name="T3" fmla="*/ 2147483647 h 48"/>
              <a:gd name="T4" fmla="*/ 0 60000 65536"/>
              <a:gd name="T5" fmla="*/ 0 60000 65536"/>
              <a:gd name="T6" fmla="*/ 0 w 65"/>
              <a:gd name="T7" fmla="*/ 0 h 48"/>
              <a:gd name="T8" fmla="*/ 65 w 65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48">
                <a:moveTo>
                  <a:pt x="0" y="0"/>
                </a:moveTo>
                <a:cubicBezTo>
                  <a:pt x="65" y="13"/>
                  <a:pt x="25" y="9"/>
                  <a:pt x="64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5" name="Freeform 93"/>
          <p:cNvSpPr>
            <a:spLocks/>
          </p:cNvSpPr>
          <p:nvPr/>
        </p:nvSpPr>
        <p:spPr bwMode="auto">
          <a:xfrm>
            <a:off x="7278688" y="6019800"/>
            <a:ext cx="38100" cy="88900"/>
          </a:xfrm>
          <a:custGeom>
            <a:avLst/>
            <a:gdLst>
              <a:gd name="T0" fmla="*/ 2147483647 w 24"/>
              <a:gd name="T1" fmla="*/ 0 h 56"/>
              <a:gd name="T2" fmla="*/ 0 w 24"/>
              <a:gd name="T3" fmla="*/ 2147483647 h 56"/>
              <a:gd name="T4" fmla="*/ 0 60000 65536"/>
              <a:gd name="T5" fmla="*/ 0 60000 65536"/>
              <a:gd name="T6" fmla="*/ 0 w 24"/>
              <a:gd name="T7" fmla="*/ 0 h 56"/>
              <a:gd name="T8" fmla="*/ 24 w 24"/>
              <a:gd name="T9" fmla="*/ 56 h 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" h="56">
                <a:moveTo>
                  <a:pt x="24" y="0"/>
                </a:moveTo>
                <a:cubicBezTo>
                  <a:pt x="18" y="18"/>
                  <a:pt x="0" y="39"/>
                  <a:pt x="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6" name="Freeform 94"/>
          <p:cNvSpPr>
            <a:spLocks/>
          </p:cNvSpPr>
          <p:nvPr/>
        </p:nvSpPr>
        <p:spPr bwMode="auto">
          <a:xfrm>
            <a:off x="7207250" y="6380163"/>
            <a:ext cx="114300" cy="63500"/>
          </a:xfrm>
          <a:custGeom>
            <a:avLst/>
            <a:gdLst>
              <a:gd name="T0" fmla="*/ 2147483647 w 72"/>
              <a:gd name="T1" fmla="*/ 0 h 40"/>
              <a:gd name="T2" fmla="*/ 0 w 72"/>
              <a:gd name="T3" fmla="*/ 2147483647 h 40"/>
              <a:gd name="T4" fmla="*/ 0 60000 65536"/>
              <a:gd name="T5" fmla="*/ 0 60000 65536"/>
              <a:gd name="T6" fmla="*/ 0 w 72"/>
              <a:gd name="T7" fmla="*/ 0 h 40"/>
              <a:gd name="T8" fmla="*/ 72 w 72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" h="40">
                <a:moveTo>
                  <a:pt x="72" y="0"/>
                </a:moveTo>
                <a:cubicBezTo>
                  <a:pt x="43" y="5"/>
                  <a:pt x="0" y="2"/>
                  <a:pt x="0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7" name="Line 95"/>
          <p:cNvSpPr>
            <a:spLocks noChangeShapeType="1"/>
          </p:cNvSpPr>
          <p:nvPr/>
        </p:nvSpPr>
        <p:spPr bwMode="auto">
          <a:xfrm>
            <a:off x="6989763" y="6308725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8" name="Freeform 96"/>
          <p:cNvSpPr>
            <a:spLocks/>
          </p:cNvSpPr>
          <p:nvPr/>
        </p:nvSpPr>
        <p:spPr bwMode="auto">
          <a:xfrm>
            <a:off x="6989763" y="6380163"/>
            <a:ext cx="114300" cy="76200"/>
          </a:xfrm>
          <a:custGeom>
            <a:avLst/>
            <a:gdLst>
              <a:gd name="T0" fmla="*/ 0 w 72"/>
              <a:gd name="T1" fmla="*/ 0 h 48"/>
              <a:gd name="T2" fmla="*/ 2147483647 w 72"/>
              <a:gd name="T3" fmla="*/ 2147483647 h 48"/>
              <a:gd name="T4" fmla="*/ 2147483647 w 72"/>
              <a:gd name="T5" fmla="*/ 2147483647 h 48"/>
              <a:gd name="T6" fmla="*/ 0 60000 65536"/>
              <a:gd name="T7" fmla="*/ 0 60000 65536"/>
              <a:gd name="T8" fmla="*/ 0 60000 65536"/>
              <a:gd name="T9" fmla="*/ 0 w 72"/>
              <a:gd name="T10" fmla="*/ 0 h 48"/>
              <a:gd name="T11" fmla="*/ 72 w 7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" h="48">
                <a:moveTo>
                  <a:pt x="0" y="0"/>
                </a:moveTo>
                <a:cubicBezTo>
                  <a:pt x="24" y="6"/>
                  <a:pt x="38" y="6"/>
                  <a:pt x="56" y="24"/>
                </a:cubicBezTo>
                <a:cubicBezTo>
                  <a:pt x="63" y="31"/>
                  <a:pt x="72" y="48"/>
                  <a:pt x="72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79" name="Прямоугольник 2"/>
          <p:cNvSpPr>
            <a:spLocks noChangeArrowheads="1"/>
          </p:cNvSpPr>
          <p:nvPr/>
        </p:nvSpPr>
        <p:spPr bwMode="auto">
          <a:xfrm>
            <a:off x="528638" y="1196975"/>
            <a:ext cx="814705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Из арабского языка заимствовано и слово </a:t>
            </a:r>
            <a:r>
              <a:rPr kumimoji="0" lang="ru-RU" altLang="ru-RU" sz="1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"цифра" </a:t>
            </a: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(по-арабски "сыфр"), означающее буквально "</a:t>
            </a:r>
            <a:r>
              <a:rPr kumimoji="0" lang="ru-RU" altLang="ru-RU" sz="1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пустое место</a:t>
            </a: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«</a:t>
            </a: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Это слово применялось для названия знака пустого разряда, и этот смысл сохраняло до XVIII века, хотя еще в XV веке появился латинский термин "нуль" (nullum - ничто). </a:t>
            </a: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Форма индийских цифр претерпевала многообразные изменения.</a:t>
            </a: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Та форма, которой мы сейчас пользуемся установилась в XVI веке. </a:t>
            </a:r>
          </a:p>
          <a:p>
            <a:pPr marL="0" marR="0" lvl="0" indent="3587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 мнению марроканского историка Абделькари Боунжира арабским цифрам  в их первоначальном варианте было придано значение в строгом соответствии с числом углов, которые образуют фигуры:</a:t>
            </a:r>
          </a:p>
        </p:txBody>
      </p:sp>
    </p:spTree>
    <p:extLst>
      <p:ext uri="{BB962C8B-B14F-4D97-AF65-F5344CB8AC3E}">
        <p14:creationId xmlns:p14="http://schemas.microsoft.com/office/powerpoint/2010/main" val="1909141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Двоичная система счисления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24" name="Picture 19" descr="Leibniz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68413"/>
            <a:ext cx="2540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1"/>
          <p:cNvSpPr>
            <a:spLocks noChangeArrowheads="1"/>
          </p:cNvSpPr>
          <p:nvPr/>
        </p:nvSpPr>
        <p:spPr bwMode="auto">
          <a:xfrm>
            <a:off x="3203575" y="1268413"/>
            <a:ext cx="5483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Лейбниц Готфрид Вильгельм 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(1646 - 1716), немецкий ученый, заложивший основы двоичной системы счисления.</a:t>
            </a:r>
          </a:p>
        </p:txBody>
      </p:sp>
      <p:pic>
        <p:nvPicPr>
          <p:cNvPr id="30726" name="Picture 15" descr="Медаль, нарисованная В. Лейбницем, поясняет соотношение между двоичной и десятичной системами счисл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20938"/>
            <a:ext cx="33877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3"/>
          <p:cNvSpPr>
            <a:spLocks noChangeArrowheads="1"/>
          </p:cNvSpPr>
          <p:nvPr/>
        </p:nvSpPr>
        <p:spPr bwMode="auto">
          <a:xfrm>
            <a:off x="323850" y="4565650"/>
            <a:ext cx="5040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честь открытия Лейбница  была выпущена медаль, на которой были даны двоичные изображения начального ряда натуральных чисел.</a:t>
            </a:r>
          </a:p>
        </p:txBody>
      </p:sp>
      <p:sp>
        <p:nvSpPr>
          <p:cNvPr id="30728" name="Прямоугольник 4"/>
          <p:cNvSpPr>
            <a:spLocks noChangeArrowheads="1"/>
          </p:cNvSpPr>
          <p:nvPr/>
        </p:nvSpPr>
        <p:spPr bwMode="auto">
          <a:xfrm>
            <a:off x="323850" y="5807075"/>
            <a:ext cx="8569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Это был тот редкий случай в истории математики, когда математическое открытие было удостоено такой высокой почести.   </a:t>
            </a:r>
          </a:p>
        </p:txBody>
      </p:sp>
    </p:spTree>
    <p:extLst>
      <p:ext uri="{BB962C8B-B14F-4D97-AF65-F5344CB8AC3E}">
        <p14:creationId xmlns:p14="http://schemas.microsoft.com/office/powerpoint/2010/main" val="2545309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Двоичная система счисления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441325" y="1412875"/>
            <a:ext cx="81359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Блестящие предсказания Лейбница сбылись только через два с половиной столетия, когда выдающийся американский ученый, физик и математик Джон фон Нейман предложил использовать именно двоичную систему счисления в качестве универсального способа кодирования информации в электронных компьютерах.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7005638" y="4859338"/>
            <a:ext cx="571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Рисунок 28" descr="00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0"/>
          <a:stretch>
            <a:fillRect/>
          </a:stretch>
        </p:blipFill>
        <p:spPr bwMode="auto">
          <a:xfrm>
            <a:off x="6862763" y="3573463"/>
            <a:ext cx="8572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7862888" y="4724400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9" name="Рисунок 28" descr="00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r="-11456" b="-11765"/>
          <a:stretch>
            <a:fillRect/>
          </a:stretch>
        </p:blipFill>
        <p:spPr bwMode="auto">
          <a:xfrm>
            <a:off x="7791450" y="3573463"/>
            <a:ext cx="78581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6088" y="3670300"/>
            <a:ext cx="58547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 конца ХХ века, века компьютеризации, человечество пользуется двоичной системой ежедневно, так как вся информация, обрабатываемая ЭВМ, хранится в них в двоичном виде.</a:t>
            </a:r>
          </a:p>
        </p:txBody>
      </p:sp>
    </p:spTree>
    <p:extLst>
      <p:ext uri="{BB962C8B-B14F-4D97-AF65-F5344CB8AC3E}">
        <p14:creationId xmlns:p14="http://schemas.microsoft.com/office/powerpoint/2010/main" val="2732446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mph" presetSubtype="1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5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11" grpId="0"/>
      <p:bldP spid="11" grpId="1"/>
      <p:bldP spid="1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DF5A5"/>
            </a:gs>
            <a:gs pos="100000">
              <a:srgbClr val="DEBD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73113"/>
            <a:ext cx="8229600" cy="777875"/>
          </a:xfrm>
        </p:spPr>
        <p:txBody>
          <a:bodyPr/>
          <a:lstStyle/>
          <a:p>
            <a:pPr eaLnBrk="1" hangingPunct="1"/>
            <a:r>
              <a:rPr lang="ru-RU" sz="3000" smtClean="0"/>
              <a:t>Данные расположены в некоторых ячейках, представляющих упорядоченную совокупность из </a:t>
            </a:r>
            <a:r>
              <a:rPr lang="ru-RU" sz="3000" b="1" smtClean="0"/>
              <a:t>двоичных</a:t>
            </a:r>
            <a:r>
              <a:rPr lang="ru-RU" sz="3000" smtClean="0"/>
              <a:t> разрядов, а каждый разряд может временно содержать одно из состояний - </a:t>
            </a:r>
            <a:r>
              <a:rPr lang="ru-RU" sz="3000" b="1" smtClean="0"/>
              <a:t>0</a:t>
            </a:r>
            <a:r>
              <a:rPr lang="ru-RU" sz="3000" smtClean="0"/>
              <a:t> или </a:t>
            </a:r>
            <a:r>
              <a:rPr lang="ru-RU" sz="3000" b="1" smtClean="0"/>
              <a:t>1</a:t>
            </a:r>
            <a:r>
              <a:rPr lang="ru-RU" sz="3000" smtClean="0"/>
              <a:t>. </a:t>
            </a: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684213" y="2276475"/>
            <a:ext cx="8459787" cy="4581525"/>
            <a:chOff x="431" y="1434"/>
            <a:chExt cx="5329" cy="2886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17902" r="11333" b="6071"/>
            <a:stretch>
              <a:fillRect/>
            </a:stretch>
          </p:blipFill>
          <p:spPr bwMode="auto">
            <a:xfrm>
              <a:off x="431" y="1434"/>
              <a:ext cx="5329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5" name="Group 9"/>
            <p:cNvGrpSpPr>
              <a:grpSpLocks/>
            </p:cNvGrpSpPr>
            <p:nvPr/>
          </p:nvGrpSpPr>
          <p:grpSpPr bwMode="auto">
            <a:xfrm>
              <a:off x="432" y="3751"/>
              <a:ext cx="2205" cy="569"/>
              <a:chOff x="432" y="3751"/>
              <a:chExt cx="2205" cy="569"/>
            </a:xfrm>
          </p:grpSpPr>
          <p:sp>
            <p:nvSpPr>
              <p:cNvPr id="10246" name="AutoShape 6"/>
              <p:cNvSpPr>
                <a:spLocks noChangeArrowheads="1"/>
              </p:cNvSpPr>
              <p:nvPr/>
            </p:nvSpPr>
            <p:spPr bwMode="auto">
              <a:xfrm>
                <a:off x="1020" y="3838"/>
                <a:ext cx="549" cy="186"/>
              </a:xfrm>
              <a:prstGeom prst="chevron">
                <a:avLst>
                  <a:gd name="adj" fmla="val 67641"/>
                </a:avLst>
              </a:prstGeom>
              <a:solidFill>
                <a:srgbClr val="000000"/>
              </a:solidFill>
              <a:ln w="31750">
                <a:solidFill>
                  <a:srgbClr val="FF8D3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endParaRPr lang="ru-RU"/>
              </a:p>
            </p:txBody>
          </p:sp>
          <p:sp>
            <p:nvSpPr>
              <p:cNvPr id="10247" name="Text Box 7"/>
              <p:cNvSpPr txBox="1">
                <a:spLocks noChangeArrowheads="1"/>
              </p:cNvSpPr>
              <p:nvPr/>
            </p:nvSpPr>
            <p:spPr bwMode="auto">
              <a:xfrm>
                <a:off x="1571" y="3820"/>
                <a:ext cx="1066" cy="28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 eaLnBrk="1" hangingPunct="1"/>
                <a:r>
                  <a:rPr lang="ru-RU" sz="2000" b="1">
                    <a:latin typeface="Arial Black" pitchFamily="34" charset="0"/>
                  </a:rPr>
                  <a:t>100111…</a:t>
                </a:r>
                <a:endParaRPr lang="ru-RU" sz="2000"/>
              </a:p>
            </p:txBody>
          </p:sp>
          <p:sp>
            <p:nvSpPr>
              <p:cNvPr id="10248" name="Text Box 8"/>
              <p:cNvSpPr txBox="1">
                <a:spLocks noChangeArrowheads="1"/>
              </p:cNvSpPr>
              <p:nvPr/>
            </p:nvSpPr>
            <p:spPr bwMode="auto">
              <a:xfrm>
                <a:off x="432" y="3751"/>
                <a:ext cx="634" cy="569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18000" rIns="18000"/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ru-RU" sz="4000">
                    <a:solidFill>
                      <a:srgbClr val="003399"/>
                    </a:solidFill>
                    <a:latin typeface="Times New Roman" pitchFamily="18" charset="0"/>
                  </a:rPr>
                  <a:t>♫</a:t>
                </a:r>
                <a:endParaRPr lang="ru-RU" sz="1800">
                  <a:solidFill>
                    <a:srgbClr val="003399"/>
                  </a:solidFill>
                </a:endParaRPr>
              </a:p>
            </p:txBody>
          </p:sp>
        </p:grpSp>
      </p:grp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Позиционные 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5"/>
            <a:ext cx="7754215" cy="4896544"/>
          </a:xfrm>
        </p:spPr>
        <p:txBody>
          <a:bodyPr>
            <a:normAutofit/>
          </a:bodyPr>
          <a:lstStyle/>
          <a:p>
            <a:pPr indent="457200" algn="just"/>
            <a:r>
              <a:rPr lang="ru-RU" i="1" dirty="0">
                <a:solidFill>
                  <a:srgbClr val="C00000"/>
                </a:solidFill>
              </a:rPr>
              <a:t>В позиционных системах </a:t>
            </a:r>
            <a:r>
              <a:rPr lang="ru-RU" i="1" dirty="0"/>
              <a:t>счисления количественное значение цифры зависит от ее позиции в числе.</a:t>
            </a:r>
            <a:endParaRPr lang="ru-RU" dirty="0"/>
          </a:p>
          <a:p>
            <a:pPr indent="457200" algn="just"/>
            <a:r>
              <a:rPr lang="ru-RU" dirty="0"/>
              <a:t>Наиболее распространенными в настоящее время позиционными системами счисления являются </a:t>
            </a:r>
            <a:r>
              <a:rPr lang="ru-RU" dirty="0">
                <a:solidFill>
                  <a:srgbClr val="C00000"/>
                </a:solidFill>
              </a:rPr>
              <a:t>десятичная, двоичная, восьмеричная и шестнадцатеричная</a:t>
            </a:r>
            <a:r>
              <a:rPr lang="ru-RU" dirty="0"/>
              <a:t>. </a:t>
            </a:r>
            <a:endParaRPr lang="ru-RU" dirty="0" smtClean="0"/>
          </a:p>
          <a:p>
            <a:pPr indent="457200" algn="just"/>
            <a:r>
              <a:rPr lang="ru-RU" dirty="0" smtClean="0"/>
              <a:t>Каждая </a:t>
            </a:r>
            <a:r>
              <a:rPr lang="ru-RU" dirty="0"/>
              <a:t>позиционная система имеет определенный </a:t>
            </a:r>
            <a:r>
              <a:rPr lang="ru-RU" i="1" dirty="0">
                <a:solidFill>
                  <a:srgbClr val="C00000"/>
                </a:solidFill>
              </a:rPr>
              <a:t>алфавит цифр</a:t>
            </a:r>
            <a:r>
              <a:rPr lang="ru-RU" dirty="0"/>
              <a:t> и </a:t>
            </a:r>
            <a:r>
              <a:rPr lang="ru-RU" i="1" dirty="0">
                <a:solidFill>
                  <a:srgbClr val="C00000"/>
                </a:solidFill>
              </a:rPr>
              <a:t>основание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8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Позиционные 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5"/>
            <a:ext cx="7754215" cy="4896544"/>
          </a:xfrm>
        </p:spPr>
        <p:txBody>
          <a:bodyPr>
            <a:normAutofit fontScale="92500" lnSpcReduction="10000"/>
          </a:bodyPr>
          <a:lstStyle/>
          <a:p>
            <a:pPr indent="457200" algn="just"/>
            <a:r>
              <a:rPr lang="ru-RU" i="1" dirty="0" smtClean="0"/>
              <a:t>В</a:t>
            </a:r>
            <a:r>
              <a:rPr lang="ru-RU" i="1" dirty="0"/>
              <a:t> позиционных системах счисления </a:t>
            </a:r>
            <a:r>
              <a:rPr lang="ru-RU" i="1" dirty="0">
                <a:solidFill>
                  <a:srgbClr val="C00000"/>
                </a:solidFill>
              </a:rPr>
              <a:t>основание </a:t>
            </a:r>
            <a:r>
              <a:rPr lang="ru-RU" i="1" dirty="0"/>
              <a:t>системы равно количеству цифр (знаков в ее алфавите) и определяет, во сколько раз различаются значения одинаковых цифр, стоящих в соседних позициях числа</a:t>
            </a:r>
            <a:r>
              <a:rPr lang="ru-RU" i="1" dirty="0" smtClean="0"/>
              <a:t>.</a:t>
            </a:r>
          </a:p>
          <a:p>
            <a:pPr indent="457200" algn="just"/>
            <a:r>
              <a:rPr lang="ru-RU" dirty="0" smtClean="0">
                <a:solidFill>
                  <a:srgbClr val="C00000"/>
                </a:solidFill>
              </a:rPr>
              <a:t>Алфавит</a:t>
            </a:r>
            <a:r>
              <a:rPr lang="ru-RU" dirty="0" smtClean="0"/>
              <a:t> десятичной системы </a:t>
            </a:r>
            <a:r>
              <a:rPr lang="ru-RU" dirty="0"/>
              <a:t>счисления </a:t>
            </a:r>
            <a:r>
              <a:rPr lang="ru-RU" dirty="0" smtClean="0"/>
              <a:t>состоит из </a:t>
            </a:r>
            <a:r>
              <a:rPr lang="ru-RU" dirty="0"/>
              <a:t>десяти </a:t>
            </a:r>
            <a:r>
              <a:rPr lang="ru-RU" dirty="0" smtClean="0"/>
              <a:t>арабских</a:t>
            </a:r>
            <a:r>
              <a:rPr lang="ru-RU" dirty="0"/>
              <a:t>, цифр, и основание, равное 10, двоичная - две цифры и основание 2, восьмеричная - восемь цифр и основание 8, шестнадцатеричная - шестнадцать цифр (в качестве цифр используются и буквы латинского алфавита) и основание </a:t>
            </a:r>
            <a:r>
              <a:rPr lang="ru-RU" dirty="0" smtClean="0"/>
              <a:t>16.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Позиционные СС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620690"/>
            <a:ext cx="7795718" cy="56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700808"/>
            <a:ext cx="6768752" cy="1512168"/>
          </a:xfrm>
        </p:spPr>
        <p:txBody>
          <a:bodyPr>
            <a:noAutofit/>
          </a:bodyPr>
          <a:lstStyle/>
          <a:p>
            <a:r>
              <a:rPr lang="ru-RU" sz="4800" dirty="0" smtClean="0"/>
              <a:t>Кодирование чисел в позиционных СС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275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Кодирование чисел в ПСС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4"/>
            <a:ext cx="7754215" cy="504055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Рассмотрим в качестве примера десятичное число </a:t>
            </a:r>
            <a:endParaRPr lang="ru-RU" dirty="0" smtClean="0"/>
          </a:p>
          <a:p>
            <a:pPr algn="ctr"/>
            <a:r>
              <a:rPr lang="ru-RU" sz="4700" dirty="0" smtClean="0">
                <a:solidFill>
                  <a:srgbClr val="C00000"/>
                </a:solidFill>
              </a:rPr>
              <a:t>555</a:t>
            </a:r>
            <a:r>
              <a:rPr lang="ru-RU" sz="4700" dirty="0">
                <a:solidFill>
                  <a:srgbClr val="C00000"/>
                </a:solidFill>
              </a:rPr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Цифра </a:t>
            </a:r>
            <a:r>
              <a:rPr lang="ru-RU" dirty="0"/>
              <a:t>5 встречается трижды, причем самая правая цифра 5 обозначает пять единиц, вторая справа - пять десятков и, наконец, третья справа - пять сотен.</a:t>
            </a:r>
          </a:p>
          <a:p>
            <a:r>
              <a:rPr lang="ru-RU" dirty="0">
                <a:solidFill>
                  <a:srgbClr val="C00000"/>
                </a:solidFill>
              </a:rPr>
              <a:t>Позиция цифры в числе называется </a:t>
            </a:r>
            <a:r>
              <a:rPr lang="ru-RU" i="1" dirty="0">
                <a:solidFill>
                  <a:srgbClr val="C00000"/>
                </a:solidFill>
              </a:rPr>
              <a:t>разрядом</a:t>
            </a:r>
            <a:r>
              <a:rPr lang="ru-RU" dirty="0"/>
              <a:t>. Разряд числа возрастает справа налево, от младших разрядов к старшим.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десятичной системе цифра, находящаяся в крайней справа позиции (разряде), обозначает количество единиц, цифра, смещенная на одну позицию влево, - количество десятков, еще левее - сотен, затем тысяч и так далее. Соответственно имеем разряд единиц, разряд десятков и так далее.</a:t>
            </a:r>
          </a:p>
        </p:txBody>
      </p:sp>
    </p:spTree>
    <p:extLst>
      <p:ext uri="{BB962C8B-B14F-4D97-AF65-F5344CB8AC3E}">
        <p14:creationId xmlns:p14="http://schemas.microsoft.com/office/powerpoint/2010/main" val="39037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Кодирование чисел в ПСС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4"/>
            <a:ext cx="7754215" cy="504055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Число 555 записано в привычной для нас </a:t>
            </a:r>
            <a:r>
              <a:rPr lang="ru-RU" i="1" dirty="0">
                <a:solidFill>
                  <a:srgbClr val="C00000"/>
                </a:solidFill>
              </a:rPr>
              <a:t>свернутой</a:t>
            </a:r>
            <a:r>
              <a:rPr lang="ru-RU" dirty="0">
                <a:solidFill>
                  <a:srgbClr val="C00000"/>
                </a:solidFill>
              </a:rPr>
              <a:t> форме</a:t>
            </a:r>
            <a:r>
              <a:rPr lang="ru-RU" dirty="0"/>
              <a:t>. Мы настолько привыкли к такой форме записи, что уже не замечаем, как в уме умножаем цифры числа на различные степени числа 10.</a:t>
            </a:r>
          </a:p>
          <a:p>
            <a:r>
              <a:rPr lang="ru-RU" dirty="0"/>
              <a:t>В</a:t>
            </a:r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i="1" dirty="0">
                <a:solidFill>
                  <a:srgbClr val="C00000"/>
                </a:solidFill>
              </a:rPr>
              <a:t>развернутой</a:t>
            </a:r>
            <a:r>
              <a:rPr lang="ru-RU" dirty="0">
                <a:solidFill>
                  <a:srgbClr val="C00000"/>
                </a:solidFill>
              </a:rPr>
              <a:t> форме </a:t>
            </a:r>
            <a:r>
              <a:rPr lang="ru-RU" dirty="0"/>
              <a:t>записи числа такое умножение записывается в явной форме. Так, в развернутой форме запись числа 555 в десятичной системе будет выглядеть следующим образом:</a:t>
            </a:r>
          </a:p>
          <a:p>
            <a:pPr algn="ctr"/>
            <a:r>
              <a:rPr lang="ru-RU" sz="3600" dirty="0">
                <a:solidFill>
                  <a:srgbClr val="C00000"/>
                </a:solidFill>
              </a:rPr>
              <a:t>555</a:t>
            </a:r>
            <a:r>
              <a:rPr lang="ru-RU" sz="3600" baseline="-25000" dirty="0">
                <a:solidFill>
                  <a:srgbClr val="C00000"/>
                </a:solidFill>
              </a:rPr>
              <a:t>10</a:t>
            </a:r>
            <a:r>
              <a:rPr lang="ru-RU" sz="3600" dirty="0">
                <a:solidFill>
                  <a:srgbClr val="C00000"/>
                </a:solidFill>
              </a:rPr>
              <a:t> = 5 × 10</a:t>
            </a:r>
            <a:r>
              <a:rPr lang="ru-RU" sz="3600" baseline="30000" dirty="0">
                <a:solidFill>
                  <a:srgbClr val="C00000"/>
                </a:solidFill>
              </a:rPr>
              <a:t>2</a:t>
            </a:r>
            <a:r>
              <a:rPr lang="ru-RU" sz="3600" dirty="0">
                <a:solidFill>
                  <a:srgbClr val="C00000"/>
                </a:solidFill>
              </a:rPr>
              <a:t> + 5 × 10</a:t>
            </a:r>
            <a:r>
              <a:rPr lang="ru-RU" sz="3600" baseline="30000" dirty="0">
                <a:solidFill>
                  <a:srgbClr val="C00000"/>
                </a:solidFill>
              </a:rPr>
              <a:t>1</a:t>
            </a:r>
            <a:r>
              <a:rPr lang="ru-RU" sz="3600" dirty="0">
                <a:solidFill>
                  <a:srgbClr val="C00000"/>
                </a:solidFill>
              </a:rPr>
              <a:t> + 5 × </a:t>
            </a:r>
            <a:r>
              <a:rPr lang="ru-RU" sz="3600" dirty="0" smtClean="0">
                <a:solidFill>
                  <a:srgbClr val="C00000"/>
                </a:solidFill>
              </a:rPr>
              <a:t>10</a:t>
            </a:r>
            <a:r>
              <a:rPr lang="ru-RU" sz="3600" baseline="30000" dirty="0" smtClean="0">
                <a:solidFill>
                  <a:srgbClr val="C00000"/>
                </a:solidFill>
              </a:rPr>
              <a:t>0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982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История возникновения счета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341438"/>
            <a:ext cx="37544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 древние времена, когда люди начали считать, появилась потребность в записи чисел.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Количество предметов изображалось нанесением </a:t>
            </a:r>
            <a:r>
              <a:rPr kumimoji="0" lang="ru-RU" altLang="ru-RU" sz="23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равного количества </a:t>
            </a:r>
            <a:r>
              <a:rPr kumimoji="0" lang="ru-RU" altLang="ru-RU" sz="2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черточек, зарубок или засечек на какой-либо твердой поверхности.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77" name="Группа 9"/>
          <p:cNvGrpSpPr>
            <a:grpSpLocks/>
          </p:cNvGrpSpPr>
          <p:nvPr/>
        </p:nvGrpSpPr>
        <p:grpSpPr bwMode="auto">
          <a:xfrm>
            <a:off x="4356100" y="1608138"/>
            <a:ext cx="4248150" cy="2468562"/>
            <a:chOff x="714348" y="2786058"/>
            <a:chExt cx="3559177" cy="1804987"/>
          </a:xfrm>
        </p:grpSpPr>
        <p:pic>
          <p:nvPicPr>
            <p:cNvPr id="3079" name="Рисунок 7" descr="ysel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12"/>
            <a:stretch>
              <a:fillRect/>
            </a:stretch>
          </p:blipFill>
          <p:spPr bwMode="auto">
            <a:xfrm>
              <a:off x="2571736" y="2786058"/>
              <a:ext cx="1701789" cy="178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Рисунок 10" descr="image0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2786058"/>
              <a:ext cx="1714500" cy="180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Рисунок 10" descr="kipou%2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b="8649"/>
          <a:stretch>
            <a:fillRect/>
          </a:stretch>
        </p:blipFill>
        <p:spPr bwMode="auto">
          <a:xfrm>
            <a:off x="4064000" y="4292600"/>
            <a:ext cx="48291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293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10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Кодирование чисел в ПСС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4"/>
            <a:ext cx="7754215" cy="504055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Число </a:t>
            </a:r>
            <a:r>
              <a:rPr lang="ru-RU" dirty="0"/>
              <a:t>в позиционной системе счисления записывается в виде </a:t>
            </a:r>
            <a:r>
              <a:rPr lang="ru-RU" dirty="0">
                <a:solidFill>
                  <a:srgbClr val="C00000"/>
                </a:solidFill>
              </a:rPr>
              <a:t>суммы числового ряда степеней </a:t>
            </a:r>
            <a:r>
              <a:rPr lang="ru-RU" i="1" dirty="0">
                <a:solidFill>
                  <a:srgbClr val="C00000"/>
                </a:solidFill>
              </a:rPr>
              <a:t>основания</a:t>
            </a:r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dirty="0"/>
              <a:t>(в данном случае 10), в качестве коэффициентов которых выступают цифры данного числа.</a:t>
            </a:r>
          </a:p>
          <a:p>
            <a:r>
              <a:rPr lang="ru-RU" dirty="0"/>
              <a:t>Для записи десятичных дробей используются отрицательные значения степеней основания. Например, число </a:t>
            </a:r>
            <a:r>
              <a:rPr lang="ru-RU" sz="3500" dirty="0">
                <a:solidFill>
                  <a:srgbClr val="C00000"/>
                </a:solidFill>
              </a:rPr>
              <a:t>555,55</a:t>
            </a:r>
            <a:r>
              <a:rPr lang="ru-RU" dirty="0"/>
              <a:t> в развернутой форме записывается следующим образом: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sz="3500" dirty="0">
                <a:solidFill>
                  <a:srgbClr val="C00000"/>
                </a:solidFill>
              </a:rPr>
              <a:t>555,55</a:t>
            </a:r>
            <a:r>
              <a:rPr lang="ru-RU" sz="3500" baseline="-25000" dirty="0">
                <a:solidFill>
                  <a:srgbClr val="C00000"/>
                </a:solidFill>
              </a:rPr>
              <a:t>10</a:t>
            </a:r>
            <a:r>
              <a:rPr lang="ru-RU" sz="3500" dirty="0">
                <a:solidFill>
                  <a:srgbClr val="C00000"/>
                </a:solidFill>
              </a:rPr>
              <a:t> = 5 × 10</a:t>
            </a:r>
            <a:r>
              <a:rPr lang="ru-RU" sz="3500" baseline="30000" dirty="0">
                <a:solidFill>
                  <a:srgbClr val="C00000"/>
                </a:solidFill>
              </a:rPr>
              <a:t>2</a:t>
            </a:r>
            <a:r>
              <a:rPr lang="ru-RU" sz="3500" dirty="0">
                <a:solidFill>
                  <a:srgbClr val="C00000"/>
                </a:solidFill>
              </a:rPr>
              <a:t> + 5 × 10</a:t>
            </a:r>
            <a:r>
              <a:rPr lang="ru-RU" sz="3500" baseline="30000" dirty="0">
                <a:solidFill>
                  <a:srgbClr val="C00000"/>
                </a:solidFill>
              </a:rPr>
              <a:t>1</a:t>
            </a:r>
            <a:r>
              <a:rPr lang="ru-RU" sz="3500" dirty="0">
                <a:solidFill>
                  <a:srgbClr val="C00000"/>
                </a:solidFill>
              </a:rPr>
              <a:t> + 5 × 10</a:t>
            </a:r>
            <a:r>
              <a:rPr lang="ru-RU" sz="3500" baseline="30000" dirty="0">
                <a:solidFill>
                  <a:srgbClr val="C00000"/>
                </a:solidFill>
              </a:rPr>
              <a:t>0</a:t>
            </a:r>
            <a:r>
              <a:rPr lang="ru-RU" sz="3500" dirty="0">
                <a:solidFill>
                  <a:srgbClr val="C00000"/>
                </a:solidFill>
              </a:rPr>
              <a:t> + </a:t>
            </a:r>
            <a:r>
              <a:rPr lang="ru-RU" sz="3500" dirty="0" smtClean="0">
                <a:solidFill>
                  <a:srgbClr val="C00000"/>
                </a:solidFill>
              </a:rPr>
              <a:t/>
            </a:r>
            <a:br>
              <a:rPr lang="ru-RU" sz="3500" dirty="0" smtClean="0">
                <a:solidFill>
                  <a:srgbClr val="C00000"/>
                </a:solidFill>
              </a:rPr>
            </a:br>
            <a:r>
              <a:rPr lang="ru-RU" sz="3500" dirty="0" smtClean="0">
                <a:solidFill>
                  <a:srgbClr val="C00000"/>
                </a:solidFill>
              </a:rPr>
              <a:t>+5</a:t>
            </a:r>
            <a:r>
              <a:rPr lang="ru-RU" sz="3500" dirty="0">
                <a:solidFill>
                  <a:srgbClr val="C00000"/>
                </a:solidFill>
              </a:rPr>
              <a:t> × 10</a:t>
            </a:r>
            <a:r>
              <a:rPr lang="ru-RU" sz="3500" baseline="30000" dirty="0">
                <a:solidFill>
                  <a:srgbClr val="C00000"/>
                </a:solidFill>
              </a:rPr>
              <a:t>-1</a:t>
            </a:r>
            <a:r>
              <a:rPr lang="ru-RU" sz="3500" dirty="0">
                <a:solidFill>
                  <a:srgbClr val="C00000"/>
                </a:solidFill>
              </a:rPr>
              <a:t> + 5 × 10</a:t>
            </a:r>
            <a:r>
              <a:rPr lang="ru-RU" sz="3500" baseline="30000" dirty="0">
                <a:solidFill>
                  <a:srgbClr val="C00000"/>
                </a:solidFill>
              </a:rPr>
              <a:t>-2</a:t>
            </a:r>
            <a:r>
              <a:rPr lang="ru-RU" sz="3500" dirty="0">
                <a:solidFill>
                  <a:srgbClr val="C00000"/>
                </a:solidFill>
              </a:rPr>
              <a:t> 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217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6216" y="3284984"/>
            <a:ext cx="7754215" cy="936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Кодирование чисел в ПСС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16" y="1484784"/>
            <a:ext cx="7754215" cy="504055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общем случае в десятичной системе счисления запись числа </a:t>
            </a:r>
            <a:r>
              <a:rPr lang="ru-RU" dirty="0">
                <a:solidFill>
                  <a:srgbClr val="C00000"/>
                </a:solidFill>
              </a:rPr>
              <a:t>А</a:t>
            </a:r>
            <a:r>
              <a:rPr lang="ru-RU" baseline="-25000" dirty="0">
                <a:solidFill>
                  <a:srgbClr val="C00000"/>
                </a:solidFill>
              </a:rPr>
              <a:t>10</a:t>
            </a:r>
            <a:r>
              <a:rPr lang="ru-RU" dirty="0"/>
              <a:t>, которое содержит </a:t>
            </a:r>
            <a:r>
              <a:rPr lang="ru-RU" dirty="0">
                <a:solidFill>
                  <a:srgbClr val="C00000"/>
                </a:solidFill>
              </a:rPr>
              <a:t>n</a:t>
            </a:r>
            <a:r>
              <a:rPr lang="ru-RU" dirty="0"/>
              <a:t> целых разрядов числа и </a:t>
            </a:r>
            <a:r>
              <a:rPr lang="ru-RU" dirty="0">
                <a:solidFill>
                  <a:srgbClr val="C00000"/>
                </a:solidFill>
              </a:rPr>
              <a:t>m</a:t>
            </a:r>
            <a:r>
              <a:rPr lang="ru-RU" dirty="0"/>
              <a:t> дробных разрядов числа, выглядит так:</a:t>
            </a:r>
          </a:p>
          <a:p>
            <a:r>
              <a:rPr lang="ru-RU" dirty="0"/>
              <a:t> 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A</a:t>
            </a:r>
            <a:r>
              <a:rPr lang="ru-RU" baseline="-25000" dirty="0">
                <a:solidFill>
                  <a:srgbClr val="C00000"/>
                </a:solidFill>
              </a:rPr>
              <a:t>10</a:t>
            </a:r>
            <a:r>
              <a:rPr lang="ru-RU" dirty="0">
                <a:solidFill>
                  <a:srgbClr val="C00000"/>
                </a:solidFill>
              </a:rPr>
              <a:t> = a</a:t>
            </a:r>
            <a:r>
              <a:rPr lang="ru-RU" baseline="-25000" dirty="0">
                <a:solidFill>
                  <a:srgbClr val="C00000"/>
                </a:solidFill>
              </a:rPr>
              <a:t>n-1</a:t>
            </a:r>
            <a:r>
              <a:rPr lang="ru-RU" dirty="0">
                <a:solidFill>
                  <a:srgbClr val="C00000"/>
                </a:solidFill>
              </a:rPr>
              <a:t> × 10</a:t>
            </a:r>
            <a:r>
              <a:rPr lang="ru-RU" baseline="30000" dirty="0">
                <a:solidFill>
                  <a:srgbClr val="C00000"/>
                </a:solidFill>
              </a:rPr>
              <a:t>n-1</a:t>
            </a:r>
            <a:r>
              <a:rPr lang="ru-RU" dirty="0">
                <a:solidFill>
                  <a:srgbClr val="C00000"/>
                </a:solidFill>
              </a:rPr>
              <a:t> + </a:t>
            </a:r>
            <a:r>
              <a:rPr lang="ru-RU" dirty="0" smtClean="0">
                <a:solidFill>
                  <a:srgbClr val="C00000"/>
                </a:solidFill>
              </a:rPr>
              <a:t>.. </a:t>
            </a:r>
            <a:r>
              <a:rPr lang="ru-RU" dirty="0">
                <a:solidFill>
                  <a:srgbClr val="C00000"/>
                </a:solidFill>
              </a:rPr>
              <a:t>+ a</a:t>
            </a:r>
            <a:r>
              <a:rPr lang="ru-RU" baseline="-25000" dirty="0">
                <a:solidFill>
                  <a:srgbClr val="C00000"/>
                </a:solidFill>
              </a:rPr>
              <a:t>0</a:t>
            </a:r>
            <a:r>
              <a:rPr lang="ru-RU" dirty="0">
                <a:solidFill>
                  <a:srgbClr val="C00000"/>
                </a:solidFill>
              </a:rPr>
              <a:t> × 10</a:t>
            </a:r>
            <a:r>
              <a:rPr lang="ru-RU" baseline="30000" dirty="0">
                <a:solidFill>
                  <a:srgbClr val="C00000"/>
                </a:solidFill>
              </a:rPr>
              <a:t>0</a:t>
            </a:r>
            <a:r>
              <a:rPr lang="ru-RU" dirty="0">
                <a:solidFill>
                  <a:srgbClr val="C00000"/>
                </a:solidFill>
              </a:rPr>
              <a:t> + a</a:t>
            </a:r>
            <a:r>
              <a:rPr lang="ru-RU" baseline="-25000" dirty="0">
                <a:solidFill>
                  <a:srgbClr val="C00000"/>
                </a:solidFill>
              </a:rPr>
              <a:t>-1</a:t>
            </a:r>
            <a:r>
              <a:rPr lang="ru-RU" dirty="0">
                <a:solidFill>
                  <a:srgbClr val="C00000"/>
                </a:solidFill>
              </a:rPr>
              <a:t> × 10</a:t>
            </a:r>
            <a:r>
              <a:rPr lang="ru-RU" baseline="30000" dirty="0">
                <a:solidFill>
                  <a:srgbClr val="C00000"/>
                </a:solidFill>
              </a:rPr>
              <a:t>-1</a:t>
            </a:r>
            <a:r>
              <a:rPr lang="ru-RU" dirty="0">
                <a:solidFill>
                  <a:srgbClr val="C00000"/>
                </a:solidFill>
              </a:rPr>
              <a:t> + </a:t>
            </a:r>
            <a:r>
              <a:rPr lang="ru-RU" dirty="0" smtClean="0">
                <a:solidFill>
                  <a:srgbClr val="C00000"/>
                </a:solidFill>
              </a:rPr>
              <a:t>.. </a:t>
            </a:r>
            <a:r>
              <a:rPr lang="ru-RU" dirty="0">
                <a:solidFill>
                  <a:srgbClr val="C00000"/>
                </a:solidFill>
              </a:rPr>
              <a:t>+ a</a:t>
            </a:r>
            <a:r>
              <a:rPr lang="ru-RU" baseline="-25000" dirty="0">
                <a:solidFill>
                  <a:srgbClr val="C00000"/>
                </a:solidFill>
              </a:rPr>
              <a:t>-m</a:t>
            </a:r>
            <a:r>
              <a:rPr lang="ru-RU" dirty="0">
                <a:solidFill>
                  <a:srgbClr val="C00000"/>
                </a:solidFill>
              </a:rPr>
              <a:t> × 10</a:t>
            </a:r>
            <a:r>
              <a:rPr lang="ru-RU" baseline="30000" dirty="0">
                <a:solidFill>
                  <a:srgbClr val="C00000"/>
                </a:solidFill>
              </a:rPr>
              <a:t>-m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 </a:t>
            </a:r>
          </a:p>
          <a:p>
            <a:r>
              <a:rPr lang="ru-RU" dirty="0"/>
              <a:t>Коэффициенты </a:t>
            </a:r>
            <a:r>
              <a:rPr lang="ru-RU" dirty="0" err="1">
                <a:solidFill>
                  <a:srgbClr val="C00000"/>
                </a:solidFill>
              </a:rPr>
              <a:t>a</a:t>
            </a:r>
            <a:r>
              <a:rPr lang="ru-RU" baseline="-25000" dirty="0" err="1">
                <a:solidFill>
                  <a:srgbClr val="C00000"/>
                </a:solidFill>
              </a:rPr>
              <a:t>i</a:t>
            </a:r>
            <a:r>
              <a:rPr lang="ru-RU" dirty="0"/>
              <a:t> в этой записи являются цифрами десятичного числа, которое в свернутой форме записывается так</a:t>
            </a:r>
            <a:r>
              <a:rPr lang="ru-RU" dirty="0" smtClean="0"/>
              <a:t>:</a:t>
            </a:r>
            <a:endParaRPr lang="ru-RU" dirty="0"/>
          </a:p>
          <a:p>
            <a:pPr algn="ctr"/>
            <a:r>
              <a:rPr lang="ru-RU" dirty="0">
                <a:solidFill>
                  <a:srgbClr val="C00000"/>
                </a:solidFill>
              </a:rPr>
              <a:t>А</a:t>
            </a:r>
            <a:r>
              <a:rPr lang="ru-RU" baseline="-25000" dirty="0">
                <a:solidFill>
                  <a:srgbClr val="C00000"/>
                </a:solidFill>
              </a:rPr>
              <a:t>10</a:t>
            </a:r>
            <a:r>
              <a:rPr lang="ru-RU" dirty="0">
                <a:solidFill>
                  <a:srgbClr val="C00000"/>
                </a:solidFill>
              </a:rPr>
              <a:t> = a</a:t>
            </a:r>
            <a:r>
              <a:rPr lang="ru-RU" baseline="-25000" dirty="0">
                <a:solidFill>
                  <a:srgbClr val="C00000"/>
                </a:solidFill>
              </a:rPr>
              <a:t>n-1</a:t>
            </a:r>
            <a:r>
              <a:rPr lang="ru-RU" dirty="0">
                <a:solidFill>
                  <a:srgbClr val="C00000"/>
                </a:solidFill>
              </a:rPr>
              <a:t> a</a:t>
            </a:r>
            <a:r>
              <a:rPr lang="ru-RU" baseline="-25000" dirty="0">
                <a:solidFill>
                  <a:srgbClr val="C00000"/>
                </a:solidFill>
              </a:rPr>
              <a:t>n-2</a:t>
            </a:r>
            <a:r>
              <a:rPr lang="ru-RU" dirty="0">
                <a:solidFill>
                  <a:srgbClr val="C00000"/>
                </a:solidFill>
              </a:rPr>
              <a:t> ... a</a:t>
            </a:r>
            <a:r>
              <a:rPr lang="ru-RU" baseline="-25000" dirty="0">
                <a:solidFill>
                  <a:srgbClr val="C00000"/>
                </a:solidFill>
              </a:rPr>
              <a:t>0</a:t>
            </a:r>
            <a:r>
              <a:rPr lang="ru-RU" dirty="0">
                <a:solidFill>
                  <a:srgbClr val="C00000"/>
                </a:solidFill>
              </a:rPr>
              <a:t>, a</a:t>
            </a:r>
            <a:r>
              <a:rPr lang="ru-RU" baseline="-25000" dirty="0">
                <a:solidFill>
                  <a:srgbClr val="C00000"/>
                </a:solidFill>
              </a:rPr>
              <a:t>-1</a:t>
            </a:r>
            <a:r>
              <a:rPr lang="ru-RU" dirty="0">
                <a:solidFill>
                  <a:srgbClr val="C00000"/>
                </a:solidFill>
              </a:rPr>
              <a:t> ... </a:t>
            </a:r>
            <a:r>
              <a:rPr lang="ru-RU" dirty="0" smtClean="0">
                <a:solidFill>
                  <a:srgbClr val="C00000"/>
                </a:solidFill>
              </a:rPr>
              <a:t>a</a:t>
            </a:r>
            <a:r>
              <a:rPr lang="ru-RU" baseline="-25000" dirty="0" smtClean="0">
                <a:solidFill>
                  <a:srgbClr val="C00000"/>
                </a:solidFill>
              </a:rPr>
              <a:t>-m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1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Перевод чисел из </a:t>
            </a:r>
            <a:r>
              <a:rPr lang="en-US" dirty="0" smtClean="0"/>
              <a:t>q-CC </a:t>
            </a:r>
            <a:r>
              <a:rPr lang="ru-RU" dirty="0" smtClean="0"/>
              <a:t>в десятичную</a:t>
            </a:r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ru-RU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53497"/>
              </p:ext>
            </p:extLst>
          </p:nvPr>
        </p:nvGraphicFramePr>
        <p:xfrm>
          <a:off x="683568" y="1471613"/>
          <a:ext cx="7920682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2" name="Формула" r:id="rId3" imgW="4279900" imgH="342900" progId="Equation.3">
                  <p:embed/>
                </p:oleObj>
              </mc:Choice>
              <mc:Fallback>
                <p:oleObj name="Формула" r:id="rId3" imgW="4279900" imgH="34290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71613"/>
                        <a:ext cx="7920682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ru-RU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9373"/>
              </p:ext>
            </p:extLst>
          </p:nvPr>
        </p:nvGraphicFramePr>
        <p:xfrm>
          <a:off x="1165696" y="2348880"/>
          <a:ext cx="668243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3" name="Формула" r:id="rId5" imgW="2984500" imgH="317500" progId="Equation.3">
                  <p:embed/>
                </p:oleObj>
              </mc:Choice>
              <mc:Fallback>
                <p:oleObj name="Формула" r:id="rId5" imgW="2984500" imgH="317500" progId="Equation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696" y="2348880"/>
                        <a:ext cx="668243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ru-RU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ru-RU"/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701675" y="3371542"/>
            <a:ext cx="8208962" cy="657225"/>
            <a:chOff x="249" y="2508"/>
            <a:chExt cx="5171" cy="41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249" y="2523"/>
            <a:ext cx="499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14" name="Формула" r:id="rId7" imgW="380835" imgH="304668" progId="Equation.3">
                    <p:embed/>
                  </p:oleObj>
                </mc:Choice>
                <mc:Fallback>
                  <p:oleObj name="Формула" r:id="rId7" imgW="380835" imgH="304668" progId="Equation.3">
                    <p:embed/>
                    <p:pic>
                      <p:nvPicPr>
                        <p:cNvPr id="1332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2523"/>
                          <a:ext cx="499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884" y="2508"/>
              <a:ext cx="45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2800" dirty="0"/>
                <a:t>- запись числа в СС с основанием </a:t>
              </a:r>
              <a:r>
                <a:rPr lang="en-US" sz="2800" dirty="0"/>
                <a:t>q;</a:t>
              </a:r>
              <a:r>
                <a:rPr lang="ru-RU" sz="2800" dirty="0"/>
                <a:t> </a:t>
              </a:r>
            </a:p>
          </p:txBody>
        </p:sp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719609" y="4083359"/>
            <a:ext cx="7848600" cy="579437"/>
            <a:chOff x="340" y="2931"/>
            <a:chExt cx="4944" cy="365"/>
          </a:xfrm>
        </p:grpSpPr>
        <p:graphicFrame>
          <p:nvGraphicFramePr>
            <p:cNvPr id="15" name="Object 10"/>
            <p:cNvGraphicFramePr>
              <a:graphicFrameLocks noChangeAspect="1"/>
            </p:cNvGraphicFramePr>
            <p:nvPr/>
          </p:nvGraphicFramePr>
          <p:xfrm>
            <a:off x="340" y="2931"/>
            <a:ext cx="250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15" name="Формула" r:id="rId9" imgW="190500" imgH="279400" progId="Equation.3">
                    <p:embed/>
                  </p:oleObj>
                </mc:Choice>
                <mc:Fallback>
                  <p:oleObj name="Формула" r:id="rId9" imgW="190500" imgH="279400" progId="Equation.3">
                    <p:embed/>
                    <p:pic>
                      <p:nvPicPr>
                        <p:cNvPr id="13327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2931"/>
                          <a:ext cx="250" cy="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748" y="2931"/>
              <a:ext cx="453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3200" dirty="0"/>
                <a:t>- </a:t>
              </a:r>
              <a:r>
                <a:rPr lang="ru-RU" sz="2800" dirty="0"/>
                <a:t>цифры системы счисления</a:t>
              </a:r>
              <a:r>
                <a:rPr lang="en-US" sz="2800" dirty="0"/>
                <a:t>;</a:t>
              </a:r>
              <a:r>
                <a:rPr lang="ru-RU" sz="2800" dirty="0"/>
                <a:t> </a:t>
              </a:r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29915" y="4714212"/>
            <a:ext cx="86756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ru-RU" sz="2800" dirty="0"/>
              <a:t>– число цифр в целой части числа </a:t>
            </a:r>
            <a:r>
              <a:rPr lang="ru-RU" sz="2800" i="1" dirty="0"/>
              <a:t>Х</a:t>
            </a:r>
            <a:r>
              <a:rPr lang="en-US" sz="2800" dirty="0"/>
              <a:t>;</a:t>
            </a:r>
            <a:r>
              <a:rPr lang="ru-RU" sz="2800" dirty="0"/>
              <a:t>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29915" y="5345065"/>
            <a:ext cx="8424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i="1" dirty="0"/>
              <a:t>m</a:t>
            </a:r>
            <a:r>
              <a:rPr lang="en-US" sz="2800" dirty="0"/>
              <a:t> </a:t>
            </a:r>
            <a:r>
              <a:rPr lang="ru-RU" sz="2800" dirty="0"/>
              <a:t>- число цифр в дробной части числа </a:t>
            </a:r>
            <a:r>
              <a:rPr lang="ru-RU" sz="2800" i="1" dirty="0"/>
              <a:t>Х.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endParaRPr lang="ru-RU"/>
          </a:p>
        </p:txBody>
      </p:sp>
      <p:graphicFrame>
        <p:nvGraphicFramePr>
          <p:cNvPr id="2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992540"/>
              </p:ext>
            </p:extLst>
          </p:nvPr>
        </p:nvGraphicFramePr>
        <p:xfrm>
          <a:off x="1482576" y="5844714"/>
          <a:ext cx="6048672" cy="56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6" name="Формула" r:id="rId11" imgW="2997200" imgH="304800" progId="Equation.3">
                  <p:embed/>
                </p:oleObj>
              </mc:Choice>
              <mc:Fallback>
                <p:oleObj name="Формула" r:id="rId11" imgW="2997200" imgH="304800" progId="Equation.3">
                  <p:embed/>
                  <p:pic>
                    <p:nvPicPr>
                      <p:cNvPr id="2357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576" y="5844714"/>
                        <a:ext cx="6048672" cy="562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5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63" y="160338"/>
            <a:ext cx="9793288" cy="1143000"/>
          </a:xfrm>
        </p:spPr>
        <p:txBody>
          <a:bodyPr/>
          <a:lstStyle/>
          <a:p>
            <a:pPr algn="l" eaLnBrk="1" hangingPunct="1"/>
            <a:r>
              <a:rPr lang="ru-RU" sz="3800" smtClean="0"/>
              <a:t>Перевод чисел из </a:t>
            </a:r>
            <a:r>
              <a:rPr lang="ru-RU" sz="3800" b="1" smtClean="0"/>
              <a:t>недесятичной</a:t>
            </a:r>
            <a:r>
              <a:rPr lang="ru-RU" sz="3800" smtClean="0"/>
              <a:t> (</a:t>
            </a:r>
            <a:r>
              <a:rPr lang="en-US" sz="3800" smtClean="0"/>
              <a:t>q</a:t>
            </a:r>
            <a:r>
              <a:rPr lang="ru-RU" sz="3800" smtClean="0"/>
              <a:t> ≠ 0) системы в </a:t>
            </a:r>
            <a:r>
              <a:rPr lang="ru-RU" sz="3800" b="1" smtClean="0">
                <a:solidFill>
                  <a:srgbClr val="006600"/>
                </a:solidFill>
              </a:rPr>
              <a:t>десятичную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1700213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solidFill>
                  <a:schemeClr val="accent2"/>
                </a:solidFill>
              </a:rPr>
              <a:t>выполняется на основе разложения по степеням </a:t>
            </a:r>
            <a:r>
              <a:rPr lang="en-US">
                <a:solidFill>
                  <a:schemeClr val="accent2"/>
                </a:solidFill>
              </a:rPr>
              <a:t>q</a:t>
            </a:r>
            <a:r>
              <a:rPr lang="ru-RU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74650" y="3284538"/>
            <a:ext cx="4176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000" b="1">
                <a:solidFill>
                  <a:srgbClr val="FF0168"/>
                </a:solidFill>
              </a:rPr>
              <a:t>1</a:t>
            </a:r>
            <a:r>
              <a:rPr lang="ru-RU" sz="4000" b="1"/>
              <a:t> </a:t>
            </a:r>
            <a:r>
              <a:rPr lang="ru-RU" sz="4000" b="1">
                <a:solidFill>
                  <a:srgbClr val="000099"/>
                </a:solidFill>
              </a:rPr>
              <a:t>0</a:t>
            </a:r>
            <a:r>
              <a:rPr lang="ru-RU" sz="4000" b="1"/>
              <a:t> </a:t>
            </a:r>
            <a:r>
              <a:rPr lang="ru-RU" sz="4000" b="1">
                <a:solidFill>
                  <a:srgbClr val="006600"/>
                </a:solidFill>
              </a:rPr>
              <a:t>0</a:t>
            </a:r>
            <a:r>
              <a:rPr lang="ru-RU" sz="4000" b="1"/>
              <a:t> </a:t>
            </a:r>
            <a:r>
              <a:rPr lang="ru-RU" sz="4000" b="1">
                <a:solidFill>
                  <a:srgbClr val="990000"/>
                </a:solidFill>
              </a:rPr>
              <a:t>1</a:t>
            </a:r>
            <a:r>
              <a:rPr lang="ru-RU" sz="4000" b="1"/>
              <a:t> </a:t>
            </a:r>
            <a:r>
              <a:rPr lang="ru-RU" sz="4000" b="1">
                <a:solidFill>
                  <a:srgbClr val="990099"/>
                </a:solidFill>
              </a:rPr>
              <a:t>0</a:t>
            </a:r>
            <a:r>
              <a:rPr lang="ru-RU" sz="4000" b="1"/>
              <a:t> </a:t>
            </a:r>
            <a:r>
              <a:rPr lang="ru-RU" sz="4000" b="1">
                <a:solidFill>
                  <a:srgbClr val="00CC00"/>
                </a:solidFill>
              </a:rPr>
              <a:t>1</a:t>
            </a:r>
            <a:r>
              <a:rPr lang="ru-RU" sz="4000" b="1"/>
              <a:t>, </a:t>
            </a:r>
            <a:r>
              <a:rPr lang="ru-RU" sz="4000" b="1">
                <a:solidFill>
                  <a:srgbClr val="FF6600"/>
                </a:solidFill>
              </a:rPr>
              <a:t>1</a:t>
            </a:r>
            <a:r>
              <a:rPr lang="ru-RU" sz="4000" b="1"/>
              <a:t> </a:t>
            </a:r>
            <a:r>
              <a:rPr lang="ru-RU" sz="4000" b="1">
                <a:solidFill>
                  <a:srgbClr val="0099FF"/>
                </a:solidFill>
              </a:rPr>
              <a:t>1</a:t>
            </a:r>
            <a:r>
              <a:rPr lang="ru-RU" sz="4000" b="1"/>
              <a:t> = 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71463" y="2832100"/>
            <a:ext cx="27352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000"/>
              <a:t>5  4  3  2  1  0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960688" y="2854325"/>
            <a:ext cx="10795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000"/>
              <a:t>-1 -2</a:t>
            </a:r>
          </a:p>
        </p:txBody>
      </p:sp>
      <p:grpSp>
        <p:nvGrpSpPr>
          <p:cNvPr id="43021" name="Group 13"/>
          <p:cNvGrpSpPr>
            <a:grpSpLocks/>
          </p:cNvGrpSpPr>
          <p:nvPr/>
        </p:nvGrpSpPr>
        <p:grpSpPr bwMode="auto">
          <a:xfrm>
            <a:off x="412750" y="3286125"/>
            <a:ext cx="8731250" cy="1638300"/>
            <a:chOff x="260" y="2070"/>
            <a:chExt cx="5500" cy="1032"/>
          </a:xfrm>
        </p:grpSpPr>
        <p:sp>
          <p:nvSpPr>
            <p:cNvPr id="18443" name="Text Box 10"/>
            <p:cNvSpPr txBox="1">
              <a:spLocks noChangeArrowheads="1"/>
            </p:cNvSpPr>
            <p:nvPr/>
          </p:nvSpPr>
          <p:spPr bwMode="auto">
            <a:xfrm>
              <a:off x="2789" y="2070"/>
              <a:ext cx="297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000" b="1">
                  <a:solidFill>
                    <a:srgbClr val="FF0168"/>
                  </a:solidFill>
                </a:rPr>
                <a:t>1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5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000099"/>
                  </a:solidFill>
                </a:rPr>
                <a:t>0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4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006600"/>
                  </a:solidFill>
                </a:rPr>
                <a:t>0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3</a:t>
              </a:r>
              <a:r>
                <a:rPr lang="ru-RU" sz="4000" b="1"/>
                <a:t> + </a:t>
              </a:r>
              <a:endParaRPr lang="en-US" sz="4000" b="1"/>
            </a:p>
          </p:txBody>
        </p:sp>
        <p:sp>
          <p:nvSpPr>
            <p:cNvPr id="18444" name="Text Box 11"/>
            <p:cNvSpPr txBox="1">
              <a:spLocks noChangeArrowheads="1"/>
            </p:cNvSpPr>
            <p:nvPr/>
          </p:nvSpPr>
          <p:spPr bwMode="auto">
            <a:xfrm>
              <a:off x="260" y="2660"/>
              <a:ext cx="523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000" b="1"/>
                <a:t>+ </a:t>
              </a:r>
              <a:r>
                <a:rPr lang="ru-RU" sz="4000" b="1">
                  <a:solidFill>
                    <a:srgbClr val="990000"/>
                  </a:solidFill>
                </a:rPr>
                <a:t>1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2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990099"/>
                  </a:solidFill>
                </a:rPr>
                <a:t>0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1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00CC00"/>
                  </a:solidFill>
                </a:rPr>
                <a:t>1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0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FF6600"/>
                  </a:solidFill>
                </a:rPr>
                <a:t>1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-1</a:t>
              </a:r>
              <a:r>
                <a:rPr lang="ru-RU" sz="4000" b="1"/>
                <a:t> + </a:t>
              </a:r>
              <a:r>
                <a:rPr lang="ru-RU" sz="4000" b="1">
                  <a:solidFill>
                    <a:srgbClr val="0099FF"/>
                  </a:solidFill>
                </a:rPr>
                <a:t>1</a:t>
              </a:r>
              <a:r>
                <a:rPr lang="en-US" sz="4000" b="1"/>
                <a:t>·</a:t>
              </a:r>
              <a:r>
                <a:rPr lang="ru-RU" sz="4000" b="1"/>
                <a:t>2</a:t>
              </a:r>
              <a:r>
                <a:rPr lang="ru-RU" sz="4000" b="1" baseline="40000"/>
                <a:t>-2</a:t>
              </a:r>
              <a:r>
                <a:rPr lang="ru-RU" sz="4000" b="1" baseline="30000"/>
                <a:t> </a:t>
              </a:r>
              <a:r>
                <a:rPr lang="ru-RU" sz="4000" b="1"/>
                <a:t>= </a:t>
              </a:r>
              <a:endParaRPr lang="en-US" sz="4000" b="1"/>
            </a:p>
          </p:txBody>
        </p:sp>
      </p:grp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468313" y="5229225"/>
            <a:ext cx="2376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000" b="1"/>
              <a:t>= 37,75</a:t>
            </a:r>
            <a:r>
              <a:rPr lang="ru-RU" sz="4000" b="1" baseline="-25000"/>
              <a:t>10</a:t>
            </a:r>
            <a:r>
              <a:rPr lang="ru-RU" sz="4000" b="1"/>
              <a:t> </a:t>
            </a:r>
            <a:endParaRPr lang="en-US" sz="4000" b="1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5940425" y="5300663"/>
            <a:ext cx="1944688" cy="86201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800" b="1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4800" b="1" baseline="40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480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4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42" name="Text Box 15"/>
          <p:cNvSpPr txBox="1">
            <a:spLocks noChangeArrowheads="1"/>
          </p:cNvSpPr>
          <p:nvPr/>
        </p:nvSpPr>
        <p:spPr bwMode="auto">
          <a:xfrm>
            <a:off x="5508625" y="765175"/>
            <a:ext cx="3384550" cy="838200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CC</a:t>
            </a:r>
            <a:r>
              <a:rPr lang="en-US" sz="4400" b="1" baseline="-25000">
                <a:solidFill>
                  <a:srgbClr val="FF0000"/>
                </a:solidFill>
              </a:rPr>
              <a:t>q</a:t>
            </a:r>
            <a:r>
              <a:rPr lang="en-US" sz="4400" b="1"/>
              <a:t> → CC</a:t>
            </a:r>
            <a:r>
              <a:rPr lang="en-US" sz="4400" b="1" baseline="-25000">
                <a:solidFill>
                  <a:schemeClr val="accent2"/>
                </a:solidFill>
              </a:rPr>
              <a:t>10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3" grpId="0"/>
      <p:bldP spid="43014" grpId="0"/>
      <p:bldP spid="43015" grpId="0"/>
      <p:bldP spid="43020" grpId="0"/>
      <p:bldP spid="430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3384550" cy="863600"/>
          </a:xfrm>
        </p:spPr>
        <p:txBody>
          <a:bodyPr/>
          <a:lstStyle/>
          <a:p>
            <a:pPr algn="l" eaLnBrk="1" hangingPunct="1"/>
            <a:r>
              <a:rPr lang="ru-RU" b="1" smtClean="0"/>
              <a:t>1 0 1 1 0 1 = 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23850" y="228600"/>
            <a:ext cx="295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>
                <a:solidFill>
                  <a:srgbClr val="990000"/>
                </a:solidFill>
              </a:rPr>
              <a:t>5  4  3  2  1  0</a:t>
            </a:r>
          </a:p>
        </p:txBody>
      </p:sp>
      <p:grpSp>
        <p:nvGrpSpPr>
          <p:cNvPr id="44048" name="Group 16"/>
          <p:cNvGrpSpPr>
            <a:grpSpLocks/>
          </p:cNvGrpSpPr>
          <p:nvPr/>
        </p:nvGrpSpPr>
        <p:grpSpPr bwMode="auto">
          <a:xfrm>
            <a:off x="133350" y="692150"/>
            <a:ext cx="9010650" cy="1627188"/>
            <a:chOff x="84" y="436"/>
            <a:chExt cx="5676" cy="1025"/>
          </a:xfrm>
        </p:grpSpPr>
        <p:sp>
          <p:nvSpPr>
            <p:cNvPr id="19470" name="Text Box 5"/>
            <p:cNvSpPr txBox="1">
              <a:spLocks noChangeArrowheads="1"/>
            </p:cNvSpPr>
            <p:nvPr/>
          </p:nvSpPr>
          <p:spPr bwMode="auto">
            <a:xfrm>
              <a:off x="2426" y="436"/>
              <a:ext cx="333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 b="1"/>
                <a:t>1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5</a:t>
              </a:r>
              <a:r>
                <a:rPr lang="ru-RU" sz="4400" b="1"/>
                <a:t> + 0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4</a:t>
              </a:r>
              <a:r>
                <a:rPr lang="ru-RU" sz="4400" b="1"/>
                <a:t> + 1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3</a:t>
              </a:r>
              <a:r>
                <a:rPr lang="ru-RU" sz="4400" b="1"/>
                <a:t> +</a:t>
              </a:r>
              <a:endParaRPr lang="en-US" sz="4400" b="1"/>
            </a:p>
          </p:txBody>
        </p:sp>
        <p:sp>
          <p:nvSpPr>
            <p:cNvPr id="19471" name="Text Box 6"/>
            <p:cNvSpPr txBox="1">
              <a:spLocks noChangeArrowheads="1"/>
            </p:cNvSpPr>
            <p:nvPr/>
          </p:nvSpPr>
          <p:spPr bwMode="auto">
            <a:xfrm>
              <a:off x="84" y="981"/>
              <a:ext cx="3515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 b="1"/>
                <a:t>+ 1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2</a:t>
              </a:r>
              <a:r>
                <a:rPr lang="ru-RU" sz="4400" b="1"/>
                <a:t> + 0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1</a:t>
              </a:r>
              <a:r>
                <a:rPr lang="ru-RU" sz="4400" b="1"/>
                <a:t> + 1</a:t>
              </a:r>
              <a:r>
                <a:rPr lang="en-US" sz="4400" b="1"/>
                <a:t>·</a:t>
              </a:r>
              <a:r>
                <a:rPr lang="ru-RU" sz="4400" b="1"/>
                <a:t>2</a:t>
              </a:r>
              <a:r>
                <a:rPr lang="ru-RU" sz="4400" b="1" baseline="40000">
                  <a:solidFill>
                    <a:srgbClr val="990000"/>
                  </a:solidFill>
                </a:rPr>
                <a:t>0</a:t>
              </a:r>
              <a:r>
                <a:rPr lang="ru-RU" sz="4400" b="1"/>
                <a:t> = </a:t>
              </a:r>
              <a:endParaRPr lang="en-US" sz="4400" b="1"/>
            </a:p>
          </p:txBody>
        </p:sp>
      </p:grp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575300" y="1566863"/>
            <a:ext cx="1008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rgbClr val="008A00"/>
                </a:solidFill>
              </a:rPr>
              <a:t>45</a:t>
            </a:r>
            <a:endParaRPr lang="en-US" sz="4400" b="1">
              <a:solidFill>
                <a:srgbClr val="008A00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31775" y="3084513"/>
            <a:ext cx="30448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 dirty="0">
                <a:solidFill>
                  <a:schemeClr val="accent2"/>
                </a:solidFill>
              </a:rPr>
              <a:t>1 0 </a:t>
            </a:r>
            <a:r>
              <a:rPr lang="ru-RU" sz="4400" b="1" dirty="0" smtClean="0">
                <a:solidFill>
                  <a:schemeClr val="accent2"/>
                </a:solidFill>
              </a:rPr>
              <a:t>6,5</a:t>
            </a:r>
            <a:r>
              <a:rPr lang="ru-RU" sz="4400" b="1" baseline="-25000" dirty="0" smtClean="0">
                <a:solidFill>
                  <a:srgbClr val="FF0168"/>
                </a:solidFill>
              </a:rPr>
              <a:t> </a:t>
            </a:r>
            <a:r>
              <a:rPr lang="ru-RU" sz="4400" b="1" baseline="-25000" dirty="0">
                <a:solidFill>
                  <a:srgbClr val="FF0168"/>
                </a:solidFill>
              </a:rPr>
              <a:t>8</a:t>
            </a:r>
            <a:r>
              <a:rPr lang="ru-RU" sz="4400" b="1" dirty="0">
                <a:solidFill>
                  <a:srgbClr val="FF0168"/>
                </a:solidFill>
              </a:rPr>
              <a:t> </a:t>
            </a:r>
            <a:r>
              <a:rPr lang="ru-RU" sz="4400" b="1" dirty="0"/>
              <a:t>= 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0" y="2636838"/>
            <a:ext cx="2123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dirty="0">
                <a:solidFill>
                  <a:srgbClr val="990000"/>
                </a:solidFill>
              </a:rPr>
              <a:t> 2  1  </a:t>
            </a:r>
            <a:r>
              <a:rPr lang="ru-RU" sz="3200" dirty="0" smtClean="0">
                <a:solidFill>
                  <a:srgbClr val="990000"/>
                </a:solidFill>
              </a:rPr>
              <a:t>0  -1</a:t>
            </a:r>
            <a:endParaRPr lang="ru-RU" sz="3200" dirty="0">
              <a:solidFill>
                <a:srgbClr val="990000"/>
              </a:solidFill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2771801" y="3074988"/>
            <a:ext cx="6372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 dirty="0">
                <a:solidFill>
                  <a:schemeClr val="accent2"/>
                </a:solidFill>
              </a:rPr>
              <a:t>1</a:t>
            </a:r>
            <a:r>
              <a:rPr lang="en-US" sz="4400" b="1" dirty="0"/>
              <a:t>·</a:t>
            </a:r>
            <a:r>
              <a:rPr lang="ru-RU" sz="4400" b="1" dirty="0"/>
              <a:t>8</a:t>
            </a:r>
            <a:r>
              <a:rPr lang="ru-RU" sz="4400" b="1" baseline="40000" dirty="0">
                <a:solidFill>
                  <a:srgbClr val="990000"/>
                </a:solidFill>
              </a:rPr>
              <a:t>2</a:t>
            </a:r>
            <a:r>
              <a:rPr lang="ru-RU" sz="4400" b="1" dirty="0"/>
              <a:t> + </a:t>
            </a:r>
            <a:r>
              <a:rPr lang="ru-RU" sz="4400" b="1" dirty="0">
                <a:solidFill>
                  <a:schemeClr val="accent2"/>
                </a:solidFill>
              </a:rPr>
              <a:t>0</a:t>
            </a:r>
            <a:r>
              <a:rPr lang="en-US" sz="4400" b="1" dirty="0"/>
              <a:t>·</a:t>
            </a:r>
            <a:r>
              <a:rPr lang="ru-RU" sz="4400" b="1" dirty="0"/>
              <a:t>8</a:t>
            </a:r>
            <a:r>
              <a:rPr lang="ru-RU" sz="4400" b="1" baseline="40000" dirty="0">
                <a:solidFill>
                  <a:srgbClr val="990000"/>
                </a:solidFill>
              </a:rPr>
              <a:t>1</a:t>
            </a:r>
            <a:r>
              <a:rPr lang="ru-RU" sz="4400" b="1" dirty="0"/>
              <a:t> + </a:t>
            </a:r>
            <a:r>
              <a:rPr lang="ru-RU" sz="4400" b="1" dirty="0">
                <a:solidFill>
                  <a:schemeClr val="accent2"/>
                </a:solidFill>
              </a:rPr>
              <a:t>6</a:t>
            </a:r>
            <a:r>
              <a:rPr lang="en-US" sz="4400" b="1" dirty="0"/>
              <a:t>·</a:t>
            </a:r>
            <a:r>
              <a:rPr lang="ru-RU" sz="4400" b="1" dirty="0" smtClean="0"/>
              <a:t>8</a:t>
            </a:r>
            <a:r>
              <a:rPr lang="ru-RU" sz="4400" b="1" baseline="40000" dirty="0" smtClean="0">
                <a:solidFill>
                  <a:srgbClr val="990000"/>
                </a:solidFill>
              </a:rPr>
              <a:t>0</a:t>
            </a:r>
            <a:r>
              <a:rPr lang="ru-RU" sz="4400" b="1" dirty="0"/>
              <a:t> + </a:t>
            </a:r>
            <a:r>
              <a:rPr lang="ru-RU" sz="4400" b="1" dirty="0" smtClean="0">
                <a:solidFill>
                  <a:schemeClr val="accent2"/>
                </a:solidFill>
              </a:rPr>
              <a:t>5</a:t>
            </a:r>
            <a:r>
              <a:rPr lang="en-US" sz="4400" b="1" dirty="0" smtClean="0"/>
              <a:t>·</a:t>
            </a:r>
            <a:r>
              <a:rPr lang="ru-RU" sz="4400" b="1" dirty="0" smtClean="0"/>
              <a:t>8</a:t>
            </a:r>
            <a:r>
              <a:rPr lang="ru-RU" sz="4400" b="1" baseline="40000" dirty="0" smtClean="0">
                <a:solidFill>
                  <a:srgbClr val="990000"/>
                </a:solidFill>
              </a:rPr>
              <a:t>-1</a:t>
            </a:r>
            <a:r>
              <a:rPr lang="ru-RU" sz="4400" b="1" dirty="0" smtClean="0"/>
              <a:t> </a:t>
            </a:r>
            <a:endParaRPr lang="en-US" sz="4400" b="1" dirty="0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68313" y="4076700"/>
            <a:ext cx="71280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 dirty="0"/>
              <a:t>= </a:t>
            </a:r>
            <a:r>
              <a:rPr lang="ru-RU" sz="4400" b="1" dirty="0">
                <a:solidFill>
                  <a:srgbClr val="CC3300"/>
                </a:solidFill>
              </a:rPr>
              <a:t>64</a:t>
            </a:r>
            <a:r>
              <a:rPr lang="ru-RU" sz="4400" b="1" dirty="0"/>
              <a:t> + </a:t>
            </a:r>
            <a:r>
              <a:rPr lang="ru-RU" sz="4400" b="1" dirty="0" smtClean="0">
                <a:solidFill>
                  <a:srgbClr val="CC3300"/>
                </a:solidFill>
              </a:rPr>
              <a:t>6</a:t>
            </a:r>
            <a:r>
              <a:rPr lang="ru-RU" sz="4400" b="1" dirty="0" smtClean="0">
                <a:solidFill>
                  <a:schemeClr val="accent2"/>
                </a:solidFill>
              </a:rPr>
              <a:t> +0,625</a:t>
            </a:r>
            <a:r>
              <a:rPr lang="ru-RU" sz="4400" b="1" dirty="0" smtClean="0"/>
              <a:t>= 70,625</a:t>
            </a:r>
            <a:endParaRPr lang="en-US" sz="4400" b="1" dirty="0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88925" y="5373688"/>
            <a:ext cx="23764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 dirty="0">
                <a:solidFill>
                  <a:srgbClr val="660066"/>
                </a:solidFill>
              </a:rPr>
              <a:t>2 А</a:t>
            </a:r>
            <a:r>
              <a:rPr lang="ru-RU" sz="4400" b="1" baseline="-25000" dirty="0">
                <a:solidFill>
                  <a:srgbClr val="FF0168"/>
                </a:solidFill>
              </a:rPr>
              <a:t> </a:t>
            </a:r>
            <a:r>
              <a:rPr lang="ru-RU" sz="4400" b="1" baseline="-25000" dirty="0">
                <a:solidFill>
                  <a:srgbClr val="003300"/>
                </a:solidFill>
              </a:rPr>
              <a:t>16</a:t>
            </a:r>
            <a:r>
              <a:rPr lang="ru-RU" sz="4400" b="1" dirty="0">
                <a:solidFill>
                  <a:srgbClr val="FF0168"/>
                </a:solidFill>
              </a:rPr>
              <a:t> </a:t>
            </a:r>
            <a:r>
              <a:rPr lang="ru-RU" sz="4400" b="1" dirty="0"/>
              <a:t>= 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6200" y="4911725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>
                <a:solidFill>
                  <a:srgbClr val="990000"/>
                </a:solidFill>
              </a:rPr>
              <a:t> 1   0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411413" y="5357813"/>
            <a:ext cx="4752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rgbClr val="660066"/>
                </a:solidFill>
              </a:rPr>
              <a:t>2</a:t>
            </a:r>
            <a:r>
              <a:rPr lang="en-US" sz="4400" b="1"/>
              <a:t>·</a:t>
            </a:r>
            <a:r>
              <a:rPr lang="ru-RU" sz="4400" b="1"/>
              <a:t>16</a:t>
            </a:r>
            <a:r>
              <a:rPr lang="ru-RU" sz="4400" b="1" baseline="40000">
                <a:solidFill>
                  <a:srgbClr val="990000"/>
                </a:solidFill>
              </a:rPr>
              <a:t>1</a:t>
            </a:r>
            <a:r>
              <a:rPr lang="ru-RU" sz="4400" b="1"/>
              <a:t> + </a:t>
            </a:r>
            <a:r>
              <a:rPr lang="ru-RU" sz="4400" b="1">
                <a:solidFill>
                  <a:srgbClr val="660066"/>
                </a:solidFill>
              </a:rPr>
              <a:t>10</a:t>
            </a:r>
            <a:r>
              <a:rPr lang="en-US" sz="4400" b="1"/>
              <a:t>·</a:t>
            </a:r>
            <a:r>
              <a:rPr lang="ru-RU" sz="4400" b="1"/>
              <a:t>16</a:t>
            </a:r>
            <a:r>
              <a:rPr lang="ru-RU" sz="4400" b="1" baseline="40000">
                <a:solidFill>
                  <a:srgbClr val="990000"/>
                </a:solidFill>
              </a:rPr>
              <a:t>0</a:t>
            </a:r>
            <a:r>
              <a:rPr lang="ru-RU" sz="4400" b="1"/>
              <a:t> = </a:t>
            </a:r>
            <a:endParaRPr lang="en-US" sz="4400" b="1"/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6694488" y="5349875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rgbClr val="FF0168"/>
                </a:solidFill>
              </a:rPr>
              <a:t>42</a:t>
            </a:r>
            <a:endParaRPr lang="en-US" sz="4400" b="1">
              <a:solidFill>
                <a:srgbClr val="FF0168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3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9" grpId="0"/>
      <p:bldP spid="44040" grpId="0"/>
      <p:bldP spid="44041" grpId="0"/>
      <p:bldP spid="44042" grpId="0"/>
      <p:bldP spid="44043" grpId="0"/>
      <p:bldP spid="44044" grpId="0"/>
      <p:bldP spid="44045" grpId="0"/>
      <p:bldP spid="44046" grpId="0"/>
      <p:bldP spid="440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2. </a:t>
            </a:r>
            <a:r>
              <a:rPr lang="ru-RU" dirty="0"/>
              <a:t>Перевод </a:t>
            </a:r>
            <a:r>
              <a:rPr lang="ru-RU" dirty="0" smtClean="0"/>
              <a:t>десятичных чисел в </a:t>
            </a:r>
            <a:r>
              <a:rPr lang="en-US" dirty="0" smtClean="0"/>
              <a:t>q-CC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1) Перевести </a:t>
            </a:r>
            <a:r>
              <a:rPr lang="ru-RU" dirty="0"/>
              <a:t>отдельно целую часть числа </a:t>
            </a:r>
            <a:r>
              <a:rPr lang="ru-RU" dirty="0">
                <a:solidFill>
                  <a:srgbClr val="C00000"/>
                </a:solidFill>
              </a:rPr>
              <a:t>х</a:t>
            </a:r>
            <a:r>
              <a:rPr lang="ru-RU" dirty="0"/>
              <a:t>, для чего последовательно делить сперва целую часть </a:t>
            </a:r>
            <a:r>
              <a:rPr lang="ru-RU" dirty="0">
                <a:solidFill>
                  <a:srgbClr val="C00000"/>
                </a:solidFill>
              </a:rPr>
              <a:t>[х]</a:t>
            </a:r>
            <a:r>
              <a:rPr lang="ru-RU" baseline="-25000" dirty="0">
                <a:solidFill>
                  <a:srgbClr val="C00000"/>
                </a:solidFill>
              </a:rPr>
              <a:t>10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, а затем все частные (получаемые при делении) на </a:t>
            </a:r>
            <a:r>
              <a:rPr lang="en-US" dirty="0" smtClean="0">
                <a:solidFill>
                  <a:srgbClr val="C00000"/>
                </a:solidFill>
              </a:rPr>
              <a:t>q</a:t>
            </a:r>
            <a:r>
              <a:rPr lang="ru-RU" dirty="0" smtClean="0"/>
              <a:t> </a:t>
            </a:r>
            <a:r>
              <a:rPr lang="ru-RU" dirty="0"/>
              <a:t>до тех пор, пока не получим в очередном частном число меньшее </a:t>
            </a:r>
            <a:r>
              <a:rPr lang="en-US" dirty="0" smtClean="0"/>
              <a:t>q</a:t>
            </a:r>
            <a:r>
              <a:rPr lang="ru-RU" dirty="0" smtClean="0"/>
              <a:t>; </a:t>
            </a:r>
            <a:r>
              <a:rPr lang="ru-RU" dirty="0">
                <a:solidFill>
                  <a:srgbClr val="C00000"/>
                </a:solidFill>
              </a:rPr>
              <a:t>изображение [</a:t>
            </a:r>
            <a:r>
              <a:rPr lang="ru-RU" dirty="0" smtClean="0">
                <a:solidFill>
                  <a:srgbClr val="C00000"/>
                </a:solidFill>
              </a:rPr>
              <a:t>х]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получается последовательным </a:t>
            </a:r>
            <a:r>
              <a:rPr lang="ru-RU" dirty="0" smtClean="0"/>
              <a:t>приписыванием</a:t>
            </a:r>
            <a:r>
              <a:rPr lang="en-US" dirty="0" smtClean="0"/>
              <a:t> </a:t>
            </a:r>
            <a:r>
              <a:rPr lang="ru-RU" dirty="0" smtClean="0"/>
              <a:t>от </a:t>
            </a:r>
            <a:r>
              <a:rPr lang="ru-RU" dirty="0"/>
              <a:t>последнего до первого</a:t>
            </a:r>
            <a:r>
              <a:rPr lang="ru-RU" dirty="0" smtClean="0"/>
              <a:t> частного </a:t>
            </a:r>
            <a:r>
              <a:rPr lang="ru-RU" dirty="0"/>
              <a:t>остатков от </a:t>
            </a:r>
            <a:r>
              <a:rPr lang="ru-RU" dirty="0" smtClean="0"/>
              <a:t>деления; </a:t>
            </a:r>
            <a:endParaRPr lang="ru-RU" dirty="0"/>
          </a:p>
          <a:p>
            <a:pPr lvl="0"/>
            <a:r>
              <a:rPr lang="ru-RU" dirty="0" smtClean="0"/>
              <a:t>2) Перевести </a:t>
            </a:r>
            <a:r>
              <a:rPr lang="ru-RU" dirty="0"/>
              <a:t>отдельно дробную часть (мантиссу) числа, то есть </a:t>
            </a:r>
            <a:r>
              <a:rPr lang="ru-RU" dirty="0">
                <a:solidFill>
                  <a:srgbClr val="C00000"/>
                </a:solidFill>
              </a:rPr>
              <a:t>{x}</a:t>
            </a:r>
            <a:r>
              <a:rPr lang="ru-RU" baseline="-25000" dirty="0">
                <a:solidFill>
                  <a:srgbClr val="C00000"/>
                </a:solidFill>
              </a:rPr>
              <a:t>10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, для чего последовательно умножать сперва исходную мантиссу, а затем мантиссы получаемых чисел на </a:t>
            </a:r>
            <a:r>
              <a:rPr lang="en-US" dirty="0" smtClean="0">
                <a:solidFill>
                  <a:srgbClr val="C00000"/>
                </a:solidFill>
              </a:rPr>
              <a:t>q</a:t>
            </a:r>
            <a:r>
              <a:rPr lang="ru-RU" dirty="0" smtClean="0"/>
              <a:t> </a:t>
            </a:r>
            <a:r>
              <a:rPr lang="ru-RU" dirty="0"/>
              <a:t>до тех пор, пока не получим мантиссу, равную нулю, или нужное количество цифр в </a:t>
            </a:r>
            <a:r>
              <a:rPr lang="ru-RU" dirty="0">
                <a:solidFill>
                  <a:srgbClr val="C00000"/>
                </a:solidFill>
              </a:rPr>
              <a:t>{</a:t>
            </a:r>
            <a:r>
              <a:rPr lang="ru-RU" dirty="0" smtClean="0">
                <a:solidFill>
                  <a:srgbClr val="C00000"/>
                </a:solidFill>
              </a:rPr>
              <a:t>х}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; изображение </a:t>
            </a:r>
            <a:r>
              <a:rPr lang="ru-RU" dirty="0">
                <a:solidFill>
                  <a:srgbClr val="C00000"/>
                </a:solidFill>
              </a:rPr>
              <a:t>{</a:t>
            </a:r>
            <a:r>
              <a:rPr lang="ru-RU" dirty="0" smtClean="0">
                <a:solidFill>
                  <a:srgbClr val="C00000"/>
                </a:solidFill>
              </a:rPr>
              <a:t>х}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получается приписыванием к целой части первого произведения второй такой же цифры и т.д., до последней цифры целой части; </a:t>
            </a:r>
          </a:p>
          <a:p>
            <a:pPr lvl="0"/>
            <a:r>
              <a:rPr lang="ru-RU" dirty="0" smtClean="0"/>
              <a:t>3) Результат </a:t>
            </a:r>
            <a:r>
              <a:rPr lang="ru-RU" dirty="0"/>
              <a:t>будет иметь вид </a:t>
            </a:r>
            <a:r>
              <a:rPr lang="ru-RU" dirty="0">
                <a:solidFill>
                  <a:srgbClr val="C00000"/>
                </a:solidFill>
              </a:rPr>
              <a:t>(</a:t>
            </a:r>
            <a:r>
              <a:rPr lang="ru-RU" dirty="0" smtClean="0">
                <a:solidFill>
                  <a:srgbClr val="C00000"/>
                </a:solidFill>
              </a:rPr>
              <a:t>х)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= [</a:t>
            </a:r>
            <a:r>
              <a:rPr lang="ru-RU" dirty="0" smtClean="0">
                <a:solidFill>
                  <a:srgbClr val="C00000"/>
                </a:solidFill>
              </a:rPr>
              <a:t>х]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{</a:t>
            </a:r>
            <a:r>
              <a:rPr lang="ru-RU" dirty="0" smtClean="0">
                <a:solidFill>
                  <a:srgbClr val="C00000"/>
                </a:solidFill>
              </a:rPr>
              <a:t>х}</a:t>
            </a:r>
            <a:r>
              <a:rPr lang="en-US" baseline="-25000" dirty="0" smtClean="0">
                <a:solidFill>
                  <a:srgbClr val="C00000"/>
                </a:solidFill>
              </a:rPr>
              <a:t>q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2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5787" y="210344"/>
            <a:ext cx="3241675" cy="2246312"/>
          </a:xfrm>
        </p:spPr>
        <p:txBody>
          <a:bodyPr/>
          <a:lstStyle/>
          <a:p>
            <a:pPr algn="r" eaLnBrk="1" hangingPunct="1"/>
            <a:r>
              <a:rPr lang="ru-RU" sz="3600" dirty="0" smtClean="0">
                <a:solidFill>
                  <a:srgbClr val="C00000"/>
                </a:solidFill>
              </a:rPr>
              <a:t>Пример 1</a:t>
            </a:r>
            <a:r>
              <a:rPr lang="ru-RU" sz="3600" dirty="0" smtClean="0"/>
              <a:t>. Перевести число </a:t>
            </a:r>
            <a:r>
              <a:rPr lang="ru-RU" sz="3600" dirty="0" smtClean="0">
                <a:solidFill>
                  <a:srgbClr val="C00000"/>
                </a:solidFill>
              </a:rPr>
              <a:t>37,52</a:t>
            </a:r>
            <a:r>
              <a:rPr lang="ru-RU" sz="3600" dirty="0" smtClean="0"/>
              <a:t> в двоичную </a:t>
            </a:r>
            <a:r>
              <a:rPr lang="ru-RU" sz="3600" dirty="0" err="1" smtClean="0"/>
              <a:t>сс</a:t>
            </a:r>
            <a:endParaRPr lang="ru-RU" sz="3600" dirty="0" smtClean="0"/>
          </a:p>
        </p:txBody>
      </p:sp>
      <p:grpSp>
        <p:nvGrpSpPr>
          <p:cNvPr id="47150" name="Group 46"/>
          <p:cNvGrpSpPr>
            <a:grpSpLocks/>
          </p:cNvGrpSpPr>
          <p:nvPr/>
        </p:nvGrpSpPr>
        <p:grpSpPr bwMode="auto">
          <a:xfrm>
            <a:off x="312738" y="144463"/>
            <a:ext cx="6985000" cy="5332412"/>
            <a:chOff x="521" y="799"/>
            <a:chExt cx="4400" cy="3359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703" y="863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37</a:t>
              </a:r>
            </a:p>
          </p:txBody>
        </p:sp>
        <p:sp>
          <p:nvSpPr>
            <p:cNvPr id="22539" name="Line 6"/>
            <p:cNvSpPr>
              <a:spLocks noChangeShapeType="1"/>
            </p:cNvSpPr>
            <p:nvPr/>
          </p:nvSpPr>
          <p:spPr bwMode="auto">
            <a:xfrm>
              <a:off x="1338" y="818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0" name="Line 7"/>
            <p:cNvSpPr>
              <a:spLocks noChangeShapeType="1"/>
            </p:cNvSpPr>
            <p:nvPr/>
          </p:nvSpPr>
          <p:spPr bwMode="auto">
            <a:xfrm>
              <a:off x="1338" y="1271"/>
              <a:ext cx="86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Text Box 8"/>
            <p:cNvSpPr txBox="1">
              <a:spLocks noChangeArrowheads="1"/>
            </p:cNvSpPr>
            <p:nvPr/>
          </p:nvSpPr>
          <p:spPr bwMode="auto">
            <a:xfrm>
              <a:off x="1368" y="799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42" name="Text Box 9"/>
            <p:cNvSpPr txBox="1">
              <a:spLocks noChangeArrowheads="1"/>
            </p:cNvSpPr>
            <p:nvPr/>
          </p:nvSpPr>
          <p:spPr bwMode="auto">
            <a:xfrm>
              <a:off x="1500" y="1269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18</a:t>
              </a:r>
            </a:p>
          </p:txBody>
        </p:sp>
        <p:sp>
          <p:nvSpPr>
            <p:cNvPr id="22543" name="Text Box 10"/>
            <p:cNvSpPr txBox="1">
              <a:spLocks noChangeArrowheads="1"/>
            </p:cNvSpPr>
            <p:nvPr/>
          </p:nvSpPr>
          <p:spPr bwMode="auto">
            <a:xfrm>
              <a:off x="703" y="1245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36</a:t>
              </a:r>
            </a:p>
          </p:txBody>
        </p:sp>
        <p:sp>
          <p:nvSpPr>
            <p:cNvPr id="22544" name="Line 11"/>
            <p:cNvSpPr>
              <a:spLocks noChangeShapeType="1"/>
            </p:cNvSpPr>
            <p:nvPr/>
          </p:nvSpPr>
          <p:spPr bwMode="auto">
            <a:xfrm>
              <a:off x="521" y="127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Line 12"/>
            <p:cNvSpPr>
              <a:spLocks noChangeShapeType="1"/>
            </p:cNvSpPr>
            <p:nvPr/>
          </p:nvSpPr>
          <p:spPr bwMode="auto">
            <a:xfrm>
              <a:off x="657" y="1680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Text Box 13"/>
            <p:cNvSpPr txBox="1">
              <a:spLocks noChangeArrowheads="1"/>
            </p:cNvSpPr>
            <p:nvPr/>
          </p:nvSpPr>
          <p:spPr bwMode="auto">
            <a:xfrm>
              <a:off x="993" y="1648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1</a:t>
              </a:r>
            </a:p>
          </p:txBody>
        </p:sp>
        <p:sp>
          <p:nvSpPr>
            <p:cNvPr id="22547" name="Line 14"/>
            <p:cNvSpPr>
              <a:spLocks noChangeShapeType="1"/>
            </p:cNvSpPr>
            <p:nvPr/>
          </p:nvSpPr>
          <p:spPr bwMode="auto">
            <a:xfrm>
              <a:off x="2108" y="1343"/>
              <a:ext cx="0" cy="7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8" name="Line 15"/>
            <p:cNvSpPr>
              <a:spLocks noChangeShapeType="1"/>
            </p:cNvSpPr>
            <p:nvPr/>
          </p:nvSpPr>
          <p:spPr bwMode="auto">
            <a:xfrm>
              <a:off x="2108" y="1752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9" name="Text Box 16"/>
            <p:cNvSpPr txBox="1">
              <a:spLocks noChangeArrowheads="1"/>
            </p:cNvSpPr>
            <p:nvPr/>
          </p:nvSpPr>
          <p:spPr bwMode="auto">
            <a:xfrm>
              <a:off x="2109" y="1298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50" name="Text Box 17"/>
            <p:cNvSpPr txBox="1">
              <a:spLocks noChangeArrowheads="1"/>
            </p:cNvSpPr>
            <p:nvPr/>
          </p:nvSpPr>
          <p:spPr bwMode="auto">
            <a:xfrm>
              <a:off x="2486" y="1797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9</a:t>
              </a:r>
            </a:p>
          </p:txBody>
        </p:sp>
        <p:sp>
          <p:nvSpPr>
            <p:cNvPr id="22551" name="Text Box 18"/>
            <p:cNvSpPr txBox="1">
              <a:spLocks noChangeArrowheads="1"/>
            </p:cNvSpPr>
            <p:nvPr/>
          </p:nvSpPr>
          <p:spPr bwMode="auto">
            <a:xfrm>
              <a:off x="1519" y="1694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18</a:t>
              </a:r>
            </a:p>
          </p:txBody>
        </p:sp>
        <p:sp>
          <p:nvSpPr>
            <p:cNvPr id="22552" name="Line 19"/>
            <p:cNvSpPr>
              <a:spLocks noChangeShapeType="1"/>
            </p:cNvSpPr>
            <p:nvPr/>
          </p:nvSpPr>
          <p:spPr bwMode="auto">
            <a:xfrm>
              <a:off x="1473" y="166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3" name="Line 20"/>
            <p:cNvSpPr>
              <a:spLocks noChangeShapeType="1"/>
            </p:cNvSpPr>
            <p:nvPr/>
          </p:nvSpPr>
          <p:spPr bwMode="auto">
            <a:xfrm>
              <a:off x="1473" y="2115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Text Box 21"/>
            <p:cNvSpPr txBox="1">
              <a:spLocks noChangeArrowheads="1"/>
            </p:cNvSpPr>
            <p:nvPr/>
          </p:nvSpPr>
          <p:spPr bwMode="auto">
            <a:xfrm>
              <a:off x="1791" y="2160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D20046"/>
                  </a:solidFill>
                </a:rPr>
                <a:t>0</a:t>
              </a:r>
            </a:p>
          </p:txBody>
        </p:sp>
        <p:sp>
          <p:nvSpPr>
            <p:cNvPr id="22555" name="Line 22"/>
            <p:cNvSpPr>
              <a:spLocks noChangeShapeType="1"/>
            </p:cNvSpPr>
            <p:nvPr/>
          </p:nvSpPr>
          <p:spPr bwMode="auto">
            <a:xfrm>
              <a:off x="2835" y="1888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6" name="Line 23"/>
            <p:cNvSpPr>
              <a:spLocks noChangeShapeType="1"/>
            </p:cNvSpPr>
            <p:nvPr/>
          </p:nvSpPr>
          <p:spPr bwMode="auto">
            <a:xfrm>
              <a:off x="2835" y="2296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Text Box 24"/>
            <p:cNvSpPr txBox="1">
              <a:spLocks noChangeArrowheads="1"/>
            </p:cNvSpPr>
            <p:nvPr/>
          </p:nvSpPr>
          <p:spPr bwMode="auto">
            <a:xfrm>
              <a:off x="2832" y="1824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58" name="Text Box 25"/>
            <p:cNvSpPr txBox="1">
              <a:spLocks noChangeArrowheads="1"/>
            </p:cNvSpPr>
            <p:nvPr/>
          </p:nvSpPr>
          <p:spPr bwMode="auto">
            <a:xfrm>
              <a:off x="3151" y="2305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4</a:t>
              </a:r>
            </a:p>
          </p:txBody>
        </p:sp>
        <p:sp>
          <p:nvSpPr>
            <p:cNvPr id="22559" name="Text Box 26"/>
            <p:cNvSpPr txBox="1">
              <a:spLocks noChangeArrowheads="1"/>
            </p:cNvSpPr>
            <p:nvPr/>
          </p:nvSpPr>
          <p:spPr bwMode="auto">
            <a:xfrm>
              <a:off x="2484" y="2157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8</a:t>
              </a:r>
            </a:p>
          </p:txBody>
        </p:sp>
        <p:sp>
          <p:nvSpPr>
            <p:cNvPr id="22560" name="Line 27"/>
            <p:cNvSpPr>
              <a:spLocks noChangeShapeType="1"/>
            </p:cNvSpPr>
            <p:nvPr/>
          </p:nvSpPr>
          <p:spPr bwMode="auto">
            <a:xfrm>
              <a:off x="2381" y="2614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Line 28"/>
            <p:cNvSpPr>
              <a:spLocks noChangeShapeType="1"/>
            </p:cNvSpPr>
            <p:nvPr/>
          </p:nvSpPr>
          <p:spPr bwMode="auto">
            <a:xfrm>
              <a:off x="2290" y="2205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Text Box 29"/>
            <p:cNvSpPr txBox="1">
              <a:spLocks noChangeArrowheads="1"/>
            </p:cNvSpPr>
            <p:nvPr/>
          </p:nvSpPr>
          <p:spPr bwMode="auto">
            <a:xfrm>
              <a:off x="2496" y="2614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0033CC"/>
                  </a:solidFill>
                </a:rPr>
                <a:t>1</a:t>
              </a:r>
            </a:p>
          </p:txBody>
        </p:sp>
        <p:sp>
          <p:nvSpPr>
            <p:cNvPr id="22563" name="Line 30"/>
            <p:cNvSpPr>
              <a:spLocks noChangeShapeType="1"/>
            </p:cNvSpPr>
            <p:nvPr/>
          </p:nvSpPr>
          <p:spPr bwMode="auto">
            <a:xfrm>
              <a:off x="3515" y="2387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4" name="Line 31"/>
            <p:cNvSpPr>
              <a:spLocks noChangeShapeType="1"/>
            </p:cNvSpPr>
            <p:nvPr/>
          </p:nvSpPr>
          <p:spPr bwMode="auto">
            <a:xfrm>
              <a:off x="3515" y="2840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5" name="Text Box 32"/>
            <p:cNvSpPr txBox="1">
              <a:spLocks noChangeArrowheads="1"/>
            </p:cNvSpPr>
            <p:nvPr/>
          </p:nvSpPr>
          <p:spPr bwMode="auto">
            <a:xfrm>
              <a:off x="3488" y="2368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66" name="Text Box 33"/>
            <p:cNvSpPr txBox="1">
              <a:spLocks noChangeArrowheads="1"/>
            </p:cNvSpPr>
            <p:nvPr/>
          </p:nvSpPr>
          <p:spPr bwMode="auto">
            <a:xfrm>
              <a:off x="3787" y="2826"/>
              <a:ext cx="27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67" name="Text Box 34"/>
            <p:cNvSpPr txBox="1">
              <a:spLocks noChangeArrowheads="1"/>
            </p:cNvSpPr>
            <p:nvPr/>
          </p:nvSpPr>
          <p:spPr bwMode="auto">
            <a:xfrm>
              <a:off x="3128" y="2692"/>
              <a:ext cx="27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4</a:t>
              </a:r>
            </a:p>
          </p:txBody>
        </p:sp>
        <p:sp>
          <p:nvSpPr>
            <p:cNvPr id="22568" name="Line 35"/>
            <p:cNvSpPr>
              <a:spLocks noChangeShapeType="1"/>
            </p:cNvSpPr>
            <p:nvPr/>
          </p:nvSpPr>
          <p:spPr bwMode="auto">
            <a:xfrm>
              <a:off x="3031" y="275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Line 36"/>
            <p:cNvSpPr>
              <a:spLocks noChangeShapeType="1"/>
            </p:cNvSpPr>
            <p:nvPr/>
          </p:nvSpPr>
          <p:spPr bwMode="auto">
            <a:xfrm>
              <a:off x="4150" y="2886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Line 37"/>
            <p:cNvSpPr>
              <a:spLocks noChangeShapeType="1"/>
            </p:cNvSpPr>
            <p:nvPr/>
          </p:nvSpPr>
          <p:spPr bwMode="auto">
            <a:xfrm>
              <a:off x="4150" y="3339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Text Box 38"/>
            <p:cNvSpPr txBox="1">
              <a:spLocks noChangeArrowheads="1"/>
            </p:cNvSpPr>
            <p:nvPr/>
          </p:nvSpPr>
          <p:spPr bwMode="auto">
            <a:xfrm>
              <a:off x="4133" y="2864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72" name="Text Box 39"/>
            <p:cNvSpPr txBox="1">
              <a:spLocks noChangeArrowheads="1"/>
            </p:cNvSpPr>
            <p:nvPr/>
          </p:nvSpPr>
          <p:spPr bwMode="auto">
            <a:xfrm>
              <a:off x="4422" y="3339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C000C0"/>
                  </a:solidFill>
                </a:rPr>
                <a:t>1</a:t>
              </a:r>
            </a:p>
          </p:txBody>
        </p:sp>
        <p:sp>
          <p:nvSpPr>
            <p:cNvPr id="22573" name="Text Box 40"/>
            <p:cNvSpPr txBox="1">
              <a:spLocks noChangeArrowheads="1"/>
            </p:cNvSpPr>
            <p:nvPr/>
          </p:nvSpPr>
          <p:spPr bwMode="auto">
            <a:xfrm>
              <a:off x="3790" y="3249"/>
              <a:ext cx="27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2574" name="Line 41"/>
            <p:cNvSpPr>
              <a:spLocks noChangeShapeType="1"/>
            </p:cNvSpPr>
            <p:nvPr/>
          </p:nvSpPr>
          <p:spPr bwMode="auto">
            <a:xfrm>
              <a:off x="3672" y="327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5" name="Line 42"/>
            <p:cNvSpPr>
              <a:spLocks noChangeShapeType="1"/>
            </p:cNvSpPr>
            <p:nvPr/>
          </p:nvSpPr>
          <p:spPr bwMode="auto">
            <a:xfrm>
              <a:off x="3037" y="3158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6" name="Text Box 43"/>
            <p:cNvSpPr txBox="1">
              <a:spLocks noChangeArrowheads="1"/>
            </p:cNvSpPr>
            <p:nvPr/>
          </p:nvSpPr>
          <p:spPr bwMode="auto">
            <a:xfrm>
              <a:off x="3198" y="3155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FF3300"/>
                  </a:solidFill>
                </a:rPr>
                <a:t>0</a:t>
              </a:r>
            </a:p>
          </p:txBody>
        </p:sp>
        <p:sp>
          <p:nvSpPr>
            <p:cNvPr id="22577" name="Line 44"/>
            <p:cNvSpPr>
              <a:spLocks noChangeShapeType="1"/>
            </p:cNvSpPr>
            <p:nvPr/>
          </p:nvSpPr>
          <p:spPr bwMode="auto">
            <a:xfrm>
              <a:off x="3696" y="3702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8" name="Text Box 45"/>
            <p:cNvSpPr txBox="1">
              <a:spLocks noChangeArrowheads="1"/>
            </p:cNvSpPr>
            <p:nvPr/>
          </p:nvSpPr>
          <p:spPr bwMode="auto">
            <a:xfrm>
              <a:off x="3878" y="3678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009900"/>
                  </a:solidFill>
                </a:rPr>
                <a:t>0</a:t>
              </a:r>
            </a:p>
          </p:txBody>
        </p:sp>
      </p:grpSp>
      <p:sp>
        <p:nvSpPr>
          <p:cNvPr id="47153" name="Freeform 49"/>
          <p:cNvSpPr>
            <a:spLocks/>
          </p:cNvSpPr>
          <p:nvPr/>
        </p:nvSpPr>
        <p:spPr bwMode="auto">
          <a:xfrm>
            <a:off x="1239838" y="2343150"/>
            <a:ext cx="5427662" cy="3181350"/>
          </a:xfrm>
          <a:custGeom>
            <a:avLst/>
            <a:gdLst>
              <a:gd name="T0" fmla="*/ 5427662 w 3419"/>
              <a:gd name="T1" fmla="*/ 2609850 h 2004"/>
              <a:gd name="T2" fmla="*/ 5256212 w 3419"/>
              <a:gd name="T3" fmla="*/ 2971800 h 2004"/>
              <a:gd name="T4" fmla="*/ 5199062 w 3419"/>
              <a:gd name="T5" fmla="*/ 2990850 h 2004"/>
              <a:gd name="T6" fmla="*/ 5084762 w 3419"/>
              <a:gd name="T7" fmla="*/ 3067050 h 2004"/>
              <a:gd name="T8" fmla="*/ 4970462 w 3419"/>
              <a:gd name="T9" fmla="*/ 3105150 h 2004"/>
              <a:gd name="T10" fmla="*/ 4665662 w 3419"/>
              <a:gd name="T11" fmla="*/ 3181350 h 2004"/>
              <a:gd name="T12" fmla="*/ 4132262 w 3419"/>
              <a:gd name="T13" fmla="*/ 3162300 h 2004"/>
              <a:gd name="T14" fmla="*/ 4017962 w 3419"/>
              <a:gd name="T15" fmla="*/ 3105150 h 2004"/>
              <a:gd name="T16" fmla="*/ 3903662 w 3419"/>
              <a:gd name="T17" fmla="*/ 3028950 h 2004"/>
              <a:gd name="T18" fmla="*/ 3732212 w 3419"/>
              <a:gd name="T19" fmla="*/ 2895600 h 2004"/>
              <a:gd name="T20" fmla="*/ 3446462 w 3419"/>
              <a:gd name="T21" fmla="*/ 2667000 h 2004"/>
              <a:gd name="T22" fmla="*/ 3389312 w 3419"/>
              <a:gd name="T23" fmla="*/ 2609850 h 2004"/>
              <a:gd name="T24" fmla="*/ 3313112 w 3419"/>
              <a:gd name="T25" fmla="*/ 2571750 h 2004"/>
              <a:gd name="T26" fmla="*/ 3198812 w 3419"/>
              <a:gd name="T27" fmla="*/ 2495550 h 2004"/>
              <a:gd name="T28" fmla="*/ 3160712 w 3419"/>
              <a:gd name="T29" fmla="*/ 2438400 h 2004"/>
              <a:gd name="T30" fmla="*/ 3046412 w 3419"/>
              <a:gd name="T31" fmla="*/ 2362200 h 2004"/>
              <a:gd name="T32" fmla="*/ 2894012 w 3419"/>
              <a:gd name="T33" fmla="*/ 2247900 h 2004"/>
              <a:gd name="T34" fmla="*/ 2722562 w 3419"/>
              <a:gd name="T35" fmla="*/ 2076450 h 2004"/>
              <a:gd name="T36" fmla="*/ 2551112 w 3419"/>
              <a:gd name="T37" fmla="*/ 1943100 h 2004"/>
              <a:gd name="T38" fmla="*/ 2322512 w 3419"/>
              <a:gd name="T39" fmla="*/ 1733550 h 2004"/>
              <a:gd name="T40" fmla="*/ 2151062 w 3419"/>
              <a:gd name="T41" fmla="*/ 1600200 h 2004"/>
              <a:gd name="T42" fmla="*/ 1941512 w 3419"/>
              <a:gd name="T43" fmla="*/ 1352550 h 2004"/>
              <a:gd name="T44" fmla="*/ 1751012 w 3419"/>
              <a:gd name="T45" fmla="*/ 1219200 h 2004"/>
              <a:gd name="T46" fmla="*/ 1560512 w 3419"/>
              <a:gd name="T47" fmla="*/ 1085850 h 2004"/>
              <a:gd name="T48" fmla="*/ 1331912 w 3419"/>
              <a:gd name="T49" fmla="*/ 914400 h 2004"/>
              <a:gd name="T50" fmla="*/ 855662 w 3419"/>
              <a:gd name="T51" fmla="*/ 704850 h 2004"/>
              <a:gd name="T52" fmla="*/ 150812 w 3419"/>
              <a:gd name="T53" fmla="*/ 400050 h 2004"/>
              <a:gd name="T54" fmla="*/ 93662 w 3419"/>
              <a:gd name="T55" fmla="*/ 361950 h 2004"/>
              <a:gd name="T56" fmla="*/ 17462 w 3419"/>
              <a:gd name="T57" fmla="*/ 266700 h 2004"/>
              <a:gd name="T58" fmla="*/ 17462 w 3419"/>
              <a:gd name="T59" fmla="*/ 0 h 200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19" h="2004">
                <a:moveTo>
                  <a:pt x="3419" y="1644"/>
                </a:moveTo>
                <a:cubicBezTo>
                  <a:pt x="3391" y="1727"/>
                  <a:pt x="3359" y="1800"/>
                  <a:pt x="3311" y="1872"/>
                </a:cubicBezTo>
                <a:cubicBezTo>
                  <a:pt x="3304" y="1883"/>
                  <a:pt x="3286" y="1878"/>
                  <a:pt x="3275" y="1884"/>
                </a:cubicBezTo>
                <a:cubicBezTo>
                  <a:pt x="3250" y="1898"/>
                  <a:pt x="3227" y="1916"/>
                  <a:pt x="3203" y="1932"/>
                </a:cubicBezTo>
                <a:cubicBezTo>
                  <a:pt x="3182" y="1946"/>
                  <a:pt x="3154" y="1945"/>
                  <a:pt x="3131" y="1956"/>
                </a:cubicBezTo>
                <a:cubicBezTo>
                  <a:pt x="3058" y="1993"/>
                  <a:pt x="3028" y="1994"/>
                  <a:pt x="2939" y="2004"/>
                </a:cubicBezTo>
                <a:cubicBezTo>
                  <a:pt x="2827" y="2000"/>
                  <a:pt x="2715" y="2003"/>
                  <a:pt x="2603" y="1992"/>
                </a:cubicBezTo>
                <a:cubicBezTo>
                  <a:pt x="2576" y="1989"/>
                  <a:pt x="2554" y="1969"/>
                  <a:pt x="2531" y="1956"/>
                </a:cubicBezTo>
                <a:cubicBezTo>
                  <a:pt x="2506" y="1942"/>
                  <a:pt x="2459" y="1908"/>
                  <a:pt x="2459" y="1908"/>
                </a:cubicBezTo>
                <a:cubicBezTo>
                  <a:pt x="2430" y="1864"/>
                  <a:pt x="2401" y="1841"/>
                  <a:pt x="2351" y="1824"/>
                </a:cubicBezTo>
                <a:cubicBezTo>
                  <a:pt x="2307" y="1759"/>
                  <a:pt x="2231" y="1730"/>
                  <a:pt x="2171" y="1680"/>
                </a:cubicBezTo>
                <a:cubicBezTo>
                  <a:pt x="2158" y="1669"/>
                  <a:pt x="2149" y="1654"/>
                  <a:pt x="2135" y="1644"/>
                </a:cubicBezTo>
                <a:cubicBezTo>
                  <a:pt x="2120" y="1634"/>
                  <a:pt x="2102" y="1629"/>
                  <a:pt x="2087" y="1620"/>
                </a:cubicBezTo>
                <a:cubicBezTo>
                  <a:pt x="2062" y="1605"/>
                  <a:pt x="2015" y="1572"/>
                  <a:pt x="2015" y="1572"/>
                </a:cubicBezTo>
                <a:cubicBezTo>
                  <a:pt x="2007" y="1560"/>
                  <a:pt x="2002" y="1545"/>
                  <a:pt x="1991" y="1536"/>
                </a:cubicBezTo>
                <a:cubicBezTo>
                  <a:pt x="1969" y="1517"/>
                  <a:pt x="1919" y="1488"/>
                  <a:pt x="1919" y="1488"/>
                </a:cubicBezTo>
                <a:cubicBezTo>
                  <a:pt x="1883" y="1434"/>
                  <a:pt x="1868" y="1456"/>
                  <a:pt x="1823" y="1416"/>
                </a:cubicBezTo>
                <a:cubicBezTo>
                  <a:pt x="1785" y="1382"/>
                  <a:pt x="1757" y="1336"/>
                  <a:pt x="1715" y="1308"/>
                </a:cubicBezTo>
                <a:cubicBezTo>
                  <a:pt x="1678" y="1283"/>
                  <a:pt x="1640" y="1254"/>
                  <a:pt x="1607" y="1224"/>
                </a:cubicBezTo>
                <a:cubicBezTo>
                  <a:pt x="1559" y="1181"/>
                  <a:pt x="1511" y="1135"/>
                  <a:pt x="1463" y="1092"/>
                </a:cubicBezTo>
                <a:cubicBezTo>
                  <a:pt x="1366" y="1006"/>
                  <a:pt x="1429" y="1033"/>
                  <a:pt x="1355" y="1008"/>
                </a:cubicBezTo>
                <a:cubicBezTo>
                  <a:pt x="1316" y="956"/>
                  <a:pt x="1272" y="894"/>
                  <a:pt x="1223" y="852"/>
                </a:cubicBezTo>
                <a:cubicBezTo>
                  <a:pt x="1186" y="820"/>
                  <a:pt x="1138" y="803"/>
                  <a:pt x="1103" y="768"/>
                </a:cubicBezTo>
                <a:cubicBezTo>
                  <a:pt x="1065" y="730"/>
                  <a:pt x="1034" y="701"/>
                  <a:pt x="983" y="684"/>
                </a:cubicBezTo>
                <a:cubicBezTo>
                  <a:pt x="940" y="641"/>
                  <a:pt x="890" y="610"/>
                  <a:pt x="839" y="576"/>
                </a:cubicBezTo>
                <a:cubicBezTo>
                  <a:pt x="748" y="515"/>
                  <a:pt x="639" y="488"/>
                  <a:pt x="539" y="444"/>
                </a:cubicBezTo>
                <a:cubicBezTo>
                  <a:pt x="386" y="376"/>
                  <a:pt x="237" y="347"/>
                  <a:pt x="95" y="252"/>
                </a:cubicBezTo>
                <a:cubicBezTo>
                  <a:pt x="82" y="214"/>
                  <a:pt x="98" y="254"/>
                  <a:pt x="59" y="228"/>
                </a:cubicBezTo>
                <a:cubicBezTo>
                  <a:pt x="48" y="221"/>
                  <a:pt x="13" y="180"/>
                  <a:pt x="11" y="168"/>
                </a:cubicBezTo>
                <a:cubicBezTo>
                  <a:pt x="0" y="113"/>
                  <a:pt x="11" y="56"/>
                  <a:pt x="1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59" name="Text Box 55"/>
          <p:cNvSpPr txBox="1">
            <a:spLocks noChangeArrowheads="1"/>
          </p:cNvSpPr>
          <p:nvPr/>
        </p:nvSpPr>
        <p:spPr bwMode="auto">
          <a:xfrm>
            <a:off x="323850" y="5734050"/>
            <a:ext cx="6480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37</a:t>
            </a:r>
            <a:r>
              <a:rPr lang="ru-RU" sz="4400" b="1" baseline="-25000"/>
              <a:t>10 </a:t>
            </a:r>
            <a:r>
              <a:rPr lang="ru-RU" sz="4400" b="1"/>
              <a:t>= </a:t>
            </a:r>
            <a:r>
              <a:rPr lang="ru-RU" sz="4400" b="1">
                <a:solidFill>
                  <a:srgbClr val="CC00CC"/>
                </a:solidFill>
              </a:rPr>
              <a:t>1</a:t>
            </a:r>
            <a:r>
              <a:rPr lang="ru-RU" sz="4400" b="1"/>
              <a:t> </a:t>
            </a:r>
            <a:r>
              <a:rPr lang="ru-RU" sz="4400" b="1">
                <a:solidFill>
                  <a:srgbClr val="009900"/>
                </a:solidFill>
              </a:rPr>
              <a:t>0</a:t>
            </a:r>
            <a:r>
              <a:rPr lang="ru-RU" sz="4400" b="1"/>
              <a:t> </a:t>
            </a:r>
            <a:r>
              <a:rPr lang="ru-RU" sz="4400" b="1">
                <a:solidFill>
                  <a:srgbClr val="FF3300"/>
                </a:solidFill>
              </a:rPr>
              <a:t>0</a:t>
            </a:r>
            <a:r>
              <a:rPr lang="ru-RU" sz="4400" b="1"/>
              <a:t> </a:t>
            </a:r>
            <a:r>
              <a:rPr lang="ru-RU" sz="4400" b="1">
                <a:solidFill>
                  <a:srgbClr val="0033CC"/>
                </a:solidFill>
              </a:rPr>
              <a:t>1</a:t>
            </a:r>
            <a:r>
              <a:rPr lang="ru-RU" sz="4400" b="1"/>
              <a:t> </a:t>
            </a:r>
            <a:r>
              <a:rPr lang="ru-RU" sz="4400" b="1">
                <a:solidFill>
                  <a:srgbClr val="D20046"/>
                </a:solidFill>
              </a:rPr>
              <a:t>0</a:t>
            </a:r>
            <a:r>
              <a:rPr lang="ru-RU" sz="4400" b="1"/>
              <a:t> 1 </a:t>
            </a:r>
            <a:r>
              <a:rPr lang="ru-RU" sz="4400" b="1" baseline="-25000"/>
              <a:t>2</a:t>
            </a:r>
            <a:endParaRPr lang="ru-RU" sz="4400" b="1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 bwMode="auto">
          <a:xfrm>
            <a:off x="16669" y="3278981"/>
            <a:ext cx="324167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rgbClr val="C00000"/>
                </a:solidFill>
              </a:rPr>
              <a:t>а</a:t>
            </a:r>
            <a:r>
              <a:rPr lang="ru-RU" sz="2800" dirty="0" smtClean="0">
                <a:solidFill>
                  <a:srgbClr val="C00000"/>
                </a:solidFill>
              </a:rPr>
              <a:t>) Отдельно переведем целую часть</a:t>
            </a:r>
            <a:endParaRPr lang="ru-RU" sz="2800" dirty="0" smtClean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7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7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47153" grpId="0" animBg="1"/>
      <p:bldP spid="47159" grpId="0"/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260648"/>
            <a:ext cx="8856984" cy="5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dirty="0" smtClean="0">
                <a:solidFill>
                  <a:srgbClr val="C00000"/>
                </a:solidFill>
              </a:rPr>
              <a:t>б) Отдельно переведем дробную часть</a:t>
            </a:r>
            <a:r>
              <a:rPr lang="en-US" sz="2800" dirty="0" smtClean="0">
                <a:solidFill>
                  <a:srgbClr val="C00000"/>
                </a:solidFill>
              </a:rPr>
              <a:t> (</a:t>
            </a:r>
            <a:r>
              <a:rPr lang="ru-RU" sz="2800" dirty="0" smtClean="0">
                <a:solidFill>
                  <a:srgbClr val="C00000"/>
                </a:solidFill>
              </a:rPr>
              <a:t>до 6 знаков после запятой)</a:t>
            </a:r>
            <a:endParaRPr lang="ru-RU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13006" y="334239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16</a:t>
            </a:r>
            <a:r>
              <a:rPr lang="ru-RU" dirty="0" smtClean="0"/>
              <a:t>*2=</a:t>
            </a:r>
            <a:r>
              <a:rPr lang="en-US" dirty="0" smtClean="0"/>
              <a:t>0</a:t>
            </a:r>
            <a:r>
              <a:rPr lang="ru-RU" dirty="0" smtClean="0"/>
              <a:t>,</a:t>
            </a:r>
            <a:r>
              <a:rPr lang="en-US" dirty="0" smtClean="0"/>
              <a:t>32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36779" y="90872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ru-RU" dirty="0" smtClean="0"/>
              <a:t>1    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15496" y="174467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04</a:t>
            </a:r>
            <a:r>
              <a:rPr lang="ru-RU" dirty="0" smtClean="0"/>
              <a:t>*2=</a:t>
            </a:r>
            <a:r>
              <a:rPr lang="en-US" dirty="0" smtClean="0"/>
              <a:t>0</a:t>
            </a:r>
            <a:r>
              <a:rPr lang="ru-RU" dirty="0" smtClean="0"/>
              <a:t>,0</a:t>
            </a:r>
            <a:r>
              <a:rPr lang="en-US" dirty="0" smtClean="0"/>
              <a:t>8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170080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en-US" dirty="0"/>
              <a:t>0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15496" y="25403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08</a:t>
            </a:r>
            <a:r>
              <a:rPr lang="ru-RU" dirty="0" smtClean="0"/>
              <a:t>*2=</a:t>
            </a:r>
            <a:r>
              <a:rPr lang="en-US" dirty="0" smtClean="0"/>
              <a:t>0</a:t>
            </a:r>
            <a:r>
              <a:rPr lang="ru-RU" dirty="0" smtClean="0"/>
              <a:t>,</a:t>
            </a:r>
            <a:r>
              <a:rPr lang="en-US" dirty="0" smtClean="0"/>
              <a:t>16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252412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en-US" dirty="0"/>
              <a:t>0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628056" y="10165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0,52*2=1,04     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34581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en-US" dirty="0"/>
              <a:t>0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3006" y="427334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3</a:t>
            </a:r>
            <a:r>
              <a:rPr lang="ru-RU" dirty="0" smtClean="0"/>
              <a:t>2*2=</a:t>
            </a:r>
            <a:r>
              <a:rPr lang="en-US" dirty="0" smtClean="0"/>
              <a:t>0</a:t>
            </a:r>
            <a:r>
              <a:rPr lang="ru-RU" dirty="0" smtClean="0"/>
              <a:t>,</a:t>
            </a:r>
            <a:r>
              <a:rPr lang="en-US" dirty="0" smtClean="0"/>
              <a:t>64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440591" y="428290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en-US" dirty="0"/>
              <a:t>0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625521" y="507498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64</a:t>
            </a:r>
            <a:r>
              <a:rPr lang="ru-RU" dirty="0" smtClean="0"/>
              <a:t>*2=1,</a:t>
            </a:r>
            <a:r>
              <a:rPr lang="en-US" dirty="0" smtClean="0"/>
              <a:t>28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51102" y="507498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ru-RU" dirty="0" smtClean="0"/>
              <a:t>1      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 bwMode="auto">
          <a:xfrm>
            <a:off x="7956376" y="908720"/>
            <a:ext cx="0" cy="46805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539552" y="597519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0,</a:t>
            </a:r>
            <a:r>
              <a:rPr lang="en-US" dirty="0" smtClean="0">
                <a:solidFill>
                  <a:srgbClr val="C00000"/>
                </a:solidFill>
              </a:rPr>
              <a:t>52</a:t>
            </a:r>
            <a:r>
              <a:rPr lang="en-US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=</a:t>
            </a:r>
            <a:r>
              <a:rPr lang="en-US" dirty="0" smtClean="0">
                <a:solidFill>
                  <a:srgbClr val="C00000"/>
                </a:solidFill>
              </a:rPr>
              <a:t>0,</a:t>
            </a:r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000</a:t>
            </a:r>
            <a:r>
              <a:rPr lang="ru-RU" dirty="0" smtClean="0">
                <a:solidFill>
                  <a:srgbClr val="C00000"/>
                </a:solidFill>
              </a:rPr>
              <a:t>0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ru-RU" dirty="0" smtClean="0">
                <a:solidFill>
                  <a:srgbClr val="C00000"/>
                </a:solidFill>
              </a:rPr>
              <a:t>     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260648"/>
            <a:ext cx="8856984" cy="5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rgbClr val="C00000"/>
                </a:solidFill>
              </a:rPr>
              <a:t>в</a:t>
            </a:r>
            <a:r>
              <a:rPr lang="ru-RU" sz="2800" dirty="0" smtClean="0">
                <a:solidFill>
                  <a:srgbClr val="C00000"/>
                </a:solidFill>
              </a:rPr>
              <a:t>) Результат вычисления</a:t>
            </a:r>
            <a:endParaRPr lang="ru-RU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15496" y="1744679"/>
            <a:ext cx="554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0,52</a:t>
            </a:r>
            <a:r>
              <a:rPr lang="ru-RU" baseline="-25000" dirty="0" smtClean="0"/>
              <a:t>10</a:t>
            </a:r>
            <a:r>
              <a:rPr lang="ru-RU" dirty="0" smtClean="0"/>
              <a:t>=</a:t>
            </a:r>
            <a:r>
              <a:rPr lang="en-US" dirty="0" smtClean="0"/>
              <a:t>0</a:t>
            </a:r>
            <a:r>
              <a:rPr lang="ru-RU" dirty="0" smtClean="0"/>
              <a:t>,100001</a:t>
            </a:r>
            <a:r>
              <a:rPr lang="ru-RU" baseline="-25000" dirty="0" smtClean="0"/>
              <a:t>2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628056" y="1016500"/>
            <a:ext cx="337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37</a:t>
            </a:r>
            <a:r>
              <a:rPr lang="ru-RU" baseline="-25000" dirty="0" smtClean="0"/>
              <a:t>10</a:t>
            </a:r>
            <a:r>
              <a:rPr lang="ru-RU" dirty="0" smtClean="0"/>
              <a:t>=100101</a:t>
            </a:r>
            <a:r>
              <a:rPr lang="ru-RU" baseline="-25000" dirty="0" smtClean="0"/>
              <a:t>2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223628" y="551723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37,</a:t>
            </a:r>
            <a:r>
              <a:rPr lang="en-US" sz="4000" dirty="0" smtClean="0">
                <a:solidFill>
                  <a:srgbClr val="C00000"/>
                </a:solidFill>
              </a:rPr>
              <a:t>52</a:t>
            </a:r>
            <a:r>
              <a:rPr lang="en-US" sz="4000" baseline="-25000" dirty="0" smtClean="0">
                <a:solidFill>
                  <a:srgbClr val="C00000"/>
                </a:solidFill>
              </a:rPr>
              <a:t>10</a:t>
            </a:r>
            <a:r>
              <a:rPr lang="ru-RU" sz="4000" dirty="0" smtClean="0">
                <a:solidFill>
                  <a:srgbClr val="C00000"/>
                </a:solidFill>
              </a:rPr>
              <a:t>=100101</a:t>
            </a:r>
            <a:r>
              <a:rPr lang="en-US" sz="4000" dirty="0" smtClean="0">
                <a:solidFill>
                  <a:srgbClr val="C00000"/>
                </a:solidFill>
              </a:rPr>
              <a:t>,</a:t>
            </a:r>
            <a:r>
              <a:rPr lang="ru-RU" sz="4000" dirty="0" smtClean="0">
                <a:solidFill>
                  <a:srgbClr val="C00000"/>
                </a:solidFill>
              </a:rPr>
              <a:t>1</a:t>
            </a:r>
            <a:r>
              <a:rPr lang="en-US" sz="4000" dirty="0" smtClean="0">
                <a:solidFill>
                  <a:srgbClr val="C00000"/>
                </a:solidFill>
              </a:rPr>
              <a:t>000</a:t>
            </a:r>
            <a:r>
              <a:rPr lang="ru-RU" sz="4000" dirty="0" smtClean="0">
                <a:solidFill>
                  <a:srgbClr val="C00000"/>
                </a:solidFill>
              </a:rPr>
              <a:t>0</a:t>
            </a:r>
            <a:r>
              <a:rPr lang="en-US" sz="4000" dirty="0" smtClean="0">
                <a:solidFill>
                  <a:srgbClr val="C00000"/>
                </a:solidFill>
              </a:rPr>
              <a:t>1</a:t>
            </a:r>
            <a:r>
              <a:rPr lang="en-US" sz="4000" baseline="-25000" dirty="0" smtClean="0">
                <a:solidFill>
                  <a:srgbClr val="C00000"/>
                </a:solidFill>
              </a:rPr>
              <a:t>2</a:t>
            </a:r>
            <a:r>
              <a:rPr lang="ru-RU" sz="4000" dirty="0" smtClean="0">
                <a:solidFill>
                  <a:srgbClr val="C00000"/>
                </a:solidFill>
              </a:rPr>
              <a:t>     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2732229"/>
            <a:ext cx="354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Таким образом,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3563888" y="3989622"/>
            <a:ext cx="1152128" cy="10801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  <p:bldP spid="23" grpId="0"/>
      <p:bldP spid="2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C00000"/>
                </a:solidFill>
              </a:rPr>
              <a:t>Пример 2</a:t>
            </a:r>
            <a:r>
              <a:rPr lang="ru-RU" sz="4000" dirty="0" smtClean="0"/>
              <a:t>. Перевести </a:t>
            </a:r>
            <a:r>
              <a:rPr lang="ru-RU" sz="4000" dirty="0" smtClean="0">
                <a:solidFill>
                  <a:srgbClr val="00AC00"/>
                </a:solidFill>
              </a:rPr>
              <a:t>десятичное</a:t>
            </a:r>
            <a:r>
              <a:rPr lang="ru-RU" sz="4000" dirty="0" smtClean="0"/>
              <a:t> число </a:t>
            </a:r>
            <a:r>
              <a:rPr lang="ru-RU" sz="4000" b="1" dirty="0" smtClean="0"/>
              <a:t>47,26</a:t>
            </a:r>
            <a:r>
              <a:rPr lang="ru-RU" sz="4000" dirty="0" smtClean="0"/>
              <a:t> в </a:t>
            </a:r>
            <a:r>
              <a:rPr lang="ru-RU" sz="4000" dirty="0" smtClean="0">
                <a:solidFill>
                  <a:srgbClr val="CC0066"/>
                </a:solidFill>
              </a:rPr>
              <a:t>шестнадцатеричную</a:t>
            </a:r>
            <a:r>
              <a:rPr lang="ru-RU" sz="4000" dirty="0" smtClean="0"/>
              <a:t> СС.</a:t>
            </a:r>
          </a:p>
        </p:txBody>
      </p:sp>
      <p:grpSp>
        <p:nvGrpSpPr>
          <p:cNvPr id="57361" name="Group 17"/>
          <p:cNvGrpSpPr>
            <a:grpSpLocks/>
          </p:cNvGrpSpPr>
          <p:nvPr/>
        </p:nvGrpSpPr>
        <p:grpSpPr bwMode="auto">
          <a:xfrm>
            <a:off x="971550" y="2205038"/>
            <a:ext cx="2665413" cy="2185987"/>
            <a:chOff x="612" y="1389"/>
            <a:chExt cx="1679" cy="1377"/>
          </a:xfrm>
        </p:grpSpPr>
        <p:sp>
          <p:nvSpPr>
            <p:cNvPr id="25607" name="Text Box 5"/>
            <p:cNvSpPr txBox="1">
              <a:spLocks noChangeArrowheads="1"/>
            </p:cNvSpPr>
            <p:nvPr/>
          </p:nvSpPr>
          <p:spPr bwMode="auto">
            <a:xfrm>
              <a:off x="794" y="1453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47</a:t>
              </a:r>
            </a:p>
          </p:txBody>
        </p:sp>
        <p:sp>
          <p:nvSpPr>
            <p:cNvPr id="25608" name="Line 6"/>
            <p:cNvSpPr>
              <a:spLocks noChangeShapeType="1"/>
            </p:cNvSpPr>
            <p:nvPr/>
          </p:nvSpPr>
          <p:spPr bwMode="auto">
            <a:xfrm>
              <a:off x="1429" y="1408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609" name="Line 7"/>
            <p:cNvSpPr>
              <a:spLocks noChangeShapeType="1"/>
            </p:cNvSpPr>
            <p:nvPr/>
          </p:nvSpPr>
          <p:spPr bwMode="auto">
            <a:xfrm>
              <a:off x="1429" y="1861"/>
              <a:ext cx="86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610" name="Text Box 8"/>
            <p:cNvSpPr txBox="1">
              <a:spLocks noChangeArrowheads="1"/>
            </p:cNvSpPr>
            <p:nvPr/>
          </p:nvSpPr>
          <p:spPr bwMode="auto">
            <a:xfrm>
              <a:off x="1495" y="1389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CC0066"/>
                  </a:solidFill>
                </a:rPr>
                <a:t>16</a:t>
              </a:r>
            </a:p>
          </p:txBody>
        </p:sp>
        <p:sp>
          <p:nvSpPr>
            <p:cNvPr id="25611" name="Text Box 9"/>
            <p:cNvSpPr txBox="1">
              <a:spLocks noChangeArrowheads="1"/>
            </p:cNvSpPr>
            <p:nvPr/>
          </p:nvSpPr>
          <p:spPr bwMode="auto">
            <a:xfrm>
              <a:off x="1610" y="1867"/>
              <a:ext cx="33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25612" name="Text Box 10"/>
            <p:cNvSpPr txBox="1">
              <a:spLocks noChangeArrowheads="1"/>
            </p:cNvSpPr>
            <p:nvPr/>
          </p:nvSpPr>
          <p:spPr bwMode="auto">
            <a:xfrm>
              <a:off x="794" y="1835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32</a:t>
              </a:r>
            </a:p>
          </p:txBody>
        </p:sp>
        <p:sp>
          <p:nvSpPr>
            <p:cNvPr id="25613" name="Line 11"/>
            <p:cNvSpPr>
              <a:spLocks noChangeShapeType="1"/>
            </p:cNvSpPr>
            <p:nvPr/>
          </p:nvSpPr>
          <p:spPr bwMode="auto">
            <a:xfrm>
              <a:off x="612" y="186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614" name="Line 12"/>
            <p:cNvSpPr>
              <a:spLocks noChangeShapeType="1"/>
            </p:cNvSpPr>
            <p:nvPr/>
          </p:nvSpPr>
          <p:spPr bwMode="auto">
            <a:xfrm>
              <a:off x="748" y="2270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615" name="Text Box 13"/>
            <p:cNvSpPr txBox="1">
              <a:spLocks noChangeArrowheads="1"/>
            </p:cNvSpPr>
            <p:nvPr/>
          </p:nvSpPr>
          <p:spPr bwMode="auto">
            <a:xfrm>
              <a:off x="841" y="2286"/>
              <a:ext cx="465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15</a:t>
              </a:r>
            </a:p>
          </p:txBody>
        </p:sp>
      </p:grpSp>
      <p:sp>
        <p:nvSpPr>
          <p:cNvPr id="57358" name="AutoShape 14"/>
          <p:cNvSpPr>
            <a:spLocks noChangeArrowheads="1"/>
          </p:cNvSpPr>
          <p:nvPr/>
        </p:nvSpPr>
        <p:spPr bwMode="auto">
          <a:xfrm rot="3645802">
            <a:off x="2376488" y="3536950"/>
            <a:ext cx="431800" cy="1368425"/>
          </a:xfrm>
          <a:prstGeom prst="curvedLeftArrow">
            <a:avLst>
              <a:gd name="adj1" fmla="val 27275"/>
              <a:gd name="adj2" fmla="val 90657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ru-RU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755650" y="5229225"/>
            <a:ext cx="30241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15</a:t>
            </a:r>
            <a:r>
              <a:rPr lang="ru-RU" sz="4400" b="1" baseline="-25000">
                <a:solidFill>
                  <a:srgbClr val="008000"/>
                </a:solidFill>
              </a:rPr>
              <a:t>10</a:t>
            </a:r>
            <a:r>
              <a:rPr lang="ru-RU" sz="4400" b="1"/>
              <a:t> = </a:t>
            </a:r>
            <a:r>
              <a:rPr lang="en-US" sz="4400" b="1"/>
              <a:t>F</a:t>
            </a:r>
            <a:r>
              <a:rPr lang="en-US" sz="4400" b="1" baseline="-25000">
                <a:solidFill>
                  <a:srgbClr val="CC0066"/>
                </a:solidFill>
              </a:rPr>
              <a:t>16</a:t>
            </a:r>
            <a:endParaRPr lang="ru-RU" sz="4400" b="1">
              <a:solidFill>
                <a:srgbClr val="CC0066"/>
              </a:solidFill>
            </a:endParaRP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4500563" y="2492375"/>
            <a:ext cx="4032250" cy="852488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/>
              <a:t>4</a:t>
            </a:r>
            <a:r>
              <a:rPr lang="en-US" sz="1800" b="1"/>
              <a:t> </a:t>
            </a:r>
            <a:r>
              <a:rPr lang="en-US" sz="4800" b="1"/>
              <a:t>7</a:t>
            </a:r>
            <a:r>
              <a:rPr lang="en-US" sz="4800" b="1" baseline="-25000">
                <a:solidFill>
                  <a:srgbClr val="008000"/>
                </a:solidFill>
              </a:rPr>
              <a:t>10</a:t>
            </a:r>
            <a:r>
              <a:rPr lang="en-US" sz="4800" b="1"/>
              <a:t> = 2</a:t>
            </a:r>
            <a:r>
              <a:rPr lang="en-US" sz="1800" b="1"/>
              <a:t> </a:t>
            </a:r>
            <a:r>
              <a:rPr lang="en-US" sz="4800" b="1"/>
              <a:t>F</a:t>
            </a:r>
            <a:r>
              <a:rPr lang="en-US" sz="4800" b="1" baseline="-25000">
                <a:solidFill>
                  <a:srgbClr val="CC0066"/>
                </a:solidFill>
              </a:rPr>
              <a:t>16</a:t>
            </a:r>
            <a:endParaRPr lang="ru-RU" sz="4800" b="1">
              <a:solidFill>
                <a:srgbClr val="CC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615" y="2041307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1)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573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8" grpId="0" animBg="1"/>
      <p:bldP spid="57359" grpId="0"/>
      <p:bldP spid="5736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 descr="800px-Ishango_b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13213"/>
            <a:ext cx="45370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Унарная система счисления</a:t>
            </a:r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Заголовок 1"/>
          <p:cNvSpPr>
            <a:spLocks noGrp="1"/>
          </p:cNvSpPr>
          <p:nvPr>
            <p:ph type="title"/>
          </p:nvPr>
        </p:nvSpPr>
        <p:spPr>
          <a:xfrm>
            <a:off x="539750" y="3213100"/>
            <a:ext cx="8077200" cy="714375"/>
          </a:xfrm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Унарная</a:t>
            </a:r>
            <a:r>
              <a:rPr lang="ru-RU" altLang="ru-RU" sz="24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единичная система счисления</a:t>
            </a:r>
          </a:p>
        </p:txBody>
      </p:sp>
      <p:sp>
        <p:nvSpPr>
          <p:cNvPr id="4102" name="Прямоугольник 10"/>
          <p:cNvSpPr>
            <a:spLocks noChangeArrowheads="1"/>
          </p:cNvSpPr>
          <p:nvPr/>
        </p:nvSpPr>
        <p:spPr bwMode="auto">
          <a:xfrm>
            <a:off x="539750" y="1274763"/>
            <a:ext cx="8120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Такая система записи чисел называется единичной (унарной), так как любое число в ней образуется путем повторения одного знака, символизирующего единицу.</a:t>
            </a:r>
          </a:p>
        </p:txBody>
      </p:sp>
      <p:sp>
        <p:nvSpPr>
          <p:cNvPr id="4103" name="Прямоугольник 1"/>
          <p:cNvSpPr>
            <a:spLocks noChangeArrowheads="1"/>
          </p:cNvSpPr>
          <p:nvPr/>
        </p:nvSpPr>
        <p:spPr bwMode="auto">
          <a:xfrm>
            <a:off x="468313" y="6156325"/>
            <a:ext cx="8047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Раскопки относятся к периоду палеолита (10–11 тысяч лет до н.э.). </a:t>
            </a:r>
          </a:p>
        </p:txBody>
      </p:sp>
    </p:spTree>
    <p:extLst>
      <p:ext uri="{BB962C8B-B14F-4D97-AF65-F5344CB8AC3E}">
        <p14:creationId xmlns:p14="http://schemas.microsoft.com/office/powerpoint/2010/main" val="647028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260648"/>
            <a:ext cx="8856984" cy="5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dirty="0" smtClean="0">
                <a:solidFill>
                  <a:srgbClr val="C00000"/>
                </a:solidFill>
              </a:rPr>
              <a:t>б) Отдельно переведем дробную часть</a:t>
            </a:r>
            <a:r>
              <a:rPr lang="en-US" sz="2800" dirty="0" smtClean="0">
                <a:solidFill>
                  <a:srgbClr val="C00000"/>
                </a:solidFill>
              </a:rPr>
              <a:t> (</a:t>
            </a:r>
            <a:r>
              <a:rPr lang="ru-RU" sz="2800" dirty="0" smtClean="0">
                <a:solidFill>
                  <a:srgbClr val="C00000"/>
                </a:solidFill>
              </a:rPr>
              <a:t>до 4 знаков после запятой)</a:t>
            </a:r>
            <a:endParaRPr lang="ru-RU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43608" y="3885591"/>
            <a:ext cx="3305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0,96*16=15,</a:t>
            </a:r>
            <a:r>
              <a:rPr lang="en-US" dirty="0" smtClean="0"/>
              <a:t>3</a:t>
            </a:r>
            <a:r>
              <a:rPr lang="ru-RU" dirty="0" smtClean="0"/>
              <a:t>6   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145191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ru-RU" dirty="0"/>
              <a:t>4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2287876"/>
            <a:ext cx="330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0,16*16=2,56  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5413" y="22440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ru-RU" dirty="0" smtClean="0"/>
              <a:t>2    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3083545"/>
            <a:ext cx="330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0,56*16=8,96    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35413" y="306731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</a:t>
            </a:r>
            <a:r>
              <a:rPr lang="ru-RU" dirty="0" smtClean="0"/>
              <a:t>8  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99592" y="1559697"/>
            <a:ext cx="346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0,26*16=4,16     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35413" y="400132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=</a:t>
            </a:r>
            <a:r>
              <a:rPr lang="en-US" dirty="0" smtClean="0"/>
              <a:t>&gt;F(15)</a:t>
            </a:r>
            <a:r>
              <a:rPr lang="ru-RU" dirty="0" smtClean="0"/>
              <a:t>      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 bwMode="auto">
          <a:xfrm>
            <a:off x="7956376" y="908720"/>
            <a:ext cx="0" cy="38884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223628" y="574853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0,</a:t>
            </a:r>
            <a:r>
              <a:rPr lang="en-US" dirty="0" smtClean="0">
                <a:solidFill>
                  <a:srgbClr val="C00000"/>
                </a:solidFill>
              </a:rPr>
              <a:t>26</a:t>
            </a:r>
            <a:r>
              <a:rPr lang="en-US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=</a:t>
            </a:r>
            <a:r>
              <a:rPr lang="en-US" dirty="0" smtClean="0">
                <a:solidFill>
                  <a:srgbClr val="C00000"/>
                </a:solidFill>
              </a:rPr>
              <a:t>0,428F</a:t>
            </a:r>
            <a:r>
              <a:rPr lang="en-US" baseline="-25000" dirty="0" smtClean="0">
                <a:solidFill>
                  <a:srgbClr val="C00000"/>
                </a:solidFill>
              </a:rPr>
              <a:t>16</a:t>
            </a:r>
            <a:r>
              <a:rPr lang="ru-RU" dirty="0" smtClean="0">
                <a:solidFill>
                  <a:srgbClr val="C00000"/>
                </a:solidFill>
              </a:rPr>
              <a:t>     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  <p:bldP spid="15" grpId="0"/>
      <p:bldP spid="16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260648"/>
            <a:ext cx="8856984" cy="51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rgbClr val="C00000"/>
                </a:solidFill>
              </a:rPr>
              <a:t>в</a:t>
            </a:r>
            <a:r>
              <a:rPr lang="ru-RU" sz="2800" dirty="0" smtClean="0">
                <a:solidFill>
                  <a:srgbClr val="C00000"/>
                </a:solidFill>
              </a:rPr>
              <a:t>) Результат вычисления</a:t>
            </a:r>
            <a:endParaRPr lang="ru-RU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15496" y="1744679"/>
            <a:ext cx="554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0,</a:t>
            </a:r>
            <a:r>
              <a:rPr lang="en-US" dirty="0" smtClean="0"/>
              <a:t>26</a:t>
            </a:r>
            <a:r>
              <a:rPr lang="ru-RU" baseline="-25000" dirty="0" smtClean="0"/>
              <a:t>10</a:t>
            </a:r>
            <a:r>
              <a:rPr lang="ru-RU" dirty="0" smtClean="0"/>
              <a:t>=</a:t>
            </a:r>
            <a:r>
              <a:rPr lang="en-US" dirty="0" smtClean="0"/>
              <a:t>0</a:t>
            </a:r>
            <a:r>
              <a:rPr lang="ru-RU" dirty="0" smtClean="0"/>
              <a:t>,</a:t>
            </a:r>
            <a:r>
              <a:rPr lang="en-US" dirty="0" smtClean="0"/>
              <a:t>428F</a:t>
            </a:r>
            <a:r>
              <a:rPr lang="en-US" baseline="-25000" dirty="0" smtClean="0"/>
              <a:t>16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628056" y="1016500"/>
            <a:ext cx="337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ru-RU" dirty="0" smtClean="0"/>
              <a:t>7</a:t>
            </a:r>
            <a:r>
              <a:rPr lang="ru-RU" baseline="-25000" dirty="0" smtClean="0"/>
              <a:t>10</a:t>
            </a:r>
            <a:r>
              <a:rPr lang="ru-RU" dirty="0" smtClean="0"/>
              <a:t>=</a:t>
            </a:r>
            <a:r>
              <a:rPr lang="en-US" dirty="0" smtClean="0"/>
              <a:t>2F</a:t>
            </a:r>
            <a:r>
              <a:rPr lang="en-US" baseline="-25000" dirty="0" smtClean="0"/>
              <a:t>16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5659084"/>
            <a:ext cx="466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4</a:t>
            </a:r>
            <a:r>
              <a:rPr lang="ru-RU" sz="4000" dirty="0" smtClean="0">
                <a:solidFill>
                  <a:srgbClr val="C00000"/>
                </a:solidFill>
              </a:rPr>
              <a:t>7,</a:t>
            </a:r>
            <a:r>
              <a:rPr lang="en-US" sz="4000" dirty="0" smtClean="0">
                <a:solidFill>
                  <a:srgbClr val="C00000"/>
                </a:solidFill>
              </a:rPr>
              <a:t>26</a:t>
            </a:r>
            <a:r>
              <a:rPr lang="en-US" sz="4000" baseline="-25000" dirty="0" smtClean="0">
                <a:solidFill>
                  <a:srgbClr val="C00000"/>
                </a:solidFill>
              </a:rPr>
              <a:t>10</a:t>
            </a:r>
            <a:r>
              <a:rPr lang="ru-RU" sz="4000" dirty="0" smtClean="0">
                <a:solidFill>
                  <a:srgbClr val="C00000"/>
                </a:solidFill>
              </a:rPr>
              <a:t>=</a:t>
            </a:r>
            <a:r>
              <a:rPr lang="en-US" sz="4000" dirty="0" smtClean="0">
                <a:solidFill>
                  <a:srgbClr val="C00000"/>
                </a:solidFill>
              </a:rPr>
              <a:t>2F,428F</a:t>
            </a:r>
            <a:r>
              <a:rPr lang="en-US" sz="4000" baseline="-25000" dirty="0" smtClean="0">
                <a:solidFill>
                  <a:srgbClr val="C00000"/>
                </a:solidFill>
              </a:rPr>
              <a:t>16</a:t>
            </a:r>
            <a:r>
              <a:rPr lang="ru-RU" sz="4000" dirty="0" smtClean="0">
                <a:solidFill>
                  <a:srgbClr val="C00000"/>
                </a:solidFill>
              </a:rPr>
              <a:t>     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2732229"/>
            <a:ext cx="3545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Таким образом,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3563888" y="3989622"/>
            <a:ext cx="1152128" cy="10801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  <p:bldP spid="23" grpId="0"/>
      <p:bldP spid="2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C00000"/>
                </a:solidFill>
              </a:rPr>
              <a:t>Пример </a:t>
            </a:r>
            <a:r>
              <a:rPr lang="en-US" sz="4000" dirty="0" smtClean="0">
                <a:solidFill>
                  <a:srgbClr val="C00000"/>
                </a:solidFill>
              </a:rPr>
              <a:t>3</a:t>
            </a:r>
            <a:r>
              <a:rPr lang="ru-RU" sz="4000" dirty="0" smtClean="0"/>
              <a:t>. Перевести </a:t>
            </a:r>
            <a:r>
              <a:rPr lang="ru-RU" sz="4000" dirty="0" smtClean="0">
                <a:solidFill>
                  <a:srgbClr val="DA3400"/>
                </a:solidFill>
              </a:rPr>
              <a:t>десятичное</a:t>
            </a:r>
            <a:r>
              <a:rPr lang="ru-RU" sz="4000" dirty="0" smtClean="0"/>
              <a:t> число </a:t>
            </a:r>
            <a:r>
              <a:rPr lang="ru-RU" sz="4000" b="1" dirty="0" smtClean="0"/>
              <a:t>47</a:t>
            </a:r>
            <a:r>
              <a:rPr lang="ru-RU" sz="4000" dirty="0" smtClean="0"/>
              <a:t> в </a:t>
            </a:r>
            <a:r>
              <a:rPr lang="ru-RU" sz="4000" dirty="0" smtClean="0">
                <a:solidFill>
                  <a:schemeClr val="accent2"/>
                </a:solidFill>
              </a:rPr>
              <a:t>восьмеричную</a:t>
            </a:r>
            <a:r>
              <a:rPr lang="ru-RU" sz="4000" dirty="0" smtClean="0"/>
              <a:t> СС.</a:t>
            </a:r>
          </a:p>
        </p:txBody>
      </p:sp>
      <p:grpSp>
        <p:nvGrpSpPr>
          <p:cNvPr id="56344" name="Group 24"/>
          <p:cNvGrpSpPr>
            <a:grpSpLocks/>
          </p:cNvGrpSpPr>
          <p:nvPr/>
        </p:nvGrpSpPr>
        <p:grpSpPr bwMode="auto">
          <a:xfrm>
            <a:off x="900113" y="1844675"/>
            <a:ext cx="2665412" cy="2109788"/>
            <a:chOff x="567" y="1162"/>
            <a:chExt cx="1679" cy="1329"/>
          </a:xfrm>
        </p:grpSpPr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749" y="1226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47</a:t>
              </a: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1384" y="1181"/>
              <a:ext cx="0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4" name="Line 7"/>
            <p:cNvSpPr>
              <a:spLocks noChangeShapeType="1"/>
            </p:cNvSpPr>
            <p:nvPr/>
          </p:nvSpPr>
          <p:spPr bwMode="auto">
            <a:xfrm>
              <a:off x="1384" y="1634"/>
              <a:ext cx="86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5" name="Text Box 8"/>
            <p:cNvSpPr txBox="1">
              <a:spLocks noChangeArrowheads="1"/>
            </p:cNvSpPr>
            <p:nvPr/>
          </p:nvSpPr>
          <p:spPr bwMode="auto">
            <a:xfrm>
              <a:off x="1414" y="1162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chemeClr val="accent2"/>
                  </a:solidFill>
                </a:rPr>
                <a:t>8</a:t>
              </a:r>
            </a:p>
          </p:txBody>
        </p:sp>
        <p:sp>
          <p:nvSpPr>
            <p:cNvPr id="24586" name="Text Box 9"/>
            <p:cNvSpPr txBox="1">
              <a:spLocks noChangeArrowheads="1"/>
            </p:cNvSpPr>
            <p:nvPr/>
          </p:nvSpPr>
          <p:spPr bwMode="auto">
            <a:xfrm>
              <a:off x="1565" y="1640"/>
              <a:ext cx="33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5</a:t>
              </a: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749" y="1608"/>
              <a:ext cx="5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40</a:t>
              </a:r>
            </a:p>
          </p:txBody>
        </p:sp>
        <p:sp>
          <p:nvSpPr>
            <p:cNvPr id="24588" name="Line 11"/>
            <p:cNvSpPr>
              <a:spLocks noChangeShapeType="1"/>
            </p:cNvSpPr>
            <p:nvPr/>
          </p:nvSpPr>
          <p:spPr bwMode="auto">
            <a:xfrm>
              <a:off x="567" y="163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9" name="Line 12"/>
            <p:cNvSpPr>
              <a:spLocks noChangeShapeType="1"/>
            </p:cNvSpPr>
            <p:nvPr/>
          </p:nvSpPr>
          <p:spPr bwMode="auto">
            <a:xfrm>
              <a:off x="703" y="2043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0" name="Text Box 13"/>
            <p:cNvSpPr txBox="1">
              <a:spLocks noChangeArrowheads="1"/>
            </p:cNvSpPr>
            <p:nvPr/>
          </p:nvSpPr>
          <p:spPr bwMode="auto">
            <a:xfrm>
              <a:off x="1039" y="2011"/>
              <a:ext cx="17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7</a:t>
              </a:r>
            </a:p>
          </p:txBody>
        </p:sp>
      </p:grpSp>
      <p:sp>
        <p:nvSpPr>
          <p:cNvPr id="56342" name="AutoShape 22"/>
          <p:cNvSpPr>
            <a:spLocks noChangeArrowheads="1"/>
          </p:cNvSpPr>
          <p:nvPr/>
        </p:nvSpPr>
        <p:spPr bwMode="auto">
          <a:xfrm rot="3645802">
            <a:off x="2232026" y="3105150"/>
            <a:ext cx="431800" cy="1368425"/>
          </a:xfrm>
          <a:prstGeom prst="curvedLeftArrow">
            <a:avLst>
              <a:gd name="adj1" fmla="val 27275"/>
              <a:gd name="adj2" fmla="val 90657"/>
              <a:gd name="adj3" fmla="val 33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ru-RU"/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4500563" y="2781300"/>
            <a:ext cx="3959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/>
              <a:t>47</a:t>
            </a:r>
            <a:r>
              <a:rPr lang="ru-RU" sz="4800" b="1" baseline="-25000">
                <a:solidFill>
                  <a:srgbClr val="CC0066"/>
                </a:solidFill>
              </a:rPr>
              <a:t>10</a:t>
            </a:r>
            <a:r>
              <a:rPr lang="ru-RU" sz="4800" b="1"/>
              <a:t> = 57</a:t>
            </a:r>
            <a:r>
              <a:rPr lang="ru-RU" sz="4800" b="1" baseline="-25000">
                <a:solidFill>
                  <a:schemeClr val="accent2"/>
                </a:solidFill>
              </a:rPr>
              <a:t>8</a:t>
            </a:r>
            <a:endParaRPr lang="ru-RU" sz="4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2" grpId="0" animBg="1"/>
      <p:bldP spid="5634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Перевод </a:t>
            </a:r>
            <a:r>
              <a:rPr lang="ru-RU" dirty="0" smtClean="0"/>
              <a:t>чисел в смешанных 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7200" algn="just"/>
            <a:r>
              <a:rPr lang="ru-RU" dirty="0"/>
              <a:t>Для перевода</a:t>
            </a:r>
            <a:r>
              <a:rPr lang="ru-RU" i="1" dirty="0"/>
              <a:t> </a:t>
            </a:r>
            <a:r>
              <a:rPr lang="ru-RU" dirty="0"/>
              <a:t>из 2-ной в 8-ную и наоборот, из 2-ной в 16-ную и наоборот, из 8-ной в 16-ную и обратно, используется </a:t>
            </a:r>
            <a:r>
              <a:rPr lang="ru-RU" dirty="0" smtClean="0"/>
              <a:t>специальная </a:t>
            </a:r>
            <a:r>
              <a:rPr lang="ru-RU" dirty="0" smtClean="0">
                <a:solidFill>
                  <a:srgbClr val="C00000"/>
                </a:solidFill>
              </a:rPr>
              <a:t>таблица</a:t>
            </a:r>
            <a:r>
              <a:rPr lang="ru-RU" dirty="0" smtClean="0"/>
              <a:t>.</a:t>
            </a:r>
          </a:p>
          <a:p>
            <a:pPr indent="457200" algn="just"/>
            <a:r>
              <a:rPr lang="ru-RU" dirty="0"/>
              <a:t>При </a:t>
            </a:r>
            <a:r>
              <a:rPr lang="ru-RU" i="1" dirty="0"/>
              <a:t>переводе</a:t>
            </a:r>
            <a:r>
              <a:rPr lang="ru-RU" dirty="0"/>
              <a:t> в </a:t>
            </a:r>
            <a:r>
              <a:rPr lang="ru-RU" dirty="0">
                <a:solidFill>
                  <a:srgbClr val="C00000"/>
                </a:solidFill>
              </a:rPr>
              <a:t>8-ную </a:t>
            </a:r>
            <a:r>
              <a:rPr lang="ru-RU" i="1" dirty="0">
                <a:solidFill>
                  <a:srgbClr val="C00000"/>
                </a:solidFill>
              </a:rPr>
              <a:t>систему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или из нее необходимо группировать в </a:t>
            </a:r>
            <a:r>
              <a:rPr lang="ru-RU" dirty="0">
                <a:solidFill>
                  <a:srgbClr val="C00000"/>
                </a:solidFill>
              </a:rPr>
              <a:t>тройки биты</a:t>
            </a:r>
            <a:r>
              <a:rPr lang="ru-RU" dirty="0"/>
              <a:t>, а при </a:t>
            </a:r>
            <a:r>
              <a:rPr lang="ru-RU" i="1" dirty="0"/>
              <a:t>переводе</a:t>
            </a:r>
            <a:r>
              <a:rPr lang="ru-RU" dirty="0"/>
              <a:t> в </a:t>
            </a:r>
            <a:r>
              <a:rPr lang="ru-RU" dirty="0">
                <a:solidFill>
                  <a:srgbClr val="C00000"/>
                </a:solidFill>
              </a:rPr>
              <a:t>16-ную</a:t>
            </a:r>
            <a:r>
              <a:rPr lang="ru-RU" dirty="0"/>
              <a:t> или из нее – группировать их в </a:t>
            </a:r>
            <a:r>
              <a:rPr lang="ru-RU" dirty="0">
                <a:solidFill>
                  <a:srgbClr val="C00000"/>
                </a:solidFill>
              </a:rPr>
              <a:t>четверки битов</a:t>
            </a:r>
            <a:r>
              <a:rPr lang="ru-RU" dirty="0"/>
              <a:t>. </a:t>
            </a:r>
            <a:endParaRPr lang="ru-RU" dirty="0" smtClean="0"/>
          </a:p>
          <a:p>
            <a:pPr indent="457200" algn="just"/>
            <a:r>
              <a:rPr lang="ru-RU" dirty="0" smtClean="0"/>
              <a:t>Можно </a:t>
            </a:r>
            <a:r>
              <a:rPr lang="ru-RU" dirty="0"/>
              <a:t>добавлять, если нужно, </a:t>
            </a:r>
            <a:r>
              <a:rPr lang="ru-RU" dirty="0">
                <a:solidFill>
                  <a:srgbClr val="C00000"/>
                </a:solidFill>
              </a:rPr>
              <a:t>незначащие нули</a:t>
            </a:r>
            <a:r>
              <a:rPr lang="ru-RU" dirty="0"/>
              <a:t> (слева от целой части и справа от мантиссы) или отбрасывать их. </a:t>
            </a:r>
          </a:p>
        </p:txBody>
      </p:sp>
    </p:spTree>
    <p:extLst>
      <p:ext uri="{BB962C8B-B14F-4D97-AF65-F5344CB8AC3E}">
        <p14:creationId xmlns:p14="http://schemas.microsoft.com/office/powerpoint/2010/main" val="33218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114" name="Group 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248196"/>
              </p:ext>
            </p:extLst>
          </p:nvPr>
        </p:nvGraphicFramePr>
        <p:xfrm>
          <a:off x="6060" y="188640"/>
          <a:ext cx="9180513" cy="6583608"/>
        </p:xfrm>
        <a:graphic>
          <a:graphicData uri="http://schemas.openxmlformats.org/drawingml/2006/table">
            <a:tbl>
              <a:tblPr/>
              <a:tblGrid>
                <a:gridCol w="222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4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ОСНОВАНИЕ СИСТЕМЫ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95440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0101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(10)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(11)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(12)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(13)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(14)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(15)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04571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19050"/>
            <a:ext cx="5724525" cy="1143000"/>
          </a:xfrm>
        </p:spPr>
        <p:txBody>
          <a:bodyPr/>
          <a:lstStyle/>
          <a:p>
            <a:pPr eaLnBrk="1" hangingPunct="1"/>
            <a:r>
              <a:rPr lang="ru-RU" sz="3800" smtClean="0"/>
              <a:t>Перевод </a:t>
            </a:r>
            <a:r>
              <a:rPr lang="ru-RU" sz="3800" b="1" smtClean="0">
                <a:solidFill>
                  <a:srgbClr val="009900"/>
                </a:solidFill>
              </a:rPr>
              <a:t>двоичного</a:t>
            </a:r>
            <a:r>
              <a:rPr lang="ru-RU" sz="3800" smtClean="0"/>
              <a:t> числа в </a:t>
            </a:r>
            <a:r>
              <a:rPr lang="ru-RU" sz="3800" b="1" smtClean="0">
                <a:solidFill>
                  <a:schemeClr val="accent2"/>
                </a:solidFill>
              </a:rPr>
              <a:t>восьмеричное</a:t>
            </a:r>
            <a:r>
              <a:rPr lang="ru-RU" sz="3800" smtClean="0"/>
              <a:t>: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622925" y="260350"/>
            <a:ext cx="3384550" cy="838200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CC</a:t>
            </a:r>
            <a:r>
              <a:rPr lang="ru-RU" sz="4400" b="1" baseline="-25000">
                <a:solidFill>
                  <a:srgbClr val="009900"/>
                </a:solidFill>
              </a:rPr>
              <a:t>2</a:t>
            </a:r>
            <a:r>
              <a:rPr lang="en-US" sz="4400" b="1"/>
              <a:t> → CC</a:t>
            </a:r>
            <a:r>
              <a:rPr lang="ru-RU" sz="4400" b="1" baseline="-25000">
                <a:solidFill>
                  <a:schemeClr val="accent2"/>
                </a:solidFill>
              </a:rPr>
              <a:t>8</a:t>
            </a:r>
            <a:endParaRPr lang="en-US" sz="4400" b="1" baseline="-25000">
              <a:solidFill>
                <a:schemeClr val="accent2"/>
              </a:solidFill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6200" y="1450975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/>
              <a:t>От запятой вправо и влево </a:t>
            </a:r>
            <a:r>
              <a:rPr lang="ru-RU" b="1"/>
              <a:t>разбивают</a:t>
            </a:r>
            <a:r>
              <a:rPr lang="ru-RU"/>
              <a:t> </a:t>
            </a:r>
            <a:r>
              <a:rPr lang="ru-RU">
                <a:solidFill>
                  <a:srgbClr val="009900"/>
                </a:solidFill>
              </a:rPr>
              <a:t>двоичное</a:t>
            </a:r>
            <a:r>
              <a:rPr lang="ru-RU"/>
              <a:t> число на </a:t>
            </a:r>
            <a:r>
              <a:rPr lang="ru-RU" b="1"/>
              <a:t>группы</a:t>
            </a:r>
            <a:r>
              <a:rPr lang="ru-RU"/>
              <a:t> по </a:t>
            </a:r>
            <a:r>
              <a:rPr lang="ru-RU" b="1"/>
              <a:t>3</a:t>
            </a:r>
            <a:r>
              <a:rPr lang="ru-RU"/>
              <a:t> разряда, затем каждая группа заменяется соответствующей </a:t>
            </a:r>
            <a:r>
              <a:rPr lang="ru-RU">
                <a:solidFill>
                  <a:schemeClr val="accent2"/>
                </a:solidFill>
              </a:rPr>
              <a:t>восьмеричной</a:t>
            </a:r>
            <a:r>
              <a:rPr lang="ru-RU"/>
              <a:t> цифрой: 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63563" y="4646613"/>
            <a:ext cx="396081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1 1 0 1 1 1 0 1</a:t>
            </a:r>
          </a:p>
        </p:txBody>
      </p:sp>
      <p:grpSp>
        <p:nvGrpSpPr>
          <p:cNvPr id="49165" name="Group 13"/>
          <p:cNvGrpSpPr>
            <a:grpSpLocks/>
          </p:cNvGrpSpPr>
          <p:nvPr/>
        </p:nvGrpSpPr>
        <p:grpSpPr bwMode="auto">
          <a:xfrm>
            <a:off x="361950" y="4005263"/>
            <a:ext cx="3851275" cy="1687512"/>
            <a:chOff x="228" y="2523"/>
            <a:chExt cx="2426" cy="1063"/>
          </a:xfrm>
        </p:grpSpPr>
        <p:sp>
          <p:nvSpPr>
            <p:cNvPr id="26636" name="Arc 9"/>
            <p:cNvSpPr>
              <a:spLocks/>
            </p:cNvSpPr>
            <p:nvPr/>
          </p:nvSpPr>
          <p:spPr bwMode="auto">
            <a:xfrm rot="8422462">
              <a:off x="2015" y="3049"/>
              <a:ext cx="609" cy="525"/>
            </a:xfrm>
            <a:custGeom>
              <a:avLst/>
              <a:gdLst>
                <a:gd name="T0" fmla="*/ 0 w 28980"/>
                <a:gd name="T1" fmla="*/ 25 h 27840"/>
                <a:gd name="T2" fmla="*/ 590 w 28980"/>
                <a:gd name="T3" fmla="*/ 525 h 27840"/>
                <a:gd name="T4" fmla="*/ 155 w 28980"/>
                <a:gd name="T5" fmla="*/ 407 h 278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80" h="27840" fill="none" extrusionOk="0">
                  <a:moveTo>
                    <a:pt x="-1" y="1299"/>
                  </a:moveTo>
                  <a:cubicBezTo>
                    <a:pt x="2365" y="439"/>
                    <a:pt x="4863" y="-1"/>
                    <a:pt x="7380" y="0"/>
                  </a:cubicBezTo>
                  <a:cubicBezTo>
                    <a:pt x="19309" y="0"/>
                    <a:pt x="28980" y="9670"/>
                    <a:pt x="28980" y="21600"/>
                  </a:cubicBezTo>
                  <a:cubicBezTo>
                    <a:pt x="28980" y="23713"/>
                    <a:pt x="28669" y="25816"/>
                    <a:pt x="28059" y="27840"/>
                  </a:cubicBezTo>
                </a:path>
                <a:path w="28980" h="27840" stroke="0" extrusionOk="0">
                  <a:moveTo>
                    <a:pt x="-1" y="1299"/>
                  </a:moveTo>
                  <a:cubicBezTo>
                    <a:pt x="2365" y="439"/>
                    <a:pt x="4863" y="-1"/>
                    <a:pt x="7380" y="0"/>
                  </a:cubicBezTo>
                  <a:cubicBezTo>
                    <a:pt x="19309" y="0"/>
                    <a:pt x="28980" y="9670"/>
                    <a:pt x="28980" y="21600"/>
                  </a:cubicBezTo>
                  <a:cubicBezTo>
                    <a:pt x="28980" y="23713"/>
                    <a:pt x="28669" y="25816"/>
                    <a:pt x="28059" y="27840"/>
                  </a:cubicBezTo>
                  <a:lnTo>
                    <a:pt x="7380" y="21600"/>
                  </a:lnTo>
                  <a:lnTo>
                    <a:pt x="-1" y="129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7" name="Arc 10"/>
            <p:cNvSpPr>
              <a:spLocks/>
            </p:cNvSpPr>
            <p:nvPr/>
          </p:nvSpPr>
          <p:spPr bwMode="auto">
            <a:xfrm rot="8422462">
              <a:off x="1101" y="3020"/>
              <a:ext cx="663" cy="566"/>
            </a:xfrm>
            <a:custGeom>
              <a:avLst/>
              <a:gdLst>
                <a:gd name="T0" fmla="*/ 0 w 31582"/>
                <a:gd name="T1" fmla="*/ 46 h 29944"/>
                <a:gd name="T2" fmla="*/ 628 w 31582"/>
                <a:gd name="T3" fmla="*/ 566 h 29944"/>
                <a:gd name="T4" fmla="*/ 210 w 31582"/>
                <a:gd name="T5" fmla="*/ 408 h 299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582" h="29944" fill="none" extrusionOk="0">
                  <a:moveTo>
                    <a:pt x="-1" y="2444"/>
                  </a:moveTo>
                  <a:cubicBezTo>
                    <a:pt x="3082" y="838"/>
                    <a:pt x="6506" y="-1"/>
                    <a:pt x="9982" y="0"/>
                  </a:cubicBezTo>
                  <a:cubicBezTo>
                    <a:pt x="21911" y="0"/>
                    <a:pt x="31582" y="9670"/>
                    <a:pt x="31582" y="21600"/>
                  </a:cubicBezTo>
                  <a:cubicBezTo>
                    <a:pt x="31582" y="24465"/>
                    <a:pt x="31012" y="27301"/>
                    <a:pt x="29905" y="29944"/>
                  </a:cubicBezTo>
                </a:path>
                <a:path w="31582" h="29944" stroke="0" extrusionOk="0">
                  <a:moveTo>
                    <a:pt x="-1" y="2444"/>
                  </a:moveTo>
                  <a:cubicBezTo>
                    <a:pt x="3082" y="838"/>
                    <a:pt x="6506" y="-1"/>
                    <a:pt x="9982" y="0"/>
                  </a:cubicBezTo>
                  <a:cubicBezTo>
                    <a:pt x="21911" y="0"/>
                    <a:pt x="31582" y="9670"/>
                    <a:pt x="31582" y="21600"/>
                  </a:cubicBezTo>
                  <a:cubicBezTo>
                    <a:pt x="31582" y="24465"/>
                    <a:pt x="31012" y="27301"/>
                    <a:pt x="29905" y="29944"/>
                  </a:cubicBezTo>
                  <a:lnTo>
                    <a:pt x="9982" y="21600"/>
                  </a:lnTo>
                  <a:lnTo>
                    <a:pt x="-1" y="244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8" name="Arc 11"/>
            <p:cNvSpPr>
              <a:spLocks/>
            </p:cNvSpPr>
            <p:nvPr/>
          </p:nvSpPr>
          <p:spPr bwMode="auto">
            <a:xfrm rot="8422462">
              <a:off x="228" y="3022"/>
              <a:ext cx="636" cy="560"/>
            </a:xfrm>
            <a:custGeom>
              <a:avLst/>
              <a:gdLst>
                <a:gd name="T0" fmla="*/ 0 w 30274"/>
                <a:gd name="T1" fmla="*/ 34 h 29643"/>
                <a:gd name="T2" fmla="*/ 603 w 30274"/>
                <a:gd name="T3" fmla="*/ 560 h 29643"/>
                <a:gd name="T4" fmla="*/ 182 w 30274"/>
                <a:gd name="T5" fmla="*/ 408 h 296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274" h="29643" fill="none" extrusionOk="0">
                  <a:moveTo>
                    <a:pt x="0" y="1818"/>
                  </a:moveTo>
                  <a:cubicBezTo>
                    <a:pt x="2734" y="619"/>
                    <a:pt x="5688" y="-1"/>
                    <a:pt x="8674" y="0"/>
                  </a:cubicBezTo>
                  <a:cubicBezTo>
                    <a:pt x="20603" y="0"/>
                    <a:pt x="30274" y="9670"/>
                    <a:pt x="30274" y="21600"/>
                  </a:cubicBezTo>
                  <a:cubicBezTo>
                    <a:pt x="30274" y="24355"/>
                    <a:pt x="29746" y="27085"/>
                    <a:pt x="28720" y="29642"/>
                  </a:cubicBezTo>
                </a:path>
                <a:path w="30274" h="29643" stroke="0" extrusionOk="0">
                  <a:moveTo>
                    <a:pt x="0" y="1818"/>
                  </a:moveTo>
                  <a:cubicBezTo>
                    <a:pt x="2734" y="619"/>
                    <a:pt x="5688" y="-1"/>
                    <a:pt x="8674" y="0"/>
                  </a:cubicBezTo>
                  <a:cubicBezTo>
                    <a:pt x="20603" y="0"/>
                    <a:pt x="30274" y="9670"/>
                    <a:pt x="30274" y="21600"/>
                  </a:cubicBezTo>
                  <a:cubicBezTo>
                    <a:pt x="30274" y="24355"/>
                    <a:pt x="29746" y="27085"/>
                    <a:pt x="28720" y="29642"/>
                  </a:cubicBezTo>
                  <a:lnTo>
                    <a:pt x="8674" y="21600"/>
                  </a:lnTo>
                  <a:lnTo>
                    <a:pt x="0" y="18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9" name="AutoShape 12"/>
            <p:cNvSpPr>
              <a:spLocks noChangeArrowheads="1"/>
            </p:cNvSpPr>
            <p:nvPr/>
          </p:nvSpPr>
          <p:spPr bwMode="auto">
            <a:xfrm>
              <a:off x="1701" y="2523"/>
              <a:ext cx="953" cy="273"/>
            </a:xfrm>
            <a:prstGeom prst="leftArrow">
              <a:avLst>
                <a:gd name="adj1" fmla="val 50000"/>
                <a:gd name="adj2" fmla="val 872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</p:grp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38138" y="4638675"/>
            <a:ext cx="36036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009900"/>
                </a:solidFill>
              </a:rPr>
              <a:t>0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3324225" y="5589588"/>
            <a:ext cx="720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908175" y="5589588"/>
            <a:ext cx="720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468313" y="5573713"/>
            <a:ext cx="720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4643438" y="4584700"/>
            <a:ext cx="2305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= 3 3 5</a:t>
            </a:r>
            <a:r>
              <a:rPr lang="ru-RU" sz="4400" b="1" baseline="-25000"/>
              <a:t> </a:t>
            </a:r>
            <a:r>
              <a:rPr lang="ru-RU" sz="4400" b="1" baseline="-25000">
                <a:solidFill>
                  <a:schemeClr val="accent2"/>
                </a:solidFill>
              </a:rPr>
              <a:t>8</a:t>
            </a:r>
            <a:r>
              <a:rPr lang="ru-RU" sz="4400" b="1"/>
              <a:t>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66" grpId="0"/>
      <p:bldP spid="49167" grpId="0"/>
      <p:bldP spid="49168" grpId="0"/>
      <p:bldP spid="49169" grpId="0"/>
      <p:bldP spid="4917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288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Перевести </a:t>
            </a:r>
            <a:r>
              <a:rPr lang="ru-RU" sz="4000" smtClean="0">
                <a:solidFill>
                  <a:srgbClr val="009900"/>
                </a:solidFill>
              </a:rPr>
              <a:t>двоичное</a:t>
            </a:r>
            <a:r>
              <a:rPr lang="ru-RU" sz="4000" smtClean="0"/>
              <a:t> число </a:t>
            </a:r>
            <a:r>
              <a:rPr lang="ru-RU" sz="4000" b="1" smtClean="0"/>
              <a:t>1110,11</a:t>
            </a:r>
            <a:r>
              <a:rPr lang="ru-RU" sz="4000" b="1" baseline="-25000" smtClean="0">
                <a:solidFill>
                  <a:srgbClr val="009900"/>
                </a:solidFill>
              </a:rPr>
              <a:t>2</a:t>
            </a:r>
            <a:r>
              <a:rPr lang="ru-RU" sz="4000" smtClean="0"/>
              <a:t> в </a:t>
            </a:r>
            <a:r>
              <a:rPr lang="ru-RU" sz="4000" smtClean="0">
                <a:solidFill>
                  <a:srgbClr val="0033CC"/>
                </a:solidFill>
              </a:rPr>
              <a:t>восьмеричное</a:t>
            </a:r>
            <a:r>
              <a:rPr lang="ru-RU" sz="4000" smtClean="0"/>
              <a:t>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27088" y="2133600"/>
            <a:ext cx="42116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1  1  1  0 , 1  1</a:t>
            </a:r>
          </a:p>
        </p:txBody>
      </p:sp>
      <p:grpSp>
        <p:nvGrpSpPr>
          <p:cNvPr id="52235" name="Group 11"/>
          <p:cNvGrpSpPr>
            <a:grpSpLocks/>
          </p:cNvGrpSpPr>
          <p:nvPr/>
        </p:nvGrpSpPr>
        <p:grpSpPr bwMode="auto">
          <a:xfrm>
            <a:off x="312738" y="2328863"/>
            <a:ext cx="4875212" cy="995362"/>
            <a:chOff x="197" y="1467"/>
            <a:chExt cx="3071" cy="627"/>
          </a:xfrm>
        </p:grpSpPr>
        <p:sp>
          <p:nvSpPr>
            <p:cNvPr id="27664" name="Arc 5"/>
            <p:cNvSpPr>
              <a:spLocks/>
            </p:cNvSpPr>
            <p:nvPr/>
          </p:nvSpPr>
          <p:spPr bwMode="auto">
            <a:xfrm rot="8642887">
              <a:off x="2461" y="1467"/>
              <a:ext cx="807" cy="624"/>
            </a:xfrm>
            <a:custGeom>
              <a:avLst/>
              <a:gdLst>
                <a:gd name="T0" fmla="*/ 0 w 33673"/>
                <a:gd name="T1" fmla="*/ 78 h 29680"/>
                <a:gd name="T2" fmla="*/ 769 w 33673"/>
                <a:gd name="T3" fmla="*/ 624 h 29680"/>
                <a:gd name="T4" fmla="*/ 289 w 33673"/>
                <a:gd name="T5" fmla="*/ 454 h 296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73" h="29680" fill="none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4368"/>
                    <a:pt x="33140" y="27112"/>
                    <a:pt x="32104" y="29679"/>
                  </a:cubicBezTo>
                </a:path>
                <a:path w="33673" h="29680" stroke="0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4368"/>
                    <a:pt x="33140" y="27112"/>
                    <a:pt x="32104" y="29679"/>
                  </a:cubicBezTo>
                  <a:lnTo>
                    <a:pt x="12073" y="21600"/>
                  </a:lnTo>
                  <a:lnTo>
                    <a:pt x="0" y="368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5" name="Arc 6"/>
            <p:cNvSpPr>
              <a:spLocks/>
            </p:cNvSpPr>
            <p:nvPr/>
          </p:nvSpPr>
          <p:spPr bwMode="auto">
            <a:xfrm rot="8939531">
              <a:off x="1195" y="1490"/>
              <a:ext cx="872" cy="569"/>
            </a:xfrm>
            <a:custGeom>
              <a:avLst/>
              <a:gdLst>
                <a:gd name="T0" fmla="*/ 0 w 33673"/>
                <a:gd name="T1" fmla="*/ 76 h 27712"/>
                <a:gd name="T2" fmla="*/ 849 w 33673"/>
                <a:gd name="T3" fmla="*/ 569 h 27712"/>
                <a:gd name="T4" fmla="*/ 313 w 33673"/>
                <a:gd name="T5" fmla="*/ 444 h 277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73" h="27712" fill="none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3669"/>
                    <a:pt x="33375" y="25727"/>
                    <a:pt x="32790" y="27712"/>
                  </a:cubicBezTo>
                </a:path>
                <a:path w="33673" h="27712" stroke="0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3669"/>
                    <a:pt x="33375" y="25727"/>
                    <a:pt x="32790" y="27712"/>
                  </a:cubicBezTo>
                  <a:lnTo>
                    <a:pt x="12073" y="21600"/>
                  </a:lnTo>
                  <a:lnTo>
                    <a:pt x="0" y="368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6" name="Arc 7"/>
            <p:cNvSpPr>
              <a:spLocks/>
            </p:cNvSpPr>
            <p:nvPr/>
          </p:nvSpPr>
          <p:spPr bwMode="auto">
            <a:xfrm rot="8581979">
              <a:off x="197" y="1512"/>
              <a:ext cx="758" cy="582"/>
            </a:xfrm>
            <a:custGeom>
              <a:avLst/>
              <a:gdLst>
                <a:gd name="T0" fmla="*/ 0 w 33673"/>
                <a:gd name="T1" fmla="*/ 77 h 27712"/>
                <a:gd name="T2" fmla="*/ 738 w 33673"/>
                <a:gd name="T3" fmla="*/ 582 h 27712"/>
                <a:gd name="T4" fmla="*/ 272 w 33673"/>
                <a:gd name="T5" fmla="*/ 454 h 277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673" h="27712" fill="none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3669"/>
                    <a:pt x="33375" y="25727"/>
                    <a:pt x="32790" y="27712"/>
                  </a:cubicBezTo>
                </a:path>
                <a:path w="33673" h="27712" stroke="0" extrusionOk="0">
                  <a:moveTo>
                    <a:pt x="0" y="3689"/>
                  </a:moveTo>
                  <a:cubicBezTo>
                    <a:pt x="3567" y="1284"/>
                    <a:pt x="7771" y="-1"/>
                    <a:pt x="12073" y="0"/>
                  </a:cubicBezTo>
                  <a:cubicBezTo>
                    <a:pt x="24002" y="0"/>
                    <a:pt x="33673" y="9670"/>
                    <a:pt x="33673" y="21600"/>
                  </a:cubicBezTo>
                  <a:cubicBezTo>
                    <a:pt x="33673" y="23669"/>
                    <a:pt x="33375" y="25727"/>
                    <a:pt x="32790" y="27712"/>
                  </a:cubicBezTo>
                  <a:lnTo>
                    <a:pt x="12073" y="21600"/>
                  </a:lnTo>
                  <a:lnTo>
                    <a:pt x="0" y="368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2236" name="Group 12"/>
          <p:cNvGrpSpPr>
            <a:grpSpLocks/>
          </p:cNvGrpSpPr>
          <p:nvPr/>
        </p:nvGrpSpPr>
        <p:grpSpPr bwMode="auto">
          <a:xfrm>
            <a:off x="250825" y="2190750"/>
            <a:ext cx="4999038" cy="684213"/>
            <a:chOff x="158" y="1380"/>
            <a:chExt cx="3149" cy="431"/>
          </a:xfrm>
        </p:grpSpPr>
        <p:sp>
          <p:nvSpPr>
            <p:cNvPr id="27661" name="Text Box 8"/>
            <p:cNvSpPr txBox="1">
              <a:spLocks noChangeArrowheads="1"/>
            </p:cNvSpPr>
            <p:nvPr/>
          </p:nvSpPr>
          <p:spPr bwMode="auto">
            <a:xfrm>
              <a:off x="3080" y="1380"/>
              <a:ext cx="227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009900"/>
                  </a:solidFill>
                </a:rPr>
                <a:t>0</a:t>
              </a:r>
            </a:p>
          </p:txBody>
        </p:sp>
        <p:sp>
          <p:nvSpPr>
            <p:cNvPr id="27662" name="Text Box 9"/>
            <p:cNvSpPr txBox="1">
              <a:spLocks noChangeArrowheads="1"/>
            </p:cNvSpPr>
            <p:nvPr/>
          </p:nvSpPr>
          <p:spPr bwMode="auto">
            <a:xfrm>
              <a:off x="431" y="1389"/>
              <a:ext cx="227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009900"/>
                  </a:solidFill>
                </a:rPr>
                <a:t>0</a:t>
              </a:r>
            </a:p>
          </p:txBody>
        </p:sp>
        <p:sp>
          <p:nvSpPr>
            <p:cNvPr id="27663" name="Text Box 10"/>
            <p:cNvSpPr txBox="1">
              <a:spLocks noChangeArrowheads="1"/>
            </p:cNvSpPr>
            <p:nvPr/>
          </p:nvSpPr>
          <p:spPr bwMode="auto">
            <a:xfrm>
              <a:off x="158" y="1389"/>
              <a:ext cx="227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009900"/>
                  </a:solidFill>
                </a:rPr>
                <a:t>0</a:t>
              </a:r>
            </a:p>
          </p:txBody>
        </p:sp>
      </p:grp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4178300" y="3265488"/>
            <a:ext cx="57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2195513" y="3251200"/>
            <a:ext cx="5762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11188" y="3270250"/>
            <a:ext cx="5762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280025" y="2122488"/>
            <a:ext cx="28082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= 1</a:t>
            </a:r>
            <a:r>
              <a:rPr lang="ru-RU" sz="2800" b="1"/>
              <a:t> </a:t>
            </a:r>
            <a:r>
              <a:rPr lang="ru-RU" sz="4400" b="1"/>
              <a:t>6</a:t>
            </a:r>
            <a:r>
              <a:rPr lang="ru-RU" sz="2800" b="1"/>
              <a:t> </a:t>
            </a:r>
            <a:r>
              <a:rPr lang="ru-RU" sz="4400" b="1"/>
              <a:t>,</a:t>
            </a:r>
            <a:r>
              <a:rPr lang="ru-RU" sz="2800" b="1"/>
              <a:t> </a:t>
            </a:r>
            <a:r>
              <a:rPr lang="ru-RU" sz="4400" b="1"/>
              <a:t>6</a:t>
            </a:r>
            <a:r>
              <a:rPr lang="ru-RU" sz="2800" b="1"/>
              <a:t> </a:t>
            </a:r>
            <a:r>
              <a:rPr lang="ru-RU" sz="4400" b="1" baseline="-25000">
                <a:solidFill>
                  <a:srgbClr val="0033CC"/>
                </a:solidFill>
              </a:rPr>
              <a:t>8</a:t>
            </a:r>
            <a:endParaRPr lang="ru-RU" sz="4400" b="1">
              <a:solidFill>
                <a:srgbClr val="0033CC"/>
              </a:solidFill>
            </a:endParaRPr>
          </a:p>
        </p:txBody>
      </p:sp>
      <p:grpSp>
        <p:nvGrpSpPr>
          <p:cNvPr id="52243" name="Group 19"/>
          <p:cNvGrpSpPr>
            <a:grpSpLocks/>
          </p:cNvGrpSpPr>
          <p:nvPr/>
        </p:nvGrpSpPr>
        <p:grpSpPr bwMode="auto">
          <a:xfrm>
            <a:off x="1984375" y="1647825"/>
            <a:ext cx="3092450" cy="303213"/>
            <a:chOff x="1250" y="1038"/>
            <a:chExt cx="1948" cy="191"/>
          </a:xfrm>
        </p:grpSpPr>
        <p:sp>
          <p:nvSpPr>
            <p:cNvPr id="27659" name="AutoShape 17"/>
            <p:cNvSpPr>
              <a:spLocks noChangeArrowheads="1"/>
            </p:cNvSpPr>
            <p:nvPr/>
          </p:nvSpPr>
          <p:spPr bwMode="auto">
            <a:xfrm>
              <a:off x="2472" y="1038"/>
              <a:ext cx="726" cy="181"/>
            </a:xfrm>
            <a:prstGeom prst="rightArrow">
              <a:avLst>
                <a:gd name="adj1" fmla="val 50000"/>
                <a:gd name="adj2" fmla="val 10027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27660" name="AutoShape 18"/>
            <p:cNvSpPr>
              <a:spLocks noChangeArrowheads="1"/>
            </p:cNvSpPr>
            <p:nvPr/>
          </p:nvSpPr>
          <p:spPr bwMode="auto">
            <a:xfrm>
              <a:off x="1250" y="1047"/>
              <a:ext cx="816" cy="182"/>
            </a:xfrm>
            <a:prstGeom prst="leftArrow">
              <a:avLst>
                <a:gd name="adj1" fmla="val 50000"/>
                <a:gd name="adj2" fmla="val 1120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</p:grp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37" grpId="0"/>
      <p:bldP spid="52238" grpId="0"/>
      <p:bldP spid="52239" grpId="0"/>
      <p:bldP spid="5224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7019925" cy="1143000"/>
          </a:xfrm>
        </p:spPr>
        <p:txBody>
          <a:bodyPr/>
          <a:lstStyle/>
          <a:p>
            <a:pPr algn="l" eaLnBrk="1" hangingPunct="1"/>
            <a:r>
              <a:rPr lang="ru-RU" sz="4000" smtClean="0"/>
              <a:t>Перевод </a:t>
            </a:r>
            <a:r>
              <a:rPr lang="ru-RU" sz="4000" b="1" smtClean="0">
                <a:solidFill>
                  <a:srgbClr val="009900"/>
                </a:solidFill>
              </a:rPr>
              <a:t>двоичного</a:t>
            </a:r>
            <a:r>
              <a:rPr lang="ru-RU" sz="4000" smtClean="0"/>
              <a:t> числа в </a:t>
            </a:r>
            <a:r>
              <a:rPr lang="ru-RU" sz="4000" b="1" smtClean="0">
                <a:solidFill>
                  <a:srgbClr val="CC0066"/>
                </a:solidFill>
              </a:rPr>
              <a:t>шестнадцатеричное</a:t>
            </a:r>
            <a:r>
              <a:rPr lang="ru-RU" sz="4000" smtClean="0"/>
              <a:t>: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641975" y="708025"/>
            <a:ext cx="3384550" cy="838200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CC</a:t>
            </a:r>
            <a:r>
              <a:rPr lang="ru-RU" sz="4400" b="1" baseline="-25000">
                <a:solidFill>
                  <a:srgbClr val="009900"/>
                </a:solidFill>
              </a:rPr>
              <a:t>2</a:t>
            </a:r>
            <a:r>
              <a:rPr lang="en-US" sz="4400" b="1"/>
              <a:t> → CC</a:t>
            </a:r>
            <a:r>
              <a:rPr lang="ru-RU" sz="4400" b="1" baseline="-25000">
                <a:solidFill>
                  <a:srgbClr val="CC0066"/>
                </a:solidFill>
              </a:rPr>
              <a:t>16</a:t>
            </a:r>
            <a:endParaRPr lang="en-US" sz="4400" b="1" baseline="-25000">
              <a:solidFill>
                <a:srgbClr val="CC0066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14300" y="1628775"/>
            <a:ext cx="9144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/>
              <a:t>От запятой вправо и влево </a:t>
            </a:r>
            <a:r>
              <a:rPr lang="ru-RU" b="1"/>
              <a:t>разбивают</a:t>
            </a:r>
            <a:r>
              <a:rPr lang="ru-RU"/>
              <a:t> </a:t>
            </a:r>
            <a:r>
              <a:rPr lang="ru-RU">
                <a:solidFill>
                  <a:srgbClr val="009900"/>
                </a:solidFill>
              </a:rPr>
              <a:t>двоичное</a:t>
            </a:r>
            <a:r>
              <a:rPr lang="ru-RU"/>
              <a:t> число на </a:t>
            </a:r>
            <a:r>
              <a:rPr lang="ru-RU" b="1"/>
              <a:t>группы</a:t>
            </a:r>
            <a:r>
              <a:rPr lang="ru-RU"/>
              <a:t> по </a:t>
            </a:r>
            <a:r>
              <a:rPr lang="ru-RU" b="1">
                <a:solidFill>
                  <a:srgbClr val="CC0066"/>
                </a:solidFill>
              </a:rPr>
              <a:t>4</a:t>
            </a:r>
            <a:r>
              <a:rPr lang="ru-RU"/>
              <a:t> разряда, затем каждая группа заменяется соответствующей </a:t>
            </a:r>
            <a:r>
              <a:rPr lang="ru-RU">
                <a:solidFill>
                  <a:srgbClr val="CC0066"/>
                </a:solidFill>
              </a:rPr>
              <a:t>шестнадцатеричной</a:t>
            </a:r>
            <a:r>
              <a:rPr lang="ru-RU"/>
              <a:t> цифрой: 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835150" y="4724400"/>
            <a:ext cx="431958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1 0 1 1 0 1 0 1 0</a:t>
            </a:r>
          </a:p>
        </p:txBody>
      </p:sp>
      <p:grpSp>
        <p:nvGrpSpPr>
          <p:cNvPr id="50189" name="Group 13"/>
          <p:cNvGrpSpPr>
            <a:grpSpLocks/>
          </p:cNvGrpSpPr>
          <p:nvPr/>
        </p:nvGrpSpPr>
        <p:grpSpPr bwMode="auto">
          <a:xfrm>
            <a:off x="755650" y="4273550"/>
            <a:ext cx="5184775" cy="1608138"/>
            <a:chOff x="476" y="2692"/>
            <a:chExt cx="3266" cy="1013"/>
          </a:xfrm>
        </p:grpSpPr>
        <p:sp>
          <p:nvSpPr>
            <p:cNvPr id="28684" name="AutoShape 7"/>
            <p:cNvSpPr>
              <a:spLocks noChangeArrowheads="1"/>
            </p:cNvSpPr>
            <p:nvPr/>
          </p:nvSpPr>
          <p:spPr bwMode="auto">
            <a:xfrm>
              <a:off x="2925" y="2692"/>
              <a:ext cx="817" cy="148"/>
            </a:xfrm>
            <a:prstGeom prst="leftArrow">
              <a:avLst>
                <a:gd name="adj1" fmla="val 50000"/>
                <a:gd name="adj2" fmla="val 1380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28685" name="Arc 9"/>
            <p:cNvSpPr>
              <a:spLocks/>
            </p:cNvSpPr>
            <p:nvPr/>
          </p:nvSpPr>
          <p:spPr bwMode="auto">
            <a:xfrm rot="8609412">
              <a:off x="2847" y="3022"/>
              <a:ext cx="849" cy="656"/>
            </a:xfrm>
            <a:custGeom>
              <a:avLst/>
              <a:gdLst>
                <a:gd name="T0" fmla="*/ 0 w 30303"/>
                <a:gd name="T1" fmla="*/ 50 h 24000"/>
                <a:gd name="T2" fmla="*/ 845 w 30303"/>
                <a:gd name="T3" fmla="*/ 656 h 24000"/>
                <a:gd name="T4" fmla="*/ 244 w 30303"/>
                <a:gd name="T5" fmla="*/ 590 h 240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303" h="24000" fill="none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2401"/>
                    <a:pt x="30258" y="23203"/>
                    <a:pt x="30169" y="24000"/>
                  </a:cubicBezTo>
                </a:path>
                <a:path w="30303" h="24000" stroke="0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2401"/>
                    <a:pt x="30258" y="23203"/>
                    <a:pt x="30169" y="24000"/>
                  </a:cubicBezTo>
                  <a:lnTo>
                    <a:pt x="8703" y="21600"/>
                  </a:lnTo>
                  <a:lnTo>
                    <a:pt x="-1" y="183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86" name="Arc 10"/>
            <p:cNvSpPr>
              <a:spLocks/>
            </p:cNvSpPr>
            <p:nvPr/>
          </p:nvSpPr>
          <p:spPr bwMode="auto">
            <a:xfrm rot="8429640">
              <a:off x="1655" y="2976"/>
              <a:ext cx="882" cy="729"/>
            </a:xfrm>
            <a:custGeom>
              <a:avLst/>
              <a:gdLst>
                <a:gd name="T0" fmla="*/ 0 w 30303"/>
                <a:gd name="T1" fmla="*/ 50 h 26679"/>
                <a:gd name="T2" fmla="*/ 864 w 30303"/>
                <a:gd name="T3" fmla="*/ 729 h 26679"/>
                <a:gd name="T4" fmla="*/ 253 w 30303"/>
                <a:gd name="T5" fmla="*/ 590 h 266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303" h="26679" fill="none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3311"/>
                    <a:pt x="30099" y="25016"/>
                    <a:pt x="29697" y="26679"/>
                  </a:cubicBezTo>
                </a:path>
                <a:path w="30303" h="26679" stroke="0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3311"/>
                    <a:pt x="30099" y="25016"/>
                    <a:pt x="29697" y="26679"/>
                  </a:cubicBezTo>
                  <a:lnTo>
                    <a:pt x="8703" y="21600"/>
                  </a:lnTo>
                  <a:lnTo>
                    <a:pt x="-1" y="183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687" name="Arc 11"/>
            <p:cNvSpPr>
              <a:spLocks/>
            </p:cNvSpPr>
            <p:nvPr/>
          </p:nvSpPr>
          <p:spPr bwMode="auto">
            <a:xfrm rot="8429640">
              <a:off x="476" y="2976"/>
              <a:ext cx="882" cy="729"/>
            </a:xfrm>
            <a:custGeom>
              <a:avLst/>
              <a:gdLst>
                <a:gd name="T0" fmla="*/ 0 w 30303"/>
                <a:gd name="T1" fmla="*/ 50 h 26679"/>
                <a:gd name="T2" fmla="*/ 864 w 30303"/>
                <a:gd name="T3" fmla="*/ 729 h 26679"/>
                <a:gd name="T4" fmla="*/ 253 w 30303"/>
                <a:gd name="T5" fmla="*/ 590 h 266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303" h="26679" fill="none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3311"/>
                    <a:pt x="30099" y="25016"/>
                    <a:pt x="29697" y="26679"/>
                  </a:cubicBezTo>
                </a:path>
                <a:path w="30303" h="26679" stroke="0" extrusionOk="0">
                  <a:moveTo>
                    <a:pt x="-1" y="1830"/>
                  </a:moveTo>
                  <a:cubicBezTo>
                    <a:pt x="2742" y="623"/>
                    <a:pt x="5706" y="-1"/>
                    <a:pt x="8703" y="0"/>
                  </a:cubicBezTo>
                  <a:cubicBezTo>
                    <a:pt x="20632" y="0"/>
                    <a:pt x="30303" y="9670"/>
                    <a:pt x="30303" y="21600"/>
                  </a:cubicBezTo>
                  <a:cubicBezTo>
                    <a:pt x="30303" y="23311"/>
                    <a:pt x="30099" y="25016"/>
                    <a:pt x="29697" y="26679"/>
                  </a:cubicBezTo>
                  <a:lnTo>
                    <a:pt x="8703" y="21600"/>
                  </a:lnTo>
                  <a:lnTo>
                    <a:pt x="-1" y="183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57200" y="4697413"/>
            <a:ext cx="1584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009900"/>
                </a:solidFill>
              </a:rPr>
              <a:t>0 0 0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4859338" y="5805488"/>
            <a:ext cx="649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CC0066"/>
                </a:solidFill>
              </a:rPr>
              <a:t>А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2916238" y="5824538"/>
            <a:ext cx="649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CC0066"/>
                </a:solidFill>
              </a:rPr>
              <a:t>6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1116013" y="5805488"/>
            <a:ext cx="6492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CC0066"/>
                </a:solidFill>
              </a:rPr>
              <a:t>1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148388" y="4667250"/>
            <a:ext cx="28432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= 1</a:t>
            </a:r>
            <a:r>
              <a:rPr lang="ru-RU" sz="2800" b="1"/>
              <a:t> </a:t>
            </a:r>
            <a:r>
              <a:rPr lang="ru-RU" sz="4400" b="1"/>
              <a:t>6</a:t>
            </a:r>
            <a:r>
              <a:rPr lang="ru-RU" sz="2800" b="1"/>
              <a:t> </a:t>
            </a:r>
            <a:r>
              <a:rPr lang="ru-RU" sz="4400" b="1"/>
              <a:t>А</a:t>
            </a:r>
            <a:r>
              <a:rPr lang="ru-RU" sz="2800" b="1"/>
              <a:t> </a:t>
            </a:r>
            <a:r>
              <a:rPr lang="ru-RU" sz="4400" b="1" baseline="-25000">
                <a:solidFill>
                  <a:srgbClr val="CC0066"/>
                </a:solidFill>
              </a:rPr>
              <a:t>16</a:t>
            </a:r>
            <a:endParaRPr lang="ru-RU" sz="44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8" grpId="0"/>
      <p:bldP spid="50190" grpId="0"/>
      <p:bldP spid="50191" grpId="0"/>
      <p:bldP spid="50192" grpId="0"/>
      <p:bldP spid="5019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Перевести </a:t>
            </a:r>
            <a:r>
              <a:rPr lang="ru-RU" sz="4000" smtClean="0">
                <a:solidFill>
                  <a:srgbClr val="009900"/>
                </a:solidFill>
              </a:rPr>
              <a:t>двоичное</a:t>
            </a:r>
            <a:r>
              <a:rPr lang="ru-RU" sz="4000" smtClean="0"/>
              <a:t> число </a:t>
            </a:r>
            <a:r>
              <a:rPr lang="ru-RU" sz="4000" b="1" smtClean="0"/>
              <a:t>1110,11</a:t>
            </a:r>
            <a:r>
              <a:rPr lang="ru-RU" sz="4000" b="1" baseline="-25000" smtClean="0">
                <a:solidFill>
                  <a:srgbClr val="009900"/>
                </a:solidFill>
              </a:rPr>
              <a:t>2</a:t>
            </a:r>
            <a:r>
              <a:rPr lang="ru-RU" sz="4000" smtClean="0"/>
              <a:t> в </a:t>
            </a:r>
            <a:r>
              <a:rPr lang="ru-RU" sz="4000" smtClean="0">
                <a:solidFill>
                  <a:srgbClr val="CC0066"/>
                </a:solidFill>
              </a:rPr>
              <a:t>шестнадцатеричное</a:t>
            </a:r>
            <a:r>
              <a:rPr lang="ru-RU" sz="4000" smtClean="0"/>
              <a:t>.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476375" y="2708275"/>
            <a:ext cx="42116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1  1  1  0 , 1  1</a:t>
            </a:r>
          </a:p>
        </p:txBody>
      </p:sp>
      <p:grpSp>
        <p:nvGrpSpPr>
          <p:cNvPr id="53262" name="Group 14"/>
          <p:cNvGrpSpPr>
            <a:grpSpLocks/>
          </p:cNvGrpSpPr>
          <p:nvPr/>
        </p:nvGrpSpPr>
        <p:grpSpPr bwMode="auto">
          <a:xfrm>
            <a:off x="1692275" y="2197100"/>
            <a:ext cx="5040313" cy="1735138"/>
            <a:chOff x="1066" y="1384"/>
            <a:chExt cx="3175" cy="1093"/>
          </a:xfrm>
        </p:grpSpPr>
        <p:grpSp>
          <p:nvGrpSpPr>
            <p:cNvPr id="29705" name="Group 5"/>
            <p:cNvGrpSpPr>
              <a:grpSpLocks/>
            </p:cNvGrpSpPr>
            <p:nvPr/>
          </p:nvGrpSpPr>
          <p:grpSpPr bwMode="auto">
            <a:xfrm>
              <a:off x="1610" y="1384"/>
              <a:ext cx="1948" cy="191"/>
              <a:chOff x="1250" y="1038"/>
              <a:chExt cx="1948" cy="191"/>
            </a:xfrm>
          </p:grpSpPr>
          <p:sp>
            <p:nvSpPr>
              <p:cNvPr id="29708" name="AutoShape 6"/>
              <p:cNvSpPr>
                <a:spLocks noChangeArrowheads="1"/>
              </p:cNvSpPr>
              <p:nvPr/>
            </p:nvSpPr>
            <p:spPr bwMode="auto">
              <a:xfrm>
                <a:off x="2472" y="1038"/>
                <a:ext cx="726" cy="181"/>
              </a:xfrm>
              <a:prstGeom prst="rightArrow">
                <a:avLst>
                  <a:gd name="adj1" fmla="val 50000"/>
                  <a:gd name="adj2" fmla="val 10027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ru-RU"/>
              </a:p>
            </p:txBody>
          </p:sp>
          <p:sp>
            <p:nvSpPr>
              <p:cNvPr id="29709" name="AutoShape 7"/>
              <p:cNvSpPr>
                <a:spLocks noChangeArrowheads="1"/>
              </p:cNvSpPr>
              <p:nvPr/>
            </p:nvSpPr>
            <p:spPr bwMode="auto">
              <a:xfrm>
                <a:off x="1250" y="1047"/>
                <a:ext cx="816" cy="182"/>
              </a:xfrm>
              <a:prstGeom prst="leftArrow">
                <a:avLst>
                  <a:gd name="adj1" fmla="val 50000"/>
                  <a:gd name="adj2" fmla="val 11208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ru-RU"/>
              </a:p>
            </p:txBody>
          </p:sp>
        </p:grpSp>
        <p:sp>
          <p:nvSpPr>
            <p:cNvPr id="29706" name="AutoShape 8"/>
            <p:cNvSpPr>
              <a:spLocks noChangeArrowheads="1"/>
            </p:cNvSpPr>
            <p:nvPr/>
          </p:nvSpPr>
          <p:spPr bwMode="auto">
            <a:xfrm rot="-5400000">
              <a:off x="1633" y="1593"/>
              <a:ext cx="317" cy="1452"/>
            </a:xfrm>
            <a:prstGeom prst="moon">
              <a:avLst>
                <a:gd name="adj" fmla="val 48528"/>
              </a:avLst>
            </a:prstGeom>
            <a:solidFill>
              <a:srgbClr val="FDA1E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29707" name="AutoShape 9"/>
            <p:cNvSpPr>
              <a:spLocks noChangeArrowheads="1"/>
            </p:cNvSpPr>
            <p:nvPr/>
          </p:nvSpPr>
          <p:spPr bwMode="auto">
            <a:xfrm rot="-5400000">
              <a:off x="3356" y="1593"/>
              <a:ext cx="317" cy="1452"/>
            </a:xfrm>
            <a:prstGeom prst="moon">
              <a:avLst>
                <a:gd name="adj" fmla="val 48528"/>
              </a:avLst>
            </a:prstGeom>
            <a:solidFill>
              <a:srgbClr val="FDA1E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</p:grp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508625" y="2705100"/>
            <a:ext cx="11509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CC0066"/>
                </a:solidFill>
              </a:rPr>
              <a:t>0  0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430463" y="4073525"/>
            <a:ext cx="936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Е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5162550" y="4076700"/>
            <a:ext cx="936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С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6697663" y="2674938"/>
            <a:ext cx="24844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= Е</a:t>
            </a:r>
            <a:r>
              <a:rPr lang="ru-RU" sz="2800" b="1"/>
              <a:t> </a:t>
            </a:r>
            <a:r>
              <a:rPr lang="ru-RU" sz="4400" b="1"/>
              <a:t>,</a:t>
            </a:r>
            <a:r>
              <a:rPr lang="ru-RU" sz="2800" b="1"/>
              <a:t> </a:t>
            </a:r>
            <a:r>
              <a:rPr lang="ru-RU" sz="4400" b="1"/>
              <a:t>С</a:t>
            </a:r>
            <a:r>
              <a:rPr lang="ru-RU" sz="4400" b="1" baseline="-25000"/>
              <a:t> </a:t>
            </a:r>
            <a:r>
              <a:rPr lang="ru-RU" sz="4400" b="1" baseline="-25000">
                <a:solidFill>
                  <a:srgbClr val="CC0066"/>
                </a:solidFill>
              </a:rPr>
              <a:t>16</a:t>
            </a:r>
            <a:endParaRPr lang="ru-RU" sz="44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8" grpId="0"/>
      <p:bldP spid="53259" grpId="0"/>
      <p:bldP spid="53260" grpId="0"/>
      <p:bldP spid="5326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9763" y="88900"/>
            <a:ext cx="5184775" cy="706438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CC00CC"/>
                </a:solidFill>
              </a:rPr>
              <a:t>Обратный процесс</a:t>
            </a:r>
            <a:r>
              <a:rPr lang="ru-RU" sz="4000" smtClean="0"/>
              <a:t>: 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755650" y="908050"/>
            <a:ext cx="3384550" cy="838200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CC</a:t>
            </a:r>
            <a:r>
              <a:rPr lang="ru-RU" sz="4400" b="1" baseline="-25000">
                <a:solidFill>
                  <a:schemeClr val="accent2"/>
                </a:solidFill>
              </a:rPr>
              <a:t>8</a:t>
            </a:r>
            <a:r>
              <a:rPr lang="en-US" sz="4400" b="1"/>
              <a:t> → CC</a:t>
            </a:r>
            <a:r>
              <a:rPr lang="ru-RU" sz="4400" b="1" baseline="-25000">
                <a:solidFill>
                  <a:srgbClr val="009900"/>
                </a:solidFill>
              </a:rPr>
              <a:t>2</a:t>
            </a:r>
            <a:endParaRPr lang="en-US" sz="4400" b="1" baseline="-25000">
              <a:solidFill>
                <a:srgbClr val="009900"/>
              </a:solidFill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5076825" y="908050"/>
            <a:ext cx="3743325" cy="838200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/>
              <a:t>CC</a:t>
            </a:r>
            <a:r>
              <a:rPr lang="ru-RU" sz="4400" b="1" baseline="-25000">
                <a:solidFill>
                  <a:srgbClr val="CC0066"/>
                </a:solidFill>
              </a:rPr>
              <a:t>16</a:t>
            </a:r>
            <a:r>
              <a:rPr lang="en-US" sz="4400" b="1"/>
              <a:t> → CC</a:t>
            </a:r>
            <a:r>
              <a:rPr lang="ru-RU" sz="4400" b="1" baseline="-25000">
                <a:solidFill>
                  <a:srgbClr val="009900"/>
                </a:solidFill>
              </a:rPr>
              <a:t>2</a:t>
            </a:r>
            <a:endParaRPr lang="en-US" sz="4400" b="1" baseline="-25000">
              <a:solidFill>
                <a:srgbClr val="009900"/>
              </a:solidFill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66688" y="2276475"/>
            <a:ext cx="874871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Каждая цифра </a:t>
            </a:r>
            <a:r>
              <a:rPr lang="ru-RU" b="1">
                <a:solidFill>
                  <a:schemeClr val="accent2"/>
                </a:solidFill>
              </a:rPr>
              <a:t>8</a:t>
            </a:r>
            <a:r>
              <a:rPr lang="ru-RU">
                <a:solidFill>
                  <a:schemeClr val="accent2"/>
                </a:solidFill>
              </a:rPr>
              <a:t>-ного</a:t>
            </a:r>
            <a:r>
              <a:rPr lang="ru-RU"/>
              <a:t> (</a:t>
            </a:r>
            <a:r>
              <a:rPr lang="ru-RU" b="1">
                <a:solidFill>
                  <a:srgbClr val="CC0066"/>
                </a:solidFill>
              </a:rPr>
              <a:t>16</a:t>
            </a:r>
            <a:r>
              <a:rPr lang="ru-RU">
                <a:solidFill>
                  <a:srgbClr val="CC0066"/>
                </a:solidFill>
              </a:rPr>
              <a:t>-ного</a:t>
            </a:r>
            <a:r>
              <a:rPr lang="ru-RU"/>
              <a:t>) числа заменяется соответствующим </a:t>
            </a:r>
            <a:r>
              <a:rPr lang="ru-RU" b="1">
                <a:solidFill>
                  <a:schemeClr val="accent2"/>
                </a:solidFill>
              </a:rPr>
              <a:t>трех</a:t>
            </a:r>
            <a:r>
              <a:rPr lang="ru-RU">
                <a:solidFill>
                  <a:schemeClr val="accent2"/>
                </a:solidFill>
              </a:rPr>
              <a:t>разрядным</a:t>
            </a:r>
            <a:r>
              <a:rPr lang="ru-RU"/>
              <a:t> (</a:t>
            </a:r>
            <a:r>
              <a:rPr lang="ru-RU" b="1">
                <a:solidFill>
                  <a:srgbClr val="CC0066"/>
                </a:solidFill>
              </a:rPr>
              <a:t>четырех</a:t>
            </a:r>
            <a:r>
              <a:rPr lang="ru-RU">
                <a:solidFill>
                  <a:srgbClr val="CC0066"/>
                </a:solidFill>
              </a:rPr>
              <a:t>разрядным</a:t>
            </a:r>
            <a:r>
              <a:rPr lang="ru-RU"/>
              <a:t>) двоичным числом. </a:t>
            </a:r>
          </a:p>
          <a:p>
            <a:pPr eaLnBrk="1" hangingPunct="1">
              <a:spcBef>
                <a:spcPct val="50000"/>
              </a:spcBef>
            </a:pPr>
            <a:r>
              <a:rPr lang="ru-RU"/>
              <a:t>При этом отбрасываются крайние слева и справа нули.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Унарная система счисления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68313" y="1268413"/>
            <a:ext cx="81851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2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4429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Отголоски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единичной системы счисления 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встречаются и сегодня (счетные палочки для обучения счету; полоски, нашитые на рукаве, означают на каком курсе учится курсант военного училища).</a:t>
            </a:r>
          </a:p>
          <a:p>
            <a:pPr marL="0" marR="0" lvl="0" indent="4429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Единичная запись была громоздкой и неудобной, поэтому люди стали искать более компактные способы обозначать большие числа.</a:t>
            </a:r>
          </a:p>
          <a:p>
            <a:pPr marL="0" marR="0" lvl="0" indent="4429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Позже значки стали группировать по три или по пять. Появились специальные обозначения для «пятерок»,  «десяток», «сотен» и т.д.</a:t>
            </a:r>
          </a:p>
        </p:txBody>
      </p:sp>
      <p:pic>
        <p:nvPicPr>
          <p:cNvPr id="5125" name="Picture 3" descr="сс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38650"/>
            <a:ext cx="31686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284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338"/>
            <a:ext cx="86868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Перевести </a:t>
            </a:r>
            <a:r>
              <a:rPr lang="ru-RU" sz="4000" smtClean="0">
                <a:solidFill>
                  <a:schemeClr val="accent2"/>
                </a:solidFill>
              </a:rPr>
              <a:t>восьмеричное</a:t>
            </a:r>
            <a:r>
              <a:rPr lang="ru-RU" sz="4000" smtClean="0"/>
              <a:t> число </a:t>
            </a:r>
            <a:r>
              <a:rPr lang="ru-RU" sz="4000" b="1" smtClean="0"/>
              <a:t>204,5</a:t>
            </a:r>
            <a:r>
              <a:rPr lang="ru-RU" sz="4000" baseline="-25000" smtClean="0">
                <a:solidFill>
                  <a:srgbClr val="0033CC"/>
                </a:solidFill>
              </a:rPr>
              <a:t>8</a:t>
            </a:r>
            <a:r>
              <a:rPr lang="ru-RU" sz="4000" smtClean="0"/>
              <a:t> в </a:t>
            </a:r>
            <a:r>
              <a:rPr lang="ru-RU" sz="4000" smtClean="0">
                <a:solidFill>
                  <a:srgbClr val="009900"/>
                </a:solidFill>
              </a:rPr>
              <a:t>двоичное</a:t>
            </a:r>
            <a:r>
              <a:rPr lang="ru-RU" sz="4000" smtClean="0"/>
              <a:t>.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228725" y="1916113"/>
            <a:ext cx="50403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2       0        4   ,  5</a:t>
            </a:r>
          </a:p>
        </p:txBody>
      </p:sp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649288" y="2205038"/>
            <a:ext cx="5975350" cy="869950"/>
            <a:chOff x="409" y="1389"/>
            <a:chExt cx="3764" cy="548"/>
          </a:xfrm>
        </p:grpSpPr>
        <p:sp>
          <p:nvSpPr>
            <p:cNvPr id="31756" name="Arc 5"/>
            <p:cNvSpPr>
              <a:spLocks/>
            </p:cNvSpPr>
            <p:nvPr/>
          </p:nvSpPr>
          <p:spPr bwMode="auto">
            <a:xfrm rot="7180509">
              <a:off x="3593" y="1311"/>
              <a:ext cx="458" cy="703"/>
            </a:xfrm>
            <a:custGeom>
              <a:avLst/>
              <a:gdLst>
                <a:gd name="T0" fmla="*/ 0 w 22770"/>
                <a:gd name="T1" fmla="*/ 1 h 30937"/>
                <a:gd name="T2" fmla="*/ 415 w 22770"/>
                <a:gd name="T3" fmla="*/ 703 h 30937"/>
                <a:gd name="T4" fmla="*/ 24 w 22770"/>
                <a:gd name="T5" fmla="*/ 491 h 309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70" h="30937" fill="none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4831"/>
                    <a:pt x="22044" y="28022"/>
                    <a:pt x="20647" y="30936"/>
                  </a:cubicBezTo>
                </a:path>
                <a:path w="22770" h="30937" stroke="0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4831"/>
                    <a:pt x="22044" y="28022"/>
                    <a:pt x="20647" y="30936"/>
                  </a:cubicBezTo>
                  <a:lnTo>
                    <a:pt x="1170" y="21600"/>
                  </a:lnTo>
                  <a:lnTo>
                    <a:pt x="-1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7" name="Arc 6"/>
            <p:cNvSpPr>
              <a:spLocks/>
            </p:cNvSpPr>
            <p:nvPr/>
          </p:nvSpPr>
          <p:spPr bwMode="auto">
            <a:xfrm rot="7180509">
              <a:off x="2464" y="1261"/>
              <a:ext cx="515" cy="771"/>
            </a:xfrm>
            <a:custGeom>
              <a:avLst/>
              <a:gdLst>
                <a:gd name="T0" fmla="*/ 0 w 22770"/>
                <a:gd name="T1" fmla="*/ 1 h 33945"/>
                <a:gd name="T2" fmla="*/ 427 w 22770"/>
                <a:gd name="T3" fmla="*/ 771 h 33945"/>
                <a:gd name="T4" fmla="*/ 26 w 22770"/>
                <a:gd name="T5" fmla="*/ 491 h 339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70" h="33945" fill="none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</a:path>
                <a:path w="22770" h="33945" stroke="0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  <a:lnTo>
                    <a:pt x="1170" y="21600"/>
                  </a:lnTo>
                  <a:lnTo>
                    <a:pt x="-1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8" name="Arc 7"/>
            <p:cNvSpPr>
              <a:spLocks/>
            </p:cNvSpPr>
            <p:nvPr/>
          </p:nvSpPr>
          <p:spPr bwMode="auto">
            <a:xfrm rot="7180509">
              <a:off x="1511" y="1261"/>
              <a:ext cx="515" cy="771"/>
            </a:xfrm>
            <a:custGeom>
              <a:avLst/>
              <a:gdLst>
                <a:gd name="T0" fmla="*/ 0 w 22770"/>
                <a:gd name="T1" fmla="*/ 1 h 33945"/>
                <a:gd name="T2" fmla="*/ 427 w 22770"/>
                <a:gd name="T3" fmla="*/ 771 h 33945"/>
                <a:gd name="T4" fmla="*/ 26 w 22770"/>
                <a:gd name="T5" fmla="*/ 491 h 339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70" h="33945" fill="none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</a:path>
                <a:path w="22770" h="33945" stroke="0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  <a:lnTo>
                    <a:pt x="1170" y="21600"/>
                  </a:lnTo>
                  <a:lnTo>
                    <a:pt x="-1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9" name="Arc 8"/>
            <p:cNvSpPr>
              <a:spLocks/>
            </p:cNvSpPr>
            <p:nvPr/>
          </p:nvSpPr>
          <p:spPr bwMode="auto">
            <a:xfrm rot="7180509">
              <a:off x="537" y="1294"/>
              <a:ext cx="515" cy="771"/>
            </a:xfrm>
            <a:custGeom>
              <a:avLst/>
              <a:gdLst>
                <a:gd name="T0" fmla="*/ 0 w 22770"/>
                <a:gd name="T1" fmla="*/ 1 h 33945"/>
                <a:gd name="T2" fmla="*/ 427 w 22770"/>
                <a:gd name="T3" fmla="*/ 771 h 33945"/>
                <a:gd name="T4" fmla="*/ 26 w 22770"/>
                <a:gd name="T5" fmla="*/ 491 h 339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70" h="33945" fill="none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</a:path>
                <a:path w="22770" h="33945" stroke="0" extrusionOk="0">
                  <a:moveTo>
                    <a:pt x="-1" y="31"/>
                  </a:moveTo>
                  <a:cubicBezTo>
                    <a:pt x="389" y="10"/>
                    <a:pt x="779" y="-1"/>
                    <a:pt x="1170" y="0"/>
                  </a:cubicBezTo>
                  <a:cubicBezTo>
                    <a:pt x="13099" y="0"/>
                    <a:pt x="22770" y="9670"/>
                    <a:pt x="22770" y="21600"/>
                  </a:cubicBezTo>
                  <a:cubicBezTo>
                    <a:pt x="22770" y="26014"/>
                    <a:pt x="21417" y="30322"/>
                    <a:pt x="18894" y="33945"/>
                  </a:cubicBezTo>
                  <a:lnTo>
                    <a:pt x="1170" y="21600"/>
                  </a:lnTo>
                  <a:lnTo>
                    <a:pt x="-1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5364163" y="3068638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101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779838" y="3068638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100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2195513" y="3068638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000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611188" y="3068638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010</a:t>
            </a:r>
          </a:p>
        </p:txBody>
      </p: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0" y="1927225"/>
            <a:ext cx="7734300" cy="3703638"/>
            <a:chOff x="0" y="1214"/>
            <a:chExt cx="4872" cy="2333"/>
          </a:xfrm>
        </p:grpSpPr>
        <p:sp>
          <p:nvSpPr>
            <p:cNvPr id="31754" name="Text Box 14"/>
            <p:cNvSpPr txBox="1">
              <a:spLocks noChangeArrowheads="1"/>
            </p:cNvSpPr>
            <p:nvPr/>
          </p:nvSpPr>
          <p:spPr bwMode="auto">
            <a:xfrm>
              <a:off x="4328" y="1214"/>
              <a:ext cx="54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=</a:t>
              </a:r>
            </a:p>
          </p:txBody>
        </p:sp>
        <p:sp>
          <p:nvSpPr>
            <p:cNvPr id="31755" name="Text Box 15"/>
            <p:cNvSpPr txBox="1">
              <a:spLocks noChangeArrowheads="1"/>
            </p:cNvSpPr>
            <p:nvPr/>
          </p:nvSpPr>
          <p:spPr bwMode="auto">
            <a:xfrm>
              <a:off x="0" y="3067"/>
              <a:ext cx="353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= 10000100,101</a:t>
              </a: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  <p:bldP spid="51209" grpId="0"/>
      <p:bldP spid="51210" grpId="0"/>
      <p:bldP spid="51211" grpId="0"/>
      <p:bldP spid="512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8263"/>
            <a:ext cx="8229600" cy="1498601"/>
          </a:xfrm>
        </p:spPr>
        <p:txBody>
          <a:bodyPr/>
          <a:lstStyle/>
          <a:p>
            <a:pPr eaLnBrk="1" hangingPunct="1"/>
            <a:r>
              <a:rPr lang="ru-RU" sz="4000" smtClean="0"/>
              <a:t>Перевести </a:t>
            </a:r>
            <a:r>
              <a:rPr lang="ru-RU" sz="4000" smtClean="0">
                <a:solidFill>
                  <a:srgbClr val="CC0066"/>
                </a:solidFill>
              </a:rPr>
              <a:t>шестнадцатеричное</a:t>
            </a:r>
            <a:r>
              <a:rPr lang="ru-RU" sz="4000" smtClean="0"/>
              <a:t> число </a:t>
            </a:r>
            <a:r>
              <a:rPr lang="ru-RU" sz="4000" b="1" smtClean="0"/>
              <a:t>6А2,Е</a:t>
            </a:r>
            <a:r>
              <a:rPr lang="ru-RU" sz="4000" b="1" baseline="-25000" smtClean="0">
                <a:solidFill>
                  <a:srgbClr val="CC0066"/>
                </a:solidFill>
              </a:rPr>
              <a:t>16</a:t>
            </a:r>
            <a:r>
              <a:rPr lang="ru-RU" sz="4000" smtClean="0"/>
              <a:t> в </a:t>
            </a:r>
            <a:r>
              <a:rPr lang="ru-RU" sz="4000" smtClean="0">
                <a:solidFill>
                  <a:srgbClr val="009900"/>
                </a:solidFill>
              </a:rPr>
              <a:t>двоичное</a:t>
            </a:r>
            <a:r>
              <a:rPr lang="ru-RU" sz="4000" smtClean="0"/>
              <a:t>.</a:t>
            </a:r>
          </a:p>
        </p:txBody>
      </p:sp>
      <p:grpSp>
        <p:nvGrpSpPr>
          <p:cNvPr id="55326" name="Group 30"/>
          <p:cNvGrpSpPr>
            <a:grpSpLocks/>
          </p:cNvGrpSpPr>
          <p:nvPr/>
        </p:nvGrpSpPr>
        <p:grpSpPr bwMode="auto">
          <a:xfrm>
            <a:off x="900113" y="2046288"/>
            <a:ext cx="6408737" cy="849312"/>
            <a:chOff x="567" y="1289"/>
            <a:chExt cx="4037" cy="535"/>
          </a:xfrm>
        </p:grpSpPr>
        <p:sp>
          <p:nvSpPr>
            <p:cNvPr id="32787" name="Text Box 7"/>
            <p:cNvSpPr txBox="1">
              <a:spLocks noChangeArrowheads="1"/>
            </p:cNvSpPr>
            <p:nvPr/>
          </p:nvSpPr>
          <p:spPr bwMode="auto">
            <a:xfrm>
              <a:off x="3651" y="1301"/>
              <a:ext cx="40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,</a:t>
              </a:r>
            </a:p>
          </p:txBody>
        </p:sp>
        <p:grpSp>
          <p:nvGrpSpPr>
            <p:cNvPr id="32788" name="Group 22"/>
            <p:cNvGrpSpPr>
              <a:grpSpLocks/>
            </p:cNvGrpSpPr>
            <p:nvPr/>
          </p:nvGrpSpPr>
          <p:grpSpPr bwMode="auto">
            <a:xfrm>
              <a:off x="567" y="1289"/>
              <a:ext cx="4037" cy="535"/>
              <a:chOff x="567" y="1289"/>
              <a:chExt cx="4037" cy="535"/>
            </a:xfrm>
          </p:grpSpPr>
          <p:sp>
            <p:nvSpPr>
              <p:cNvPr id="32789" name="Text Box 4"/>
              <p:cNvSpPr txBox="1">
                <a:spLocks noChangeArrowheads="1"/>
              </p:cNvSpPr>
              <p:nvPr/>
            </p:nvSpPr>
            <p:spPr bwMode="auto">
              <a:xfrm>
                <a:off x="567" y="1334"/>
                <a:ext cx="40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/>
                  <a:t>6</a:t>
                </a:r>
              </a:p>
            </p:txBody>
          </p:sp>
          <p:sp>
            <p:nvSpPr>
              <p:cNvPr id="32790" name="Text Box 5"/>
              <p:cNvSpPr txBox="1">
                <a:spLocks noChangeArrowheads="1"/>
              </p:cNvSpPr>
              <p:nvPr/>
            </p:nvSpPr>
            <p:spPr bwMode="auto">
              <a:xfrm>
                <a:off x="1791" y="1344"/>
                <a:ext cx="40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/>
                  <a:t>А</a:t>
                </a:r>
              </a:p>
            </p:txBody>
          </p:sp>
          <p:sp>
            <p:nvSpPr>
              <p:cNvPr id="32791" name="Text Box 6"/>
              <p:cNvSpPr txBox="1">
                <a:spLocks noChangeArrowheads="1"/>
              </p:cNvSpPr>
              <p:nvPr/>
            </p:nvSpPr>
            <p:spPr bwMode="auto">
              <a:xfrm>
                <a:off x="3016" y="1322"/>
                <a:ext cx="40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/>
                  <a:t>2</a:t>
                </a:r>
              </a:p>
            </p:txBody>
          </p:sp>
          <p:sp>
            <p:nvSpPr>
              <p:cNvPr id="32792" name="Text Box 8"/>
              <p:cNvSpPr txBox="1">
                <a:spLocks noChangeArrowheads="1"/>
              </p:cNvSpPr>
              <p:nvPr/>
            </p:nvSpPr>
            <p:spPr bwMode="auto">
              <a:xfrm>
                <a:off x="4195" y="1289"/>
                <a:ext cx="40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/>
                  <a:t>Е</a:t>
                </a:r>
              </a:p>
            </p:txBody>
          </p:sp>
        </p:grpSp>
      </p:grp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300788" y="3348038"/>
            <a:ext cx="18716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1110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4105275" y="3333750"/>
            <a:ext cx="18716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0010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2124075" y="3357563"/>
            <a:ext cx="18716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1010</a:t>
            </a:r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250825" y="3357563"/>
            <a:ext cx="18716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0110</a:t>
            </a:r>
          </a:p>
        </p:txBody>
      </p:sp>
      <p:grpSp>
        <p:nvGrpSpPr>
          <p:cNvPr id="55322" name="Group 26"/>
          <p:cNvGrpSpPr>
            <a:grpSpLocks/>
          </p:cNvGrpSpPr>
          <p:nvPr/>
        </p:nvGrpSpPr>
        <p:grpSpPr bwMode="auto">
          <a:xfrm>
            <a:off x="250825" y="1609725"/>
            <a:ext cx="7834313" cy="1727200"/>
            <a:chOff x="158" y="1014"/>
            <a:chExt cx="4935" cy="1088"/>
          </a:xfrm>
        </p:grpSpPr>
        <p:sp>
          <p:nvSpPr>
            <p:cNvPr id="32780" name="AutoShape 14"/>
            <p:cNvSpPr>
              <a:spLocks noChangeArrowheads="1"/>
            </p:cNvSpPr>
            <p:nvPr/>
          </p:nvSpPr>
          <p:spPr bwMode="auto">
            <a:xfrm rot="-5400000">
              <a:off x="2971" y="1310"/>
              <a:ext cx="408" cy="113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32781" name="AutoShape 15"/>
            <p:cNvSpPr>
              <a:spLocks noChangeArrowheads="1"/>
            </p:cNvSpPr>
            <p:nvPr/>
          </p:nvSpPr>
          <p:spPr bwMode="auto">
            <a:xfrm rot="-5400000">
              <a:off x="1746" y="1310"/>
              <a:ext cx="408" cy="113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32782" name="AutoShape 16"/>
            <p:cNvSpPr>
              <a:spLocks noChangeArrowheads="1"/>
            </p:cNvSpPr>
            <p:nvPr/>
          </p:nvSpPr>
          <p:spPr bwMode="auto">
            <a:xfrm rot="-5400000">
              <a:off x="521" y="1319"/>
              <a:ext cx="408" cy="113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32783" name="AutoShape 17"/>
            <p:cNvSpPr>
              <a:spLocks noChangeArrowheads="1"/>
            </p:cNvSpPr>
            <p:nvPr/>
          </p:nvSpPr>
          <p:spPr bwMode="auto">
            <a:xfrm rot="-5400000">
              <a:off x="4322" y="1331"/>
              <a:ext cx="408" cy="1134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grpSp>
          <p:nvGrpSpPr>
            <p:cNvPr id="32784" name="Group 25"/>
            <p:cNvGrpSpPr>
              <a:grpSpLocks/>
            </p:cNvGrpSpPr>
            <p:nvPr/>
          </p:nvGrpSpPr>
          <p:grpSpPr bwMode="auto">
            <a:xfrm>
              <a:off x="3107" y="1014"/>
              <a:ext cx="1588" cy="139"/>
              <a:chOff x="3107" y="978"/>
              <a:chExt cx="1588" cy="139"/>
            </a:xfrm>
          </p:grpSpPr>
          <p:sp>
            <p:nvSpPr>
              <p:cNvPr id="32785" name="AutoShape 23"/>
              <p:cNvSpPr>
                <a:spLocks noChangeArrowheads="1"/>
              </p:cNvSpPr>
              <p:nvPr/>
            </p:nvSpPr>
            <p:spPr bwMode="auto">
              <a:xfrm>
                <a:off x="4105" y="981"/>
                <a:ext cx="590" cy="136"/>
              </a:xfrm>
              <a:prstGeom prst="chevron">
                <a:avLst>
                  <a:gd name="adj" fmla="val 108456"/>
                </a:avLst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ru-RU"/>
              </a:p>
            </p:txBody>
          </p:sp>
          <p:sp>
            <p:nvSpPr>
              <p:cNvPr id="32786" name="AutoShape 24"/>
              <p:cNvSpPr>
                <a:spLocks noChangeArrowheads="1"/>
              </p:cNvSpPr>
              <p:nvPr/>
            </p:nvSpPr>
            <p:spPr bwMode="auto">
              <a:xfrm rot="10800000">
                <a:off x="3107" y="978"/>
                <a:ext cx="590" cy="136"/>
              </a:xfrm>
              <a:prstGeom prst="chevron">
                <a:avLst>
                  <a:gd name="adj" fmla="val 108456"/>
                </a:avLst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ru-RU"/>
              </a:p>
            </p:txBody>
          </p:sp>
        </p:grpSp>
      </p:grpSp>
      <p:grpSp>
        <p:nvGrpSpPr>
          <p:cNvPr id="55325" name="Group 29"/>
          <p:cNvGrpSpPr>
            <a:grpSpLocks/>
          </p:cNvGrpSpPr>
          <p:nvPr/>
        </p:nvGrpSpPr>
        <p:grpSpPr bwMode="auto">
          <a:xfrm>
            <a:off x="468313" y="2027238"/>
            <a:ext cx="8353425" cy="3603625"/>
            <a:chOff x="295" y="1277"/>
            <a:chExt cx="5262" cy="2270"/>
          </a:xfrm>
        </p:grpSpPr>
        <p:sp>
          <p:nvSpPr>
            <p:cNvPr id="32778" name="Text Box 27"/>
            <p:cNvSpPr txBox="1">
              <a:spLocks noChangeArrowheads="1"/>
            </p:cNvSpPr>
            <p:nvPr/>
          </p:nvSpPr>
          <p:spPr bwMode="auto">
            <a:xfrm>
              <a:off x="5148" y="1277"/>
              <a:ext cx="40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=</a:t>
              </a:r>
            </a:p>
          </p:txBody>
        </p:sp>
        <p:sp>
          <p:nvSpPr>
            <p:cNvPr id="32779" name="Text Box 28"/>
            <p:cNvSpPr txBox="1">
              <a:spLocks noChangeArrowheads="1"/>
            </p:cNvSpPr>
            <p:nvPr/>
          </p:nvSpPr>
          <p:spPr bwMode="auto">
            <a:xfrm>
              <a:off x="295" y="3067"/>
              <a:ext cx="349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 b="1"/>
                <a:t>= 11010100010,111</a:t>
              </a:r>
            </a:p>
          </p:txBody>
        </p:sp>
      </p:grp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4" grpId="0"/>
      <p:bldP spid="55315" grpId="0"/>
      <p:bldP spid="55316" grpId="0"/>
      <p:bldP spid="553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80928"/>
            <a:ext cx="6624736" cy="1512168"/>
          </a:xfrm>
        </p:spPr>
        <p:txBody>
          <a:bodyPr>
            <a:noAutofit/>
          </a:bodyPr>
          <a:lstStyle/>
          <a:p>
            <a:r>
              <a:rPr lang="ru-RU" sz="4400" dirty="0"/>
              <a:t>Арифметика в системах счисления</a:t>
            </a:r>
          </a:p>
        </p:txBody>
      </p:sp>
    </p:spTree>
    <p:extLst>
      <p:ext uri="{BB962C8B-B14F-4D97-AF65-F5344CB8AC3E}">
        <p14:creationId xmlns:p14="http://schemas.microsoft.com/office/powerpoint/2010/main" val="29339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Арифметика в 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altLang="ru-RU" dirty="0" smtClean="0"/>
              <a:t>Все </a:t>
            </a:r>
            <a:r>
              <a:rPr lang="ru-RU" altLang="ru-RU" dirty="0"/>
              <a:t>позиционные системы счисления</a:t>
            </a:r>
            <a:r>
              <a:rPr lang="en-US" altLang="ru-RU" dirty="0"/>
              <a:t>”</a:t>
            </a:r>
            <a:r>
              <a:rPr lang="ru-RU" altLang="ru-RU" dirty="0"/>
              <a:t>одинаковы</a:t>
            </a:r>
            <a:r>
              <a:rPr lang="en-US" altLang="ru-RU" dirty="0"/>
              <a:t>”</a:t>
            </a:r>
            <a:r>
              <a:rPr lang="ru-RU" altLang="ru-RU" dirty="0"/>
              <a:t>, а именно, во всех них арифметические операции выполняются по одним и тем же правилам: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altLang="ru-RU" dirty="0"/>
              <a:t>справедливы одни и те же законы арифметики: коммутативный, ассоциативный, дистрибутивный;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altLang="ru-RU" dirty="0"/>
              <a:t>справедливы правила сложения, вычитания, умножения и деления столбиком;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ru-RU" altLang="ru-RU" dirty="0"/>
              <a:t>Правила выполнения арифметических операций опираются на таблицы  сложения и умножения.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7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Сложение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233" y="1700808"/>
            <a:ext cx="7754215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Правила сложения: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0+0=</a:t>
            </a:r>
            <a:r>
              <a:rPr lang="ru-RU" altLang="ru-RU" dirty="0">
                <a:solidFill>
                  <a:srgbClr val="C00000"/>
                </a:solidFill>
              </a:rPr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1+0=</a:t>
            </a:r>
            <a:r>
              <a:rPr lang="ru-RU" altLang="ru-RU" dirty="0">
                <a:solidFill>
                  <a:srgbClr val="C00000"/>
                </a:solidFill>
              </a:rPr>
              <a:t>1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0+1=</a:t>
            </a:r>
            <a:r>
              <a:rPr lang="ru-RU" altLang="ru-RU" dirty="0">
                <a:solidFill>
                  <a:srgbClr val="C00000"/>
                </a:solidFill>
              </a:rPr>
              <a:t>1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1+1=</a:t>
            </a:r>
            <a:r>
              <a:rPr lang="ru-RU" altLang="ru-RU" dirty="0">
                <a:solidFill>
                  <a:srgbClr val="0000A8"/>
                </a:solidFill>
              </a:rPr>
              <a:t>1</a:t>
            </a:r>
            <a:r>
              <a:rPr lang="ru-RU" altLang="ru-RU" dirty="0">
                <a:solidFill>
                  <a:srgbClr val="C00000"/>
                </a:solidFill>
              </a:rPr>
              <a:t>0</a:t>
            </a:r>
            <a:r>
              <a:rPr lang="ru-RU" altLang="ru-RU" dirty="0"/>
              <a:t> </a:t>
            </a:r>
            <a:endParaRPr lang="ru-RU" altLang="ru-RU" dirty="0" smtClean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smtClean="0"/>
              <a:t>(</a:t>
            </a:r>
            <a:r>
              <a:rPr lang="ru-RU" altLang="ru-RU" sz="2400" dirty="0"/>
              <a:t>результат сложения двух единиц: </a:t>
            </a:r>
            <a:r>
              <a:rPr lang="ru-RU" altLang="ru-RU" sz="2400" i="1" dirty="0"/>
              <a:t>ноль и единица переноса </a:t>
            </a:r>
            <a:r>
              <a:rPr lang="ru-RU" altLang="ru-RU" sz="2400" dirty="0"/>
              <a:t>в старший разряд)</a:t>
            </a:r>
            <a:endParaRPr lang="ru-RU" altLang="ru-RU" sz="2400" i="1" dirty="0"/>
          </a:p>
          <a:p>
            <a:pPr>
              <a:buFont typeface="Wingdings" panose="05000000000000000000" pitchFamily="2" charset="2"/>
              <a:buNone/>
            </a:pPr>
            <a:endParaRPr lang="ru-RU" altLang="ru-RU" sz="2400" i="1" dirty="0"/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593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dirty="0"/>
              <a:t>Сложение двоичных чисел выполняются в столбик.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229" y="2834813"/>
            <a:ext cx="1347065" cy="18722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 smtClean="0"/>
              <a:t>10110</a:t>
            </a: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+  </a:t>
            </a:r>
            <a:r>
              <a:rPr lang="ru-RU" altLang="ru-RU" dirty="0" smtClean="0"/>
              <a:t>101</a:t>
            </a: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smtClean="0"/>
              <a:t>11011</a:t>
            </a:r>
            <a:endParaRPr lang="ru-RU" altLang="ru-RU" dirty="0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721831" y="3968853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2754492" y="4501061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4852594" y="4698996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6877050" y="5013176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791493"/>
            <a:ext cx="2321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u="sng" dirty="0"/>
              <a:t>Примеры: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79541" y="3329220"/>
            <a:ext cx="1487838" cy="1872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  1001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+ 1010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10011</a:t>
            </a:r>
            <a:endParaRPr lang="ru-RU" altLang="ru-RU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52594" y="3546868"/>
            <a:ext cx="1439241" cy="19083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   1111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+        1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 10000  </a:t>
            </a:r>
            <a:endParaRPr lang="ru-RU" altLang="ru-RU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77050" y="3919164"/>
            <a:ext cx="1871662" cy="1872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 101,011        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+     1,11</a:t>
            </a:r>
          </a:p>
          <a:p>
            <a:pPr fontAlgn="auto">
              <a:buFont typeface="Wingdings" panose="05000000000000000000" pitchFamily="2" charset="2"/>
              <a:buNone/>
            </a:pPr>
            <a:r>
              <a:rPr lang="ru-RU" altLang="ru-RU" dirty="0" smtClean="0"/>
              <a:t>   111,001  </a:t>
            </a:r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01735" y="261648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0530" y="307590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6806" y="323184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4302" y="323184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1798" y="323184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9294" y="32387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8859" y="363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4016" y="363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4104" y="363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20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11268" grpId="0" animBg="1"/>
      <p:bldP spid="11269" grpId="0" animBg="1"/>
      <p:bldP spid="11270" grpId="0" animBg="1"/>
      <p:bldP spid="11271" grpId="0" animBg="1"/>
      <p:bldP spid="11" grpId="0" build="p"/>
      <p:bldP spid="12" grpId="0" build="p"/>
      <p:bldP spid="13" grpId="0" build="p"/>
      <p:bldP spid="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Вычитание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772097"/>
            <a:ext cx="7754215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Правила вычитания: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0-0=</a:t>
            </a:r>
            <a:r>
              <a:rPr lang="ru-RU" altLang="ru-RU" dirty="0">
                <a:solidFill>
                  <a:srgbClr val="C00000"/>
                </a:solidFill>
              </a:rPr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1-0=</a:t>
            </a:r>
            <a:r>
              <a:rPr lang="ru-RU" altLang="ru-RU" dirty="0">
                <a:solidFill>
                  <a:srgbClr val="C00000"/>
                </a:solidFill>
              </a:rPr>
              <a:t>1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1-1=</a:t>
            </a:r>
            <a:r>
              <a:rPr lang="ru-RU" altLang="ru-RU" dirty="0">
                <a:solidFill>
                  <a:srgbClr val="C00000"/>
                </a:solidFill>
              </a:rPr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smtClean="0"/>
              <a:t>10-1=</a:t>
            </a:r>
            <a:r>
              <a:rPr lang="ru-RU" altLang="ru-RU" dirty="0" smtClean="0">
                <a:solidFill>
                  <a:srgbClr val="C00000"/>
                </a:solidFill>
              </a:rPr>
              <a:t>1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 smtClean="0"/>
              <a:t>(</a:t>
            </a:r>
            <a:r>
              <a:rPr lang="ru-RU" altLang="ru-RU" dirty="0"/>
              <a:t>из нуля вычесть единицу нельзя, поэтому для вычитания необходимо занять единицу у старшего разряда)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  <a:p>
            <a:pPr>
              <a:buFont typeface="Wingdings" panose="05000000000000000000" pitchFamily="2" charset="2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7974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400" dirty="0"/>
              <a:t>При выполнении операции вычитания всегда из большего по абсолютной величине вычитается меньшее и у результата ставится соответствующий знак.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1791493"/>
            <a:ext cx="2321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u="sng" dirty="0"/>
              <a:t>Примеры: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306896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</a:p>
          <a:p>
            <a:r>
              <a:rPr lang="ru-RU" dirty="0" smtClean="0"/>
              <a:t>- 1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87624" y="4269289"/>
            <a:ext cx="5040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уга 5"/>
          <p:cNvSpPr/>
          <p:nvPr/>
        </p:nvSpPr>
        <p:spPr>
          <a:xfrm>
            <a:off x="1271509" y="2816541"/>
            <a:ext cx="348163" cy="684467"/>
          </a:xfrm>
          <a:prstGeom prst="arc">
            <a:avLst>
              <a:gd name="adj1" fmla="val 12605561"/>
              <a:gd name="adj2" fmla="val 19608020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99099" y="43781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71800" y="301747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100</a:t>
            </a:r>
          </a:p>
          <a:p>
            <a:r>
              <a:rPr lang="ru-RU" dirty="0" smtClean="0"/>
              <a:t>-   1</a:t>
            </a:r>
            <a:endParaRPr lang="ru-RU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843808" y="4217800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Дуга 36"/>
          <p:cNvSpPr/>
          <p:nvPr/>
        </p:nvSpPr>
        <p:spPr>
          <a:xfrm>
            <a:off x="3196198" y="2816540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338766" y="42178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0" name="Дуга 39"/>
          <p:cNvSpPr/>
          <p:nvPr/>
        </p:nvSpPr>
        <p:spPr>
          <a:xfrm>
            <a:off x="2891689" y="2816541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050734" y="42178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68406" y="3017471"/>
            <a:ext cx="1236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1000</a:t>
            </a:r>
          </a:p>
          <a:p>
            <a:r>
              <a:rPr lang="ru-RU" dirty="0" smtClean="0"/>
              <a:t>-     1</a:t>
            </a:r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5140414" y="4217800"/>
            <a:ext cx="10157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Дуга 43"/>
          <p:cNvSpPr/>
          <p:nvPr/>
        </p:nvSpPr>
        <p:spPr>
          <a:xfrm>
            <a:off x="5755583" y="2816540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859046" y="42178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6" name="Дуга 45"/>
          <p:cNvSpPr/>
          <p:nvPr/>
        </p:nvSpPr>
        <p:spPr>
          <a:xfrm>
            <a:off x="5451074" y="2816541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5571014" y="42178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14437" y="42177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0" name="Дуга 49"/>
          <p:cNvSpPr/>
          <p:nvPr/>
        </p:nvSpPr>
        <p:spPr>
          <a:xfrm>
            <a:off x="5153999" y="2808983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85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35" grpId="0" build="p"/>
      <p:bldP spid="37" grpId="0" animBg="1"/>
      <p:bldP spid="38" grpId="0"/>
      <p:bldP spid="40" grpId="0" animBg="1"/>
      <p:bldP spid="41" grpId="0"/>
      <p:bldP spid="42" grpId="0" build="p"/>
      <p:bldP spid="44" grpId="0" animBg="1"/>
      <p:bldP spid="45" grpId="0"/>
      <p:bldP spid="46" grpId="0" animBg="1"/>
      <p:bldP spid="47" grpId="0"/>
      <p:bldP spid="49" grpId="0"/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87624" y="2692417"/>
            <a:ext cx="1432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11001</a:t>
            </a:r>
          </a:p>
          <a:p>
            <a:r>
              <a:rPr lang="ru-RU" dirty="0" smtClean="0"/>
              <a:t>-   111</a:t>
            </a:r>
            <a:endParaRPr lang="ru-RU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259632" y="3892746"/>
            <a:ext cx="1224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Дуга 36"/>
          <p:cNvSpPr/>
          <p:nvPr/>
        </p:nvSpPr>
        <p:spPr>
          <a:xfrm>
            <a:off x="1847573" y="2491486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164281" y="386304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0" name="Дуга 39"/>
          <p:cNvSpPr/>
          <p:nvPr/>
        </p:nvSpPr>
        <p:spPr>
          <a:xfrm>
            <a:off x="1543064" y="2491487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928683" y="38630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19872" y="2662715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11001001,01</a:t>
            </a:r>
          </a:p>
          <a:p>
            <a:r>
              <a:rPr lang="ru-RU" dirty="0" smtClean="0"/>
              <a:t>-   111011,11</a:t>
            </a:r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491880" y="3863044"/>
            <a:ext cx="46805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Дуга 43"/>
          <p:cNvSpPr/>
          <p:nvPr/>
        </p:nvSpPr>
        <p:spPr>
          <a:xfrm>
            <a:off x="5374839" y="2485214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786514" y="386278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6" name="Дуга 45"/>
          <p:cNvSpPr/>
          <p:nvPr/>
        </p:nvSpPr>
        <p:spPr>
          <a:xfrm>
            <a:off x="5054483" y="2484241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5529937" y="385925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54266" y="385220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0" name="Дуга 49"/>
          <p:cNvSpPr/>
          <p:nvPr/>
        </p:nvSpPr>
        <p:spPr>
          <a:xfrm>
            <a:off x="4806103" y="2485214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15623" y="38778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80353" y="387789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21620" y="38627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Дуга 27"/>
          <p:cNvSpPr/>
          <p:nvPr/>
        </p:nvSpPr>
        <p:spPr>
          <a:xfrm>
            <a:off x="4575892" y="2491485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918668" y="384514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53077" y="385591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Дуга 30"/>
          <p:cNvSpPr/>
          <p:nvPr/>
        </p:nvSpPr>
        <p:spPr>
          <a:xfrm>
            <a:off x="4277621" y="2463466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>
            <a:off x="4020025" y="2442505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>
            <a:off x="3800660" y="2444588"/>
            <a:ext cx="348163" cy="684467"/>
          </a:xfrm>
          <a:prstGeom prst="arc">
            <a:avLst>
              <a:gd name="adj1" fmla="val 12605561"/>
              <a:gd name="adj2" fmla="val 18859286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396500" y="384514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47615" y="383603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94884" y="384058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16982" y="38335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43286" y="384056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37604" y="3862788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8400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37" grpId="0" animBg="1"/>
      <p:bldP spid="38" grpId="0"/>
      <p:bldP spid="40" grpId="0" animBg="1"/>
      <p:bldP spid="41" grpId="0"/>
      <p:bldP spid="42" grpId="0" build="p"/>
      <p:bldP spid="44" grpId="0" animBg="1"/>
      <p:bldP spid="45" grpId="0"/>
      <p:bldP spid="46" grpId="0" animBg="1"/>
      <p:bldP spid="47" grpId="0"/>
      <p:bldP spid="49" grpId="0"/>
      <p:bldP spid="50" grpId="0" animBg="1"/>
      <p:bldP spid="24" grpId="0"/>
      <p:bldP spid="25" grpId="0"/>
      <p:bldP spid="26" grpId="0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/>
      <p:bldP spid="39" grpId="0"/>
      <p:bldP spid="48" grpId="0"/>
      <p:bldP spid="51" grpId="0"/>
      <p:bldP spid="52" grpId="0"/>
      <p:bldP spid="5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Умножение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773" y="1772097"/>
            <a:ext cx="5289451" cy="403316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Правила умножения: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dirty="0"/>
              <a:t>0*0=0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dirty="0"/>
              <a:t>1*0=0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dirty="0"/>
              <a:t>0*1=0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dirty="0"/>
              <a:t>1*1=1</a:t>
            </a:r>
          </a:p>
        </p:txBody>
      </p:sp>
    </p:spTree>
    <p:extLst>
      <p:ext uri="{BB962C8B-B14F-4D97-AF65-F5344CB8AC3E}">
        <p14:creationId xmlns:p14="http://schemas.microsoft.com/office/powerpoint/2010/main" val="1824950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Типы систем счисления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68538" y="1341438"/>
            <a:ext cx="4533900" cy="863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Типы систем счисления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67288" y="2708275"/>
            <a:ext cx="3492500" cy="865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Непозиционные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7700" y="2708275"/>
            <a:ext cx="3492500" cy="865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Позиционные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86363" y="4149725"/>
            <a:ext cx="3130550" cy="1582738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13000">
                <a:schemeClr val="bg1">
                  <a:lumMod val="76000"/>
                  <a:lumOff val="2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значение цифры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зависит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ее места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(позиции)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записи числа;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2163" y="4149725"/>
            <a:ext cx="3132137" cy="1582738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13000">
                <a:schemeClr val="bg1">
                  <a:lumMod val="76000"/>
                  <a:lumOff val="2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значение цифры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зависит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 ее места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(позиции)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записи числа;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6443663" y="3717925"/>
            <a:ext cx="576262" cy="28733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2142332" y="3699669"/>
            <a:ext cx="539750" cy="28733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651500" y="2205038"/>
            <a:ext cx="757238" cy="5032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700338" y="2205038"/>
            <a:ext cx="755650" cy="5032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0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400" dirty="0"/>
              <a:t>Умножение</a:t>
            </a:r>
            <a:r>
              <a:rPr lang="ru-RU" altLang="ru-RU" sz="4000" dirty="0"/>
              <a:t> </a:t>
            </a:r>
            <a:r>
              <a:rPr lang="ru-RU" altLang="ru-RU" sz="2400" dirty="0"/>
              <a:t>двоичных чисел производится в столбик аналогично умножению десятичных чисел.</a:t>
            </a:r>
            <a:r>
              <a:rPr lang="ru-RU" altLang="ru-RU" sz="4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348880"/>
            <a:ext cx="109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101</a:t>
            </a:r>
          </a:p>
          <a:p>
            <a:r>
              <a:rPr lang="ru-RU" dirty="0" smtClean="0"/>
              <a:t>*110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31913" y="3549209"/>
            <a:ext cx="11509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23281" y="35010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880321" y="350100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642967" y="350274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902708" y="393305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6631" y="393305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366890" y="392279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3509" y="435634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23524" y="435634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051645" y="435634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8131" y="371001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+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127153" y="5015155"/>
            <a:ext cx="14479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02933" y="50149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950204" y="49858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9855" y="49858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31539" y="4962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7377" y="496484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1688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Умножение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412776"/>
            <a:ext cx="1877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1110011</a:t>
            </a:r>
          </a:p>
          <a:p>
            <a:r>
              <a:rPr lang="ru-RU" dirty="0" smtClean="0"/>
              <a:t>*110011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652120" y="2564904"/>
            <a:ext cx="24533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05946" y="2889244"/>
            <a:ext cx="187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1110011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3358165"/>
            <a:ext cx="187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1110011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21481" y="3861843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0000000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8669" y="4313267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  <a:r>
              <a:rPr lang="ru-RU" dirty="0" smtClean="0"/>
              <a:t>000000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61651" y="4808108"/>
            <a:ext cx="187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1110011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61470" y="5289011"/>
            <a:ext cx="187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1110011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142769" y="5949280"/>
            <a:ext cx="31016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60032" y="3358165"/>
            <a:ext cx="37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92356" y="58052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571783" y="58166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0637" y="24773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2101" y="58166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80955" y="251118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72419" y="580526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828493" y="580345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22636" y="249977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3086" y="57897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178209" y="25207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6672" y="215420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3231" y="580984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979564" y="296268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8505" y="252079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2160" y="57897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667907" y="343582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87038" y="58166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98888" y="390300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96585" y="58136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210974" y="439087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85127" y="58435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5010793" y="488565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5831" y="58184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73936" y="488565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79888" y="580984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75384" y="1507510"/>
            <a:ext cx="421358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Если в разрядах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удет </a:t>
            </a:r>
          </a:p>
          <a:p>
            <a:r>
              <a:rPr lang="ru-RU" sz="2400" b="1" dirty="0" smtClean="0"/>
              <a:t>1+1+1=1</a:t>
            </a:r>
            <a:r>
              <a:rPr lang="ru-RU" sz="2400" dirty="0" smtClean="0"/>
              <a:t> и </a:t>
            </a:r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r>
              <a:rPr lang="ru-RU" sz="2400" dirty="0" smtClean="0"/>
              <a:t> ед. в </a:t>
            </a:r>
            <a:r>
              <a:rPr lang="ru-RU" sz="2400" dirty="0" err="1" smtClean="0"/>
              <a:t>ст.разряд</a:t>
            </a:r>
            <a:endParaRPr lang="ru-RU" sz="2400" dirty="0" smtClean="0"/>
          </a:p>
          <a:p>
            <a:r>
              <a:rPr lang="ru-RU" sz="2400" dirty="0"/>
              <a:t>е</a:t>
            </a:r>
            <a:r>
              <a:rPr lang="ru-RU" sz="2400" dirty="0" smtClean="0"/>
              <a:t>сли</a:t>
            </a:r>
          </a:p>
          <a:p>
            <a:r>
              <a:rPr lang="ru-RU" sz="2400" b="1" dirty="0" smtClean="0"/>
              <a:t>1+1+1+1+1=1</a:t>
            </a:r>
            <a:r>
              <a:rPr lang="ru-RU" sz="2400" dirty="0" smtClean="0"/>
              <a:t> и </a:t>
            </a:r>
            <a:r>
              <a:rPr lang="ru-RU" sz="2400" b="1" dirty="0" smtClean="0">
                <a:solidFill>
                  <a:srgbClr val="C00000"/>
                </a:solidFill>
              </a:rPr>
              <a:t>2</a:t>
            </a:r>
            <a:r>
              <a:rPr lang="ru-RU" sz="2400" dirty="0" smtClean="0"/>
              <a:t> </a:t>
            </a:r>
            <a:r>
              <a:rPr lang="ru-RU" sz="2400" dirty="0" err="1" smtClean="0"/>
              <a:t>ед</a:t>
            </a:r>
            <a:r>
              <a:rPr lang="ru-RU" sz="2400" dirty="0" smtClean="0"/>
              <a:t> в </a:t>
            </a:r>
            <a:r>
              <a:rPr lang="ru-RU" sz="2400" dirty="0" err="1" smtClean="0"/>
              <a:t>ст.раз</a:t>
            </a:r>
            <a:endParaRPr lang="ru-RU" sz="2400" dirty="0" smtClean="0"/>
          </a:p>
          <a:p>
            <a:r>
              <a:rPr lang="ru-RU" sz="2400" dirty="0"/>
              <a:t>и</a:t>
            </a:r>
            <a:r>
              <a:rPr lang="ru-RU" sz="2400" dirty="0" smtClean="0"/>
              <a:t>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290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Умножение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412776"/>
            <a:ext cx="1834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1011,01</a:t>
            </a:r>
          </a:p>
          <a:p>
            <a:r>
              <a:rPr lang="ru-RU" dirty="0" smtClean="0"/>
              <a:t>* 111,10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652120" y="2564904"/>
            <a:ext cx="24533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81944" y="284596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000000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35989" y="3358165"/>
            <a:ext cx="168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101101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68598" y="3884488"/>
            <a:ext cx="168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101101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4326405"/>
            <a:ext cx="168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101101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83529" y="4852728"/>
            <a:ext cx="168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101101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60032" y="3358165"/>
            <a:ext cx="37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75384" y="1507510"/>
            <a:ext cx="427360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Выравниваем разряды: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добавляем незначащие 0;</a:t>
            </a:r>
          </a:p>
          <a:p>
            <a:r>
              <a:rPr lang="ru-RU" sz="2400" dirty="0" smtClean="0"/>
              <a:t>Запятая ставится: 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с</a:t>
            </a:r>
            <a:r>
              <a:rPr lang="ru-RU" sz="2400" dirty="0" smtClean="0"/>
              <a:t>мещая начало на кол-во</a:t>
            </a:r>
          </a:p>
          <a:p>
            <a:r>
              <a:rPr lang="ru-RU" sz="2400" dirty="0"/>
              <a:t>ц</a:t>
            </a:r>
            <a:r>
              <a:rPr lang="ru-RU" sz="2400" dirty="0" smtClean="0"/>
              <a:t>ифр в дробной части</a:t>
            </a:r>
            <a:endParaRPr lang="ru-RU" sz="2400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971115" y="5499059"/>
            <a:ext cx="32454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25298" y="53780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7568022" y="53780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10746" y="54007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42768" y="539374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6643268" y="246279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94566" y="538671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6394125" y="247267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03271" y="213256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22695" y="53732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144982" y="299507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52700" y="26283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44982" y="539374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81176" y="344692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81176" y="30203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45798" y="539374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664698" y="394333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60603" y="353569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70235" y="537394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02620" y="43788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39264" y="53838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5156936" y="441434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87279" y="537321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28576" y="5411117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458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  <p:bldP spid="9" grpId="0"/>
      <p:bldP spid="10" grpId="0"/>
      <p:bldP spid="11" grpId="0"/>
      <p:bldP spid="15" grpId="0"/>
      <p:bldP spid="41" grpId="0" animBg="1"/>
      <p:bldP spid="5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Деление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6397" y="1436159"/>
            <a:ext cx="2764036" cy="50884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ru-RU" sz="2000" b="0" dirty="0"/>
              <a:t>Деление в двоичной системе счисления выполняется, как и в десятичной </a:t>
            </a:r>
            <a:r>
              <a:rPr lang="ru-RU" altLang="ru-RU" sz="2000" b="0" dirty="0" smtClean="0"/>
              <a:t>системе, но в очередном частном может быть только 0 или 1. Делимое должно быть больше и равно делителя, так как в результате может быть только положительное число. Если цифры заканчиваются, то добавляем запятую и ноль.</a:t>
            </a:r>
            <a:endParaRPr lang="ru-RU" altLang="ru-RU" sz="2000" b="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618054" y="1896144"/>
            <a:ext cx="1892951" cy="500148"/>
            <a:chOff x="3851920" y="4078337"/>
            <a:chExt cx="792162" cy="360363"/>
          </a:xfrm>
        </p:grpSpPr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3853507" y="4078337"/>
              <a:ext cx="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3851920" y="4437112"/>
              <a:ext cx="792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2212549" y="3048272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2266378" y="383916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5011" y="1361575"/>
            <a:ext cx="361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Пример 1)</a:t>
            </a:r>
            <a:r>
              <a:rPr lang="ru-RU" sz="2400" dirty="0" smtClean="0"/>
              <a:t>. 101101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:11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57811" y="1873072"/>
            <a:ext cx="136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101101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52471" y="1863975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11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656263" y="23531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5271" y="2256507"/>
            <a:ext cx="72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11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043272" y="1968380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6326" y="2029936"/>
            <a:ext cx="1348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</a:t>
            </a:r>
            <a:r>
              <a:rPr lang="ru-RU" sz="1600" dirty="0" smtClean="0"/>
              <a:t>езультат – </a:t>
            </a:r>
          </a:p>
          <a:p>
            <a:r>
              <a:rPr lang="ru-RU" sz="1600" dirty="0" err="1"/>
              <a:t>о</a:t>
            </a:r>
            <a:r>
              <a:rPr lang="ru-RU" sz="1600" dirty="0" err="1" smtClean="0"/>
              <a:t>триц.число</a:t>
            </a:r>
            <a:endParaRPr lang="ru-RU" sz="1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620962" y="2519172"/>
            <a:ext cx="420343" cy="222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67863" y="23531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70493" y="25872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366417" y="2398714"/>
            <a:ext cx="420343" cy="222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97642" y="25984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02534" y="29612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4740" y="29794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679818" y="29794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174493" y="23531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679818" y="33168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2502534" y="33148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186794" y="3117111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679818" y="38188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8182" y="38297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902109" y="38297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4367014" y="234886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2886872" y="42317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2687437" y="42088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403634" y="4080179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>
            <a:stCxn id="40" idx="2"/>
          </p:cNvCxnSpPr>
          <p:nvPr/>
        </p:nvCxnSpPr>
        <p:spPr>
          <a:xfrm>
            <a:off x="2572911" y="4726510"/>
            <a:ext cx="8291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11465" y="46691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88003" y="46798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3124324" y="46798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59535" y="23446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3124324" y="49988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2892164" y="49995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2547272" y="4860731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2911" y="5507062"/>
            <a:ext cx="936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124324" y="54522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3342484" y="545729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4776933" y="235968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3356484" y="578787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3156963" y="57952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2920080" y="5572127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131473" y="6254886"/>
            <a:ext cx="936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362231" y="62412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4367014" y="2979434"/>
            <a:ext cx="794961" cy="4608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32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90" grpId="0" animBg="1"/>
      <p:bldP spid="16391" grpId="0" animBg="1"/>
      <p:bldP spid="3" grpId="0"/>
      <p:bldP spid="4" grpId="0"/>
      <p:bldP spid="5" grpId="0"/>
      <p:bldP spid="7" grpId="0"/>
      <p:bldP spid="17" grpId="0"/>
      <p:bldP spid="8" grpId="0"/>
      <p:bldP spid="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Деление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707904" y="1593496"/>
            <a:ext cx="1892951" cy="500148"/>
            <a:chOff x="3851920" y="4078337"/>
            <a:chExt cx="792162" cy="360363"/>
          </a:xfrm>
        </p:grpSpPr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3853507" y="4078337"/>
              <a:ext cx="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3851920" y="4437112"/>
              <a:ext cx="792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2302399" y="3147114"/>
            <a:ext cx="11299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11370" y="751652"/>
            <a:ext cx="394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Пример 2)</a:t>
            </a:r>
            <a:r>
              <a:rPr lang="ru-RU" sz="2400" dirty="0" smtClean="0"/>
              <a:t>. 111001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:1101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47661" y="1570424"/>
            <a:ext cx="1333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111001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42321" y="1561327"/>
            <a:ext cx="9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1101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46113" y="20504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339752" y="1934218"/>
            <a:ext cx="99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1101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133122" y="166573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938634" y="20504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5722" y="22957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23121" y="22828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48196" y="26243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8824" y="229747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8876" y="30735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61779" y="20504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08488" y="37847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0240" y="37877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202713" y="245642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092096" y="30749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45793" y="338438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74041" y="338443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69995" y="308933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2912062" y="3074836"/>
            <a:ext cx="38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2937887" y="37915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399109" y="321926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662761" y="3865595"/>
            <a:ext cx="10451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71639" y="26414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7762" y="2040636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28221" y="26253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80240" y="337157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30999" y="20469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10517" y="37847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682734" y="390760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875521" y="4555728"/>
            <a:ext cx="936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317996" y="406737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18435" y="40536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8243" y="33596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20742" y="4082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63442" y="4082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52011" y="462144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138314" y="5327044"/>
            <a:ext cx="936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789656" y="30899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7524328" y="2866694"/>
            <a:ext cx="794961" cy="4608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 flipH="1">
            <a:off x="2552270" y="2281284"/>
            <a:ext cx="32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67418" y="230224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2274413" y="2352232"/>
            <a:ext cx="9364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92926" y="262389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36423" y="44699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28583" y="44805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3147942" y="44694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60003" y="44482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68" name="TextBox 67"/>
          <p:cNvSpPr txBox="1"/>
          <p:nvPr/>
        </p:nvSpPr>
        <p:spPr>
          <a:xfrm>
            <a:off x="3749596" y="44694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772736" y="47648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0" name="TextBox 69"/>
          <p:cNvSpPr txBox="1"/>
          <p:nvPr/>
        </p:nvSpPr>
        <p:spPr>
          <a:xfrm>
            <a:off x="3560184" y="47643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318362" y="48038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3127151" y="47858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4" name="TextBox 73"/>
          <p:cNvSpPr txBox="1"/>
          <p:nvPr/>
        </p:nvSpPr>
        <p:spPr>
          <a:xfrm>
            <a:off x="3822037" y="52574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5" name="TextBox 74"/>
          <p:cNvSpPr txBox="1"/>
          <p:nvPr/>
        </p:nvSpPr>
        <p:spPr>
          <a:xfrm>
            <a:off x="4721598" y="20504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6" name="TextBox 75"/>
          <p:cNvSpPr txBox="1"/>
          <p:nvPr/>
        </p:nvSpPr>
        <p:spPr>
          <a:xfrm>
            <a:off x="3577038" y="52939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7" name="TextBox 76"/>
          <p:cNvSpPr txBox="1"/>
          <p:nvPr/>
        </p:nvSpPr>
        <p:spPr>
          <a:xfrm>
            <a:off x="3343480" y="52763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78" name="TextBox 77"/>
          <p:cNvSpPr txBox="1"/>
          <p:nvPr/>
        </p:nvSpPr>
        <p:spPr>
          <a:xfrm>
            <a:off x="4073459" y="52604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909137" y="20487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80" name="TextBox 79"/>
          <p:cNvSpPr txBox="1"/>
          <p:nvPr/>
        </p:nvSpPr>
        <p:spPr>
          <a:xfrm>
            <a:off x="4073459" y="55846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81" name="TextBox 80"/>
          <p:cNvSpPr txBox="1"/>
          <p:nvPr/>
        </p:nvSpPr>
        <p:spPr>
          <a:xfrm>
            <a:off x="3818860" y="555854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594902" y="561026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83" name="TextBox 82"/>
          <p:cNvSpPr txBox="1"/>
          <p:nvPr/>
        </p:nvSpPr>
        <p:spPr>
          <a:xfrm>
            <a:off x="3355112" y="557743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84" name="TextBox 83"/>
          <p:cNvSpPr txBox="1"/>
          <p:nvPr/>
        </p:nvSpPr>
        <p:spPr>
          <a:xfrm>
            <a:off x="3078572" y="534210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98650" y="6100655"/>
            <a:ext cx="12323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073459" y="601265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86" name="TextBox 85"/>
          <p:cNvSpPr txBox="1"/>
          <p:nvPr/>
        </p:nvSpPr>
        <p:spPr>
          <a:xfrm>
            <a:off x="3851533" y="600601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611239" y="600601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380129" y="60165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080871" y="204449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5334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3" grpId="0"/>
      <p:bldP spid="4" grpId="0"/>
      <p:bldP spid="5" grpId="0"/>
      <p:bldP spid="7" grpId="0"/>
      <p:bldP spid="17" grpId="0"/>
      <p:bldP spid="8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80928"/>
            <a:ext cx="7200800" cy="792087"/>
          </a:xfrm>
        </p:spPr>
        <p:txBody>
          <a:bodyPr/>
          <a:lstStyle/>
          <a:p>
            <a:r>
              <a:rPr lang="ru-RU" dirty="0" smtClean="0"/>
              <a:t>Особенности чисел в 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6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47700"/>
          </a:xfrm>
        </p:spPr>
        <p:txBody>
          <a:bodyPr/>
          <a:lstStyle/>
          <a:p>
            <a:pPr eaLnBrk="1" hangingPunct="1"/>
            <a:r>
              <a:rPr lang="ru-RU" sz="3600" smtClean="0"/>
              <a:t>Расположите значения </a:t>
            </a:r>
            <a:r>
              <a:rPr lang="ru-RU" sz="3600" b="1" smtClean="0"/>
              <a:t>по возрастанию</a:t>
            </a:r>
            <a:r>
              <a:rPr lang="ru-RU" sz="3600" smtClean="0"/>
              <a:t>: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68313" y="1341438"/>
            <a:ext cx="19431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/>
              <a:t>100</a:t>
            </a:r>
            <a:r>
              <a:rPr lang="ru-RU" sz="4800" b="1" baseline="-25000"/>
              <a:t>8</a:t>
            </a:r>
            <a:endParaRPr lang="ru-RU" sz="4800" b="1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627313" y="1341438"/>
            <a:ext cx="19431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/>
              <a:t>100</a:t>
            </a:r>
            <a:r>
              <a:rPr lang="ru-RU" sz="4800" b="1" baseline="-25000"/>
              <a:t>2</a:t>
            </a:r>
            <a:endParaRPr lang="ru-RU" sz="4800" b="1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932363" y="1341438"/>
            <a:ext cx="19431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800" b="1"/>
              <a:t>100</a:t>
            </a:r>
            <a:r>
              <a:rPr lang="ru-RU" sz="4800" b="1" baseline="-25000"/>
              <a:t>10</a:t>
            </a:r>
            <a:endParaRPr lang="ru-RU" sz="4800" b="1"/>
          </a:p>
        </p:txBody>
      </p:sp>
      <p:sp>
        <p:nvSpPr>
          <p:cNvPr id="58375" name="Text Box 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451725" y="2708275"/>
            <a:ext cx="1223963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6600" b="1">
                <a:sym typeface="Wingdings" pitchFamily="2" charset="2"/>
              </a:rPr>
              <a:t>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24011 0.30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2401 0.3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11111E-6 L -0.01858 0.304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2" grpId="1"/>
      <p:bldP spid="58373" grpId="0"/>
      <p:bldP spid="58373" grpId="1"/>
      <p:bldP spid="58374" grpId="0"/>
      <p:bldP spid="58374" grpId="1"/>
      <p:bldP spid="5837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tx1"/>
                </a:solidFill>
              </a:rPr>
              <a:t>Расположите значения</a:t>
            </a:r>
            <a:r>
              <a:rPr lang="ru-RU" sz="3600" smtClean="0">
                <a:solidFill>
                  <a:srgbClr val="9900CC"/>
                </a:solidFill>
              </a:rPr>
              <a:t> </a:t>
            </a:r>
            <a:r>
              <a:rPr lang="ru-RU" sz="3600" b="1" smtClean="0">
                <a:solidFill>
                  <a:srgbClr val="9900CC"/>
                </a:solidFill>
              </a:rPr>
              <a:t>по убыванию</a:t>
            </a:r>
            <a:r>
              <a:rPr lang="ru-RU" sz="3600" smtClean="0">
                <a:solidFill>
                  <a:srgbClr val="9900CC"/>
                </a:solidFill>
              </a:rPr>
              <a:t>: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11188" y="1601788"/>
            <a:ext cx="74882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5400" b="1"/>
              <a:t>16</a:t>
            </a:r>
            <a:r>
              <a:rPr lang="ru-RU" sz="5400" b="1" baseline="-25000"/>
              <a:t>10</a:t>
            </a:r>
            <a:r>
              <a:rPr lang="ru-RU" sz="5400" b="1"/>
              <a:t> ,   16</a:t>
            </a:r>
            <a:r>
              <a:rPr lang="ru-RU" sz="5400" b="1" baseline="-25000"/>
              <a:t>8</a:t>
            </a:r>
            <a:r>
              <a:rPr lang="ru-RU" sz="5400" b="1"/>
              <a:t> ,   16</a:t>
            </a:r>
            <a:r>
              <a:rPr lang="ru-RU" sz="5400" b="1" baseline="-25000"/>
              <a:t>16</a:t>
            </a:r>
            <a:endParaRPr lang="ru-RU" sz="5400" b="1"/>
          </a:p>
        </p:txBody>
      </p:sp>
      <p:grpSp>
        <p:nvGrpSpPr>
          <p:cNvPr id="59406" name="Group 14"/>
          <p:cNvGrpSpPr>
            <a:grpSpLocks/>
          </p:cNvGrpSpPr>
          <p:nvPr/>
        </p:nvGrpSpPr>
        <p:grpSpPr bwMode="auto">
          <a:xfrm>
            <a:off x="4356100" y="2492375"/>
            <a:ext cx="2779713" cy="1976438"/>
            <a:chOff x="2744" y="1570"/>
            <a:chExt cx="1751" cy="1245"/>
          </a:xfrm>
        </p:grpSpPr>
        <p:sp>
          <p:nvSpPr>
            <p:cNvPr id="34827" name="Text Box 6"/>
            <p:cNvSpPr txBox="1">
              <a:spLocks noChangeArrowheads="1"/>
            </p:cNvSpPr>
            <p:nvPr/>
          </p:nvSpPr>
          <p:spPr bwMode="auto">
            <a:xfrm>
              <a:off x="3588" y="2239"/>
              <a:ext cx="907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5400" b="1"/>
                <a:t>16</a:t>
              </a:r>
              <a:r>
                <a:rPr lang="ru-RU" sz="5400" b="1" baseline="-25000"/>
                <a:t>8</a:t>
              </a:r>
              <a:endParaRPr lang="ru-RU" sz="5400" b="1"/>
            </a:p>
          </p:txBody>
        </p:sp>
        <p:sp>
          <p:nvSpPr>
            <p:cNvPr id="34828" name="Line 9"/>
            <p:cNvSpPr>
              <a:spLocks noChangeShapeType="1"/>
            </p:cNvSpPr>
            <p:nvPr/>
          </p:nvSpPr>
          <p:spPr bwMode="auto">
            <a:xfrm>
              <a:off x="2744" y="1570"/>
              <a:ext cx="1315" cy="68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9404" name="Group 12"/>
          <p:cNvGrpSpPr>
            <a:grpSpLocks/>
          </p:cNvGrpSpPr>
          <p:nvPr/>
        </p:nvGrpSpPr>
        <p:grpSpPr bwMode="auto">
          <a:xfrm>
            <a:off x="1525588" y="2492375"/>
            <a:ext cx="4486275" cy="1990725"/>
            <a:chOff x="961" y="1570"/>
            <a:chExt cx="2826" cy="1254"/>
          </a:xfrm>
        </p:grpSpPr>
        <p:sp>
          <p:nvSpPr>
            <p:cNvPr id="34825" name="Line 7"/>
            <p:cNvSpPr>
              <a:spLocks noChangeShapeType="1"/>
            </p:cNvSpPr>
            <p:nvPr/>
          </p:nvSpPr>
          <p:spPr bwMode="auto">
            <a:xfrm flipH="1">
              <a:off x="1655" y="1570"/>
              <a:ext cx="2132" cy="72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961" y="2248"/>
              <a:ext cx="1225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5400" b="1"/>
                <a:t>16</a:t>
              </a:r>
              <a:r>
                <a:rPr lang="ru-RU" sz="5400" b="1" baseline="-25000"/>
                <a:t>16</a:t>
              </a:r>
              <a:r>
                <a:rPr lang="ru-RU" sz="5400" b="1"/>
                <a:t> ,</a:t>
              </a:r>
            </a:p>
          </p:txBody>
        </p:sp>
      </p:grp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2700338" y="2636838"/>
            <a:ext cx="2960687" cy="1851025"/>
            <a:chOff x="1701" y="1661"/>
            <a:chExt cx="1865" cy="1166"/>
          </a:xfrm>
        </p:grpSpPr>
        <p:sp>
          <p:nvSpPr>
            <p:cNvPr id="34823" name="Line 8"/>
            <p:cNvSpPr>
              <a:spLocks noChangeShapeType="1"/>
            </p:cNvSpPr>
            <p:nvPr/>
          </p:nvSpPr>
          <p:spPr bwMode="auto">
            <a:xfrm>
              <a:off x="1701" y="1661"/>
              <a:ext cx="1134" cy="59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24" name="Text Box 11"/>
            <p:cNvSpPr txBox="1">
              <a:spLocks noChangeArrowheads="1"/>
            </p:cNvSpPr>
            <p:nvPr/>
          </p:nvSpPr>
          <p:spPr bwMode="auto">
            <a:xfrm>
              <a:off x="2387" y="2251"/>
              <a:ext cx="117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5400" b="1"/>
                <a:t>16</a:t>
              </a:r>
              <a:r>
                <a:rPr lang="ru-RU" sz="5400" b="1" baseline="-25000"/>
                <a:t>10</a:t>
              </a:r>
              <a:r>
                <a:rPr lang="ru-RU" sz="5400" b="1"/>
                <a:t> ,</a:t>
              </a: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293688"/>
            <a:ext cx="9144000" cy="777875"/>
          </a:xfrm>
        </p:spPr>
        <p:txBody>
          <a:bodyPr/>
          <a:lstStyle/>
          <a:p>
            <a:pPr algn="l" eaLnBrk="1" hangingPunct="1"/>
            <a:r>
              <a:rPr lang="ru-RU" sz="3600" b="1" smtClean="0">
                <a:solidFill>
                  <a:srgbClr val="660066"/>
                </a:solidFill>
              </a:rPr>
              <a:t>Последняя</a:t>
            </a:r>
            <a:r>
              <a:rPr lang="ru-RU" sz="3600" smtClean="0"/>
              <a:t> цифра числа </a:t>
            </a:r>
            <a:r>
              <a:rPr lang="ru-RU" sz="3600" b="1" smtClean="0"/>
              <a:t>78965431267</a:t>
            </a:r>
            <a:r>
              <a:rPr lang="ru-RU" sz="3600" baseline="-25000" smtClean="0"/>
              <a:t>10</a:t>
            </a:r>
            <a:r>
              <a:rPr lang="ru-RU" sz="3600" smtClean="0"/>
              <a:t> в </a:t>
            </a:r>
            <a:r>
              <a:rPr lang="ru-RU" sz="3600" b="1" smtClean="0">
                <a:solidFill>
                  <a:srgbClr val="008000"/>
                </a:solidFill>
              </a:rPr>
              <a:t>двоичной</a:t>
            </a:r>
            <a:r>
              <a:rPr lang="ru-RU" sz="3600" smtClean="0"/>
              <a:t> системе счисления равна __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84213" y="1557338"/>
            <a:ext cx="3240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7896543126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781425" y="1557338"/>
            <a:ext cx="3603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7</a:t>
            </a:r>
          </a:p>
        </p:txBody>
      </p:sp>
      <p:grpSp>
        <p:nvGrpSpPr>
          <p:cNvPr id="60435" name="Group 19"/>
          <p:cNvGrpSpPr>
            <a:grpSpLocks/>
          </p:cNvGrpSpPr>
          <p:nvPr/>
        </p:nvGrpSpPr>
        <p:grpSpPr bwMode="auto">
          <a:xfrm>
            <a:off x="4572000" y="1404938"/>
            <a:ext cx="3779838" cy="1431925"/>
            <a:chOff x="2880" y="885"/>
            <a:chExt cx="2381" cy="902"/>
          </a:xfrm>
        </p:grpSpPr>
        <p:sp>
          <p:nvSpPr>
            <p:cNvPr id="35861" name="Line 6"/>
            <p:cNvSpPr>
              <a:spLocks noChangeShapeType="1"/>
            </p:cNvSpPr>
            <p:nvPr/>
          </p:nvSpPr>
          <p:spPr bwMode="auto">
            <a:xfrm>
              <a:off x="2880" y="1207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2" name="Text Box 7"/>
            <p:cNvSpPr txBox="1">
              <a:spLocks noChangeArrowheads="1"/>
            </p:cNvSpPr>
            <p:nvPr/>
          </p:nvSpPr>
          <p:spPr bwMode="auto">
            <a:xfrm>
              <a:off x="3402" y="885"/>
              <a:ext cx="1859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>
                  <a:solidFill>
                    <a:schemeClr val="accent2"/>
                  </a:solidFill>
                </a:rPr>
                <a:t>число </a:t>
              </a:r>
              <a:r>
                <a:rPr lang="ru-RU" sz="4400" b="1">
                  <a:solidFill>
                    <a:schemeClr val="accent2"/>
                  </a:solidFill>
                </a:rPr>
                <a:t>нечетное</a:t>
              </a:r>
            </a:p>
          </p:txBody>
        </p:sp>
      </p:grpSp>
      <p:grpSp>
        <p:nvGrpSpPr>
          <p:cNvPr id="60436" name="Group 20"/>
          <p:cNvGrpSpPr>
            <a:grpSpLocks/>
          </p:cNvGrpSpPr>
          <p:nvPr/>
        </p:nvGrpSpPr>
        <p:grpSpPr bwMode="auto">
          <a:xfrm>
            <a:off x="0" y="1916113"/>
            <a:ext cx="9144000" cy="1698625"/>
            <a:chOff x="0" y="1207"/>
            <a:chExt cx="5760" cy="1070"/>
          </a:xfrm>
        </p:grpSpPr>
        <p:sp>
          <p:nvSpPr>
            <p:cNvPr id="35859" name="Line 8"/>
            <p:cNvSpPr>
              <a:spLocks noChangeShapeType="1"/>
            </p:cNvSpPr>
            <p:nvPr/>
          </p:nvSpPr>
          <p:spPr bwMode="auto">
            <a:xfrm>
              <a:off x="5012" y="1207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0" name="Text Box 9"/>
            <p:cNvSpPr txBox="1">
              <a:spLocks noChangeArrowheads="1"/>
            </p:cNvSpPr>
            <p:nvPr/>
          </p:nvSpPr>
          <p:spPr bwMode="auto">
            <a:xfrm>
              <a:off x="0" y="1797"/>
              <a:ext cx="576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/>
                <a:t>при делении на </a:t>
              </a:r>
              <a:r>
                <a:rPr lang="ru-RU" sz="4400" b="1">
                  <a:solidFill>
                    <a:srgbClr val="008000"/>
                  </a:solidFill>
                </a:rPr>
                <a:t>2</a:t>
              </a:r>
              <a:r>
                <a:rPr lang="ru-RU" sz="4400"/>
                <a:t> даст остаток </a:t>
              </a:r>
              <a:r>
                <a:rPr lang="ru-RU" sz="4400" b="1">
                  <a:solidFill>
                    <a:srgbClr val="DE0000"/>
                  </a:solidFill>
                </a:rPr>
                <a:t>1</a:t>
              </a:r>
              <a:r>
                <a:rPr lang="ru-RU" sz="4400" b="1"/>
                <a:t> :</a:t>
              </a:r>
            </a:p>
          </p:txBody>
        </p:sp>
      </p:grpSp>
      <p:grpSp>
        <p:nvGrpSpPr>
          <p:cNvPr id="60438" name="Group 22"/>
          <p:cNvGrpSpPr>
            <a:grpSpLocks/>
          </p:cNvGrpSpPr>
          <p:nvPr/>
        </p:nvGrpSpPr>
        <p:grpSpPr bwMode="auto">
          <a:xfrm>
            <a:off x="323850" y="3716338"/>
            <a:ext cx="5495925" cy="2274887"/>
            <a:chOff x="204" y="2341"/>
            <a:chExt cx="3462" cy="1433"/>
          </a:xfrm>
        </p:grpSpPr>
        <p:sp>
          <p:nvSpPr>
            <p:cNvPr id="35850" name="Line 11"/>
            <p:cNvSpPr>
              <a:spLocks noChangeShapeType="1"/>
            </p:cNvSpPr>
            <p:nvPr/>
          </p:nvSpPr>
          <p:spPr bwMode="auto">
            <a:xfrm>
              <a:off x="2545" y="2341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5851" name="Group 21"/>
            <p:cNvGrpSpPr>
              <a:grpSpLocks/>
            </p:cNvGrpSpPr>
            <p:nvPr/>
          </p:nvGrpSpPr>
          <p:grpSpPr bwMode="auto">
            <a:xfrm>
              <a:off x="204" y="2387"/>
              <a:ext cx="3462" cy="1387"/>
              <a:chOff x="204" y="2387"/>
              <a:chExt cx="3462" cy="1387"/>
            </a:xfrm>
          </p:grpSpPr>
          <p:sp>
            <p:nvSpPr>
              <p:cNvPr id="35852" name="Text Box 10"/>
              <p:cNvSpPr txBox="1">
                <a:spLocks noChangeArrowheads="1"/>
              </p:cNvSpPr>
              <p:nvPr/>
            </p:nvSpPr>
            <p:spPr bwMode="auto">
              <a:xfrm>
                <a:off x="249" y="2387"/>
                <a:ext cx="2268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ru-RU" sz="4400" b="1"/>
                  <a:t>78965431267</a:t>
                </a:r>
              </a:p>
            </p:txBody>
          </p:sp>
          <p:sp>
            <p:nvSpPr>
              <p:cNvPr id="35853" name="Line 12"/>
              <p:cNvSpPr>
                <a:spLocks noChangeShapeType="1"/>
              </p:cNvSpPr>
              <p:nvPr/>
            </p:nvSpPr>
            <p:spPr bwMode="auto">
              <a:xfrm>
                <a:off x="2562" y="2900"/>
                <a:ext cx="10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4" name="Text Box 13"/>
              <p:cNvSpPr txBox="1">
                <a:spLocks noChangeArrowheads="1"/>
              </p:cNvSpPr>
              <p:nvPr/>
            </p:nvSpPr>
            <p:spPr bwMode="auto">
              <a:xfrm>
                <a:off x="2696" y="2401"/>
                <a:ext cx="408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/>
                  <a:t>2</a:t>
                </a:r>
              </a:p>
            </p:txBody>
          </p:sp>
          <p:sp>
            <p:nvSpPr>
              <p:cNvPr id="35855" name="Text Box 14"/>
              <p:cNvSpPr txBox="1">
                <a:spLocks noChangeArrowheads="1"/>
              </p:cNvSpPr>
              <p:nvPr/>
            </p:nvSpPr>
            <p:spPr bwMode="auto">
              <a:xfrm>
                <a:off x="204" y="2568"/>
                <a:ext cx="217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ru-RU" sz="6000" b="1"/>
                  <a:t>....……….</a:t>
                </a:r>
              </a:p>
            </p:txBody>
          </p:sp>
          <p:sp>
            <p:nvSpPr>
              <p:cNvPr id="35856" name="Line 15"/>
              <p:cNvSpPr>
                <a:spLocks noChangeShapeType="1"/>
              </p:cNvSpPr>
              <p:nvPr/>
            </p:nvSpPr>
            <p:spPr bwMode="auto">
              <a:xfrm>
                <a:off x="295" y="3249"/>
                <a:ext cx="20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857" name="Text Box 16"/>
              <p:cNvSpPr txBox="1">
                <a:spLocks noChangeArrowheads="1"/>
              </p:cNvSpPr>
              <p:nvPr/>
            </p:nvSpPr>
            <p:spPr bwMode="auto">
              <a:xfrm>
                <a:off x="2038" y="3294"/>
                <a:ext cx="408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4400" b="1">
                    <a:solidFill>
                      <a:srgbClr val="DE0000"/>
                    </a:solidFill>
                  </a:rPr>
                  <a:t>1</a:t>
                </a:r>
              </a:p>
            </p:txBody>
          </p:sp>
          <p:sp>
            <p:nvSpPr>
              <p:cNvPr id="35858" name="Text Box 17"/>
              <p:cNvSpPr txBox="1">
                <a:spLocks noChangeArrowheads="1"/>
              </p:cNvSpPr>
              <p:nvPr/>
            </p:nvSpPr>
            <p:spPr bwMode="auto">
              <a:xfrm>
                <a:off x="2622" y="2704"/>
                <a:ext cx="1044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>
                <a:lvl1pPr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ctr"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ru-RU" sz="6000" b="1"/>
                  <a:t>....…</a:t>
                </a:r>
              </a:p>
            </p:txBody>
          </p:sp>
        </p:grpSp>
      </p:grp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4932363" y="3573463"/>
            <a:ext cx="4211637" cy="3284537"/>
          </a:xfrm>
          <a:prstGeom prst="wedgeEllipseCallout">
            <a:avLst>
              <a:gd name="adj1" fmla="val -77329"/>
              <a:gd name="adj2" fmla="val 14764"/>
            </a:avLst>
          </a:prstGeom>
          <a:solidFill>
            <a:srgbClr val="FFC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/>
          <a:p>
            <a:pPr algn="ctr" eaLnBrk="1" hangingPunct="1"/>
            <a:r>
              <a:rPr lang="ru-RU" sz="3200" b="1"/>
              <a:t>он и будет </a:t>
            </a:r>
            <a:r>
              <a:rPr lang="ru-RU" sz="3200" b="1">
                <a:solidFill>
                  <a:srgbClr val="DE0000"/>
                </a:solidFill>
              </a:rPr>
              <a:t>последней</a:t>
            </a:r>
            <a:r>
              <a:rPr lang="ru-RU" sz="3200" b="1"/>
              <a:t> цифрой числа в двоичной СС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0" y="5691188"/>
            <a:ext cx="3059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B700E2"/>
                </a:solidFill>
              </a:rPr>
              <a:t>Ответ:</a:t>
            </a:r>
            <a:r>
              <a:rPr lang="ru-RU" sz="4400" b="1"/>
              <a:t> </a:t>
            </a:r>
            <a:r>
              <a:rPr lang="ru-RU" sz="6000" b="1"/>
              <a:t>1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04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60421" grpId="1"/>
      <p:bldP spid="60434" grpId="0" animBg="1"/>
      <p:bldP spid="6043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660066"/>
                </a:solidFill>
              </a:rPr>
              <a:t>Последняя</a:t>
            </a:r>
            <a:r>
              <a:rPr lang="ru-RU" sz="3600" smtClean="0"/>
              <a:t> цифра числа </a:t>
            </a:r>
            <a:r>
              <a:rPr lang="ru-RU" b="1" smtClean="0"/>
              <a:t>5643892815746</a:t>
            </a:r>
            <a:r>
              <a:rPr lang="ru-RU" baseline="-25000" smtClean="0"/>
              <a:t>10</a:t>
            </a:r>
            <a:r>
              <a:rPr lang="ru-RU" sz="3600" smtClean="0"/>
              <a:t>  в </a:t>
            </a:r>
            <a:r>
              <a:rPr lang="ru-RU" sz="3600" b="1" smtClean="0">
                <a:solidFill>
                  <a:srgbClr val="008000"/>
                </a:solidFill>
              </a:rPr>
              <a:t>двоичной</a:t>
            </a:r>
            <a:r>
              <a:rPr lang="ru-RU" sz="3600" smtClean="0"/>
              <a:t> системе счисления равна __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403350" y="2420938"/>
            <a:ext cx="504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403350" y="3357563"/>
            <a:ext cx="504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2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403350" y="4221163"/>
            <a:ext cx="504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365250" y="5084763"/>
            <a:ext cx="647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А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84225" y="4227513"/>
            <a:ext cx="6492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ym typeface="Wingdings" pitchFamily="2" charset="2"/>
              </a:rPr>
              <a:t>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61445" grpId="0"/>
      <p:bldP spid="61446" grpId="0"/>
      <p:bldP spid="61446" grpId="1"/>
      <p:bldP spid="61447" grpId="0"/>
      <p:bldP spid="614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Непозиционные системы счисления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539750" y="1639888"/>
            <a:ext cx="51847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238" indent="-5349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30238" marR="0" lvl="1" indent="-5349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Римская</a:t>
            </a:r>
          </a:p>
          <a:p>
            <a:pPr marL="630238" marR="0" lvl="1" indent="-5349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Древнеегипетская</a:t>
            </a:r>
          </a:p>
          <a:p>
            <a:pPr marL="630238" marR="0" lvl="1" indent="-5349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Древнегреческие</a:t>
            </a:r>
          </a:p>
          <a:p>
            <a:pPr marL="630238" marR="0" lvl="1" indent="-5349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Старославянская</a:t>
            </a:r>
          </a:p>
          <a:p>
            <a:pPr marL="630238" marR="0" lvl="1" indent="-5349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Древнеиндийская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6" descr="egipet2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84313"/>
            <a:ext cx="273526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72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sz="3600" smtClean="0"/>
              <a:t>Если число делится на </a:t>
            </a:r>
            <a:r>
              <a:rPr lang="ru-RU" sz="3600" b="1" smtClean="0"/>
              <a:t>4</a:t>
            </a:r>
            <a:r>
              <a:rPr lang="ru-RU" sz="3600" smtClean="0"/>
              <a:t>, </a:t>
            </a:r>
            <a:r>
              <a:rPr lang="ru-RU" sz="3600" b="1" smtClean="0">
                <a:solidFill>
                  <a:srgbClr val="DE0000"/>
                </a:solidFill>
              </a:rPr>
              <a:t>два</a:t>
            </a:r>
            <a:r>
              <a:rPr lang="ru-RU" sz="3600" smtClean="0"/>
              <a:t> </a:t>
            </a:r>
            <a:r>
              <a:rPr lang="ru-RU" sz="3600" b="1" smtClean="0">
                <a:solidFill>
                  <a:srgbClr val="8B00AC"/>
                </a:solidFill>
              </a:rPr>
              <a:t>младших</a:t>
            </a:r>
            <a:r>
              <a:rPr lang="ru-RU" sz="3600" smtClean="0"/>
              <a:t> разряда его </a:t>
            </a:r>
            <a:r>
              <a:rPr lang="ru-RU" sz="3600" b="1" smtClean="0">
                <a:solidFill>
                  <a:srgbClr val="008000"/>
                </a:solidFill>
              </a:rPr>
              <a:t>двоичной</a:t>
            </a:r>
            <a:r>
              <a:rPr lang="ru-RU" sz="3600" smtClean="0"/>
              <a:t> записи будут ____</a:t>
            </a:r>
          </a:p>
        </p:txBody>
      </p:sp>
      <p:grpSp>
        <p:nvGrpSpPr>
          <p:cNvPr id="62484" name="Group 20"/>
          <p:cNvGrpSpPr>
            <a:grpSpLocks/>
          </p:cNvGrpSpPr>
          <p:nvPr/>
        </p:nvGrpSpPr>
        <p:grpSpPr bwMode="auto">
          <a:xfrm>
            <a:off x="1187450" y="1989138"/>
            <a:ext cx="3960813" cy="2989262"/>
            <a:chOff x="748" y="1253"/>
            <a:chExt cx="2495" cy="1883"/>
          </a:xfrm>
        </p:grpSpPr>
        <p:sp>
          <p:nvSpPr>
            <p:cNvPr id="37893" name="Text Box 4"/>
            <p:cNvSpPr txBox="1">
              <a:spLocks noChangeArrowheads="1"/>
            </p:cNvSpPr>
            <p:nvPr/>
          </p:nvSpPr>
          <p:spPr bwMode="auto">
            <a:xfrm>
              <a:off x="793" y="1298"/>
              <a:ext cx="49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800" b="1"/>
                <a:t>Х</a:t>
              </a:r>
            </a:p>
          </p:txBody>
        </p:sp>
        <p:sp>
          <p:nvSpPr>
            <p:cNvPr id="37894" name="Line 5"/>
            <p:cNvSpPr>
              <a:spLocks noChangeShapeType="1"/>
            </p:cNvSpPr>
            <p:nvPr/>
          </p:nvSpPr>
          <p:spPr bwMode="auto">
            <a:xfrm flipH="1">
              <a:off x="1474" y="1253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5" name="Line 6"/>
            <p:cNvSpPr>
              <a:spLocks noChangeShapeType="1"/>
            </p:cNvSpPr>
            <p:nvPr/>
          </p:nvSpPr>
          <p:spPr bwMode="auto">
            <a:xfrm>
              <a:off x="1474" y="1752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1586" y="1265"/>
              <a:ext cx="49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37897" name="Text Box 8"/>
            <p:cNvSpPr txBox="1">
              <a:spLocks noChangeArrowheads="1"/>
            </p:cNvSpPr>
            <p:nvPr/>
          </p:nvSpPr>
          <p:spPr bwMode="auto">
            <a:xfrm>
              <a:off x="1502" y="1632"/>
              <a:ext cx="86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6000" b="1"/>
                <a:t>….</a:t>
              </a:r>
            </a:p>
          </p:txBody>
        </p:sp>
        <p:sp>
          <p:nvSpPr>
            <p:cNvPr id="37898" name="Text Box 9"/>
            <p:cNvSpPr txBox="1">
              <a:spLocks noChangeArrowheads="1"/>
            </p:cNvSpPr>
            <p:nvPr/>
          </p:nvSpPr>
          <p:spPr bwMode="auto">
            <a:xfrm>
              <a:off x="748" y="1525"/>
              <a:ext cx="636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6000" b="1"/>
                <a:t>..</a:t>
              </a:r>
            </a:p>
          </p:txBody>
        </p:sp>
        <p:sp>
          <p:nvSpPr>
            <p:cNvPr id="37899" name="Line 10"/>
            <p:cNvSpPr>
              <a:spLocks noChangeShapeType="1"/>
            </p:cNvSpPr>
            <p:nvPr/>
          </p:nvSpPr>
          <p:spPr bwMode="auto">
            <a:xfrm>
              <a:off x="793" y="2160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0" name="Text Box 11"/>
            <p:cNvSpPr txBox="1">
              <a:spLocks noChangeArrowheads="1"/>
            </p:cNvSpPr>
            <p:nvPr/>
          </p:nvSpPr>
          <p:spPr bwMode="auto">
            <a:xfrm>
              <a:off x="913" y="2215"/>
              <a:ext cx="49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DE0000"/>
                  </a:solidFill>
                </a:rPr>
                <a:t>0</a:t>
              </a:r>
            </a:p>
          </p:txBody>
        </p:sp>
        <p:sp>
          <p:nvSpPr>
            <p:cNvPr id="37901" name="Line 12"/>
            <p:cNvSpPr>
              <a:spLocks noChangeShapeType="1"/>
            </p:cNvSpPr>
            <p:nvPr/>
          </p:nvSpPr>
          <p:spPr bwMode="auto">
            <a:xfrm>
              <a:off x="2381" y="1888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>
              <a:off x="2381" y="2341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472" y="1842"/>
              <a:ext cx="49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2</a:t>
              </a:r>
            </a:p>
          </p:txBody>
        </p:sp>
        <p:sp>
          <p:nvSpPr>
            <p:cNvPr id="37904" name="Text Box 15"/>
            <p:cNvSpPr txBox="1">
              <a:spLocks noChangeArrowheads="1"/>
            </p:cNvSpPr>
            <p:nvPr/>
          </p:nvSpPr>
          <p:spPr bwMode="auto">
            <a:xfrm>
              <a:off x="1710" y="1952"/>
              <a:ext cx="45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sz="6000" b="1"/>
                <a:t>…</a:t>
              </a:r>
            </a:p>
          </p:txBody>
        </p:sp>
        <p:sp>
          <p:nvSpPr>
            <p:cNvPr id="37905" name="Line 16"/>
            <p:cNvSpPr>
              <a:spLocks noChangeShapeType="1"/>
            </p:cNvSpPr>
            <p:nvPr/>
          </p:nvSpPr>
          <p:spPr bwMode="auto">
            <a:xfrm>
              <a:off x="1791" y="2611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6" name="Text Box 17"/>
            <p:cNvSpPr txBox="1">
              <a:spLocks noChangeArrowheads="1"/>
            </p:cNvSpPr>
            <p:nvPr/>
          </p:nvSpPr>
          <p:spPr bwMode="auto">
            <a:xfrm>
              <a:off x="1923" y="2656"/>
              <a:ext cx="49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DE0000"/>
                  </a:solidFill>
                </a:rPr>
                <a:t>0</a:t>
              </a:r>
            </a:p>
          </p:txBody>
        </p:sp>
        <p:sp>
          <p:nvSpPr>
            <p:cNvPr id="37907" name="Text Box 18"/>
            <p:cNvSpPr txBox="1">
              <a:spLocks noChangeArrowheads="1"/>
            </p:cNvSpPr>
            <p:nvPr/>
          </p:nvSpPr>
          <p:spPr bwMode="auto">
            <a:xfrm>
              <a:off x="2517" y="2165"/>
              <a:ext cx="45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sz="6000" b="1"/>
                <a:t>…</a:t>
              </a:r>
            </a:p>
          </p:txBody>
        </p:sp>
      </p:grp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5003800" y="5013325"/>
            <a:ext cx="33115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990099"/>
                </a:solidFill>
              </a:rPr>
              <a:t>Ответ: </a:t>
            </a:r>
            <a:r>
              <a:rPr lang="ru-RU" sz="4400" b="1"/>
              <a:t> </a:t>
            </a:r>
            <a:r>
              <a:rPr lang="ru-RU" sz="4800" b="1"/>
              <a:t>00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8686800" cy="1143000"/>
          </a:xfrm>
        </p:spPr>
        <p:txBody>
          <a:bodyPr/>
          <a:lstStyle/>
          <a:p>
            <a:pPr eaLnBrk="1" hangingPunct="1"/>
            <a:r>
              <a:rPr lang="ru-RU" sz="3600" smtClean="0"/>
              <a:t>Если число делится на </a:t>
            </a:r>
            <a:r>
              <a:rPr lang="ru-RU" sz="3600" b="1" smtClean="0"/>
              <a:t>8</a:t>
            </a:r>
            <a:r>
              <a:rPr lang="ru-RU" sz="3600" smtClean="0"/>
              <a:t>, </a:t>
            </a:r>
            <a:r>
              <a:rPr lang="ru-RU" sz="3600" b="1" smtClean="0">
                <a:solidFill>
                  <a:srgbClr val="DE0000"/>
                </a:solidFill>
              </a:rPr>
              <a:t>три</a:t>
            </a:r>
            <a:r>
              <a:rPr lang="ru-RU" sz="3600" smtClean="0"/>
              <a:t> </a:t>
            </a:r>
            <a:r>
              <a:rPr lang="ru-RU" sz="3600" b="1" smtClean="0">
                <a:solidFill>
                  <a:srgbClr val="8B00AC"/>
                </a:solidFill>
              </a:rPr>
              <a:t>младших</a:t>
            </a:r>
            <a:r>
              <a:rPr lang="ru-RU" sz="3600" smtClean="0"/>
              <a:t> разряда его </a:t>
            </a:r>
            <a:r>
              <a:rPr lang="ru-RU" sz="3600" b="1" smtClean="0">
                <a:solidFill>
                  <a:srgbClr val="008000"/>
                </a:solidFill>
              </a:rPr>
              <a:t>двоичной</a:t>
            </a:r>
            <a:r>
              <a:rPr lang="ru-RU" sz="3600" smtClean="0"/>
              <a:t> записи будут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763713" y="2492375"/>
            <a:ext cx="14398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010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763713" y="3429000"/>
            <a:ext cx="14398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100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793875" y="4422775"/>
            <a:ext cx="14398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222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706563" y="5478463"/>
            <a:ext cx="1611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000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806450" y="5437188"/>
            <a:ext cx="10080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4400" b="1">
                <a:sym typeface="Wingdings" pitchFamily="2" charset="2"/>
              </a:rPr>
              <a:t>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3" grpId="0"/>
      <p:bldP spid="63494" grpId="0"/>
      <p:bldP spid="63495" grpId="0"/>
      <p:bldP spid="63495" grpId="1"/>
      <p:bldP spid="6349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Сумма  </a:t>
            </a:r>
            <a:r>
              <a:rPr lang="ru-RU" sz="4000" b="1" smtClean="0"/>
              <a:t>2</a:t>
            </a:r>
            <a:r>
              <a:rPr lang="ru-RU" sz="4000" b="1" baseline="30000" smtClean="0"/>
              <a:t>3 </a:t>
            </a:r>
            <a:r>
              <a:rPr lang="ru-RU" sz="4000" b="1" smtClean="0"/>
              <a:t>+ 2 + 1</a:t>
            </a:r>
            <a:r>
              <a:rPr lang="ru-RU" sz="4000" smtClean="0"/>
              <a:t>  в </a:t>
            </a:r>
            <a:r>
              <a:rPr lang="ru-RU" sz="4000" b="1" smtClean="0">
                <a:solidFill>
                  <a:srgbClr val="008000"/>
                </a:solidFill>
              </a:rPr>
              <a:t>двоичной</a:t>
            </a:r>
            <a:r>
              <a:rPr lang="ru-RU" sz="4000" smtClean="0"/>
              <a:t> системе счисления имеет вид: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69834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3</a:t>
            </a:r>
            <a:r>
              <a:rPr lang="ru-RU" sz="4400" b="1">
                <a:solidFill>
                  <a:schemeClr val="tx2"/>
                </a:solidFill>
              </a:rPr>
              <a:t> + 2 + 1  =  2</a:t>
            </a:r>
            <a:r>
              <a:rPr lang="ru-RU" sz="4400" b="1" baseline="30000">
                <a:solidFill>
                  <a:schemeClr val="tx2"/>
                </a:solidFill>
              </a:rPr>
              <a:t>3 </a:t>
            </a:r>
            <a:r>
              <a:rPr lang="ru-RU" sz="4400" b="1">
                <a:solidFill>
                  <a:schemeClr val="tx2"/>
                </a:solidFill>
              </a:rPr>
              <a:t>+ 2</a:t>
            </a:r>
            <a:r>
              <a:rPr lang="ru-RU" sz="4400" b="1" baseline="30000">
                <a:solidFill>
                  <a:schemeClr val="tx2"/>
                </a:solidFill>
              </a:rPr>
              <a:t>1</a:t>
            </a:r>
            <a:r>
              <a:rPr lang="ru-RU" sz="4400" b="1">
                <a:solidFill>
                  <a:schemeClr val="tx2"/>
                </a:solidFill>
              </a:rPr>
              <a:t> + 2</a:t>
            </a:r>
            <a:r>
              <a:rPr lang="ru-RU" sz="4400" b="1" baseline="30000">
                <a:solidFill>
                  <a:schemeClr val="tx2"/>
                </a:solidFill>
              </a:rPr>
              <a:t>0</a:t>
            </a:r>
            <a:r>
              <a:rPr lang="ru-RU" sz="4400" b="1">
                <a:solidFill>
                  <a:schemeClr val="tx2"/>
                </a:solidFill>
              </a:rPr>
              <a:t> =</a:t>
            </a:r>
            <a:endParaRPr lang="en-US" sz="4400" b="1" baseline="30000">
              <a:solidFill>
                <a:schemeClr val="tx2"/>
              </a:solidFill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84213" y="3357563"/>
            <a:ext cx="74882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=  </a:t>
            </a:r>
            <a:r>
              <a:rPr lang="ru-RU" sz="4400" b="1">
                <a:solidFill>
                  <a:srgbClr val="008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3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008000"/>
                </a:solidFill>
              </a:rPr>
              <a:t>0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2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008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1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008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0</a:t>
            </a:r>
            <a:r>
              <a:rPr lang="ru-RU" sz="4400" b="1">
                <a:solidFill>
                  <a:schemeClr val="tx2"/>
                </a:solidFill>
              </a:rPr>
              <a:t>  =</a:t>
            </a:r>
            <a:endParaRPr lang="en-US" sz="4400" b="1">
              <a:solidFill>
                <a:schemeClr val="tx2"/>
              </a:solidFill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84213" y="4797425"/>
            <a:ext cx="748823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=  </a:t>
            </a:r>
            <a:r>
              <a:rPr lang="ru-RU" sz="4800" b="1">
                <a:solidFill>
                  <a:srgbClr val="008000"/>
                </a:solidFill>
              </a:rPr>
              <a:t>1 0 1 1 </a:t>
            </a:r>
            <a:r>
              <a:rPr lang="ru-RU" sz="4800" b="1" baseline="-25000">
                <a:solidFill>
                  <a:srgbClr val="990099"/>
                </a:solidFill>
              </a:rPr>
              <a:t>2</a:t>
            </a:r>
            <a:endParaRPr lang="en-US" sz="4800" b="1">
              <a:solidFill>
                <a:srgbClr val="990099"/>
              </a:solidFill>
            </a:endParaRPr>
          </a:p>
        </p:txBody>
      </p:sp>
      <p:grpSp>
        <p:nvGrpSpPr>
          <p:cNvPr id="64524" name="Group 12"/>
          <p:cNvGrpSpPr>
            <a:grpSpLocks/>
          </p:cNvGrpSpPr>
          <p:nvPr/>
        </p:nvGrpSpPr>
        <p:grpSpPr bwMode="auto">
          <a:xfrm>
            <a:off x="1676400" y="4000500"/>
            <a:ext cx="4800600" cy="941388"/>
            <a:chOff x="1056" y="2520"/>
            <a:chExt cx="3024" cy="593"/>
          </a:xfrm>
        </p:grpSpPr>
        <p:sp>
          <p:nvSpPr>
            <p:cNvPr id="39943" name="Freeform 8"/>
            <p:cNvSpPr>
              <a:spLocks/>
            </p:cNvSpPr>
            <p:nvPr/>
          </p:nvSpPr>
          <p:spPr bwMode="auto">
            <a:xfrm>
              <a:off x="1056" y="2520"/>
              <a:ext cx="1280" cy="593"/>
            </a:xfrm>
            <a:custGeom>
              <a:avLst/>
              <a:gdLst>
                <a:gd name="T0" fmla="*/ 0 w 1280"/>
                <a:gd name="T1" fmla="*/ 0 h 593"/>
                <a:gd name="T2" fmla="*/ 1280 w 1280"/>
                <a:gd name="T3" fmla="*/ 593 h 59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80" h="593">
                  <a:moveTo>
                    <a:pt x="0" y="0"/>
                  </a:moveTo>
                  <a:lnTo>
                    <a:pt x="1280" y="593"/>
                  </a:lnTo>
                </a:path>
              </a:pathLst>
            </a:custGeom>
            <a:noFill/>
            <a:ln w="28575" cap="flat">
              <a:solidFill>
                <a:srgbClr val="0000FF"/>
              </a:solidFill>
              <a:prstDash val="dash"/>
              <a:round/>
              <a:headEnd type="none" w="med" len="med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944" name="Freeform 9"/>
            <p:cNvSpPr>
              <a:spLocks/>
            </p:cNvSpPr>
            <p:nvPr/>
          </p:nvSpPr>
          <p:spPr bwMode="auto">
            <a:xfrm>
              <a:off x="2112" y="2520"/>
              <a:ext cx="541" cy="593"/>
            </a:xfrm>
            <a:custGeom>
              <a:avLst/>
              <a:gdLst>
                <a:gd name="T0" fmla="*/ 0 w 541"/>
                <a:gd name="T1" fmla="*/ 0 h 593"/>
                <a:gd name="T2" fmla="*/ 541 w 541"/>
                <a:gd name="T3" fmla="*/ 593 h 59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1" h="593">
                  <a:moveTo>
                    <a:pt x="0" y="0"/>
                  </a:moveTo>
                  <a:lnTo>
                    <a:pt x="541" y="593"/>
                  </a:lnTo>
                </a:path>
              </a:pathLst>
            </a:custGeom>
            <a:noFill/>
            <a:ln w="28575" cap="flat">
              <a:solidFill>
                <a:srgbClr val="0000FF"/>
              </a:solidFill>
              <a:prstDash val="dash"/>
              <a:round/>
              <a:headEnd type="none" w="med" len="med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945" name="Freeform 10"/>
            <p:cNvSpPr>
              <a:spLocks/>
            </p:cNvSpPr>
            <p:nvPr/>
          </p:nvSpPr>
          <p:spPr bwMode="auto">
            <a:xfrm>
              <a:off x="3036" y="2568"/>
              <a:ext cx="72" cy="516"/>
            </a:xfrm>
            <a:custGeom>
              <a:avLst/>
              <a:gdLst>
                <a:gd name="T0" fmla="*/ 72 w 72"/>
                <a:gd name="T1" fmla="*/ 0 h 516"/>
                <a:gd name="T2" fmla="*/ 0 w 72"/>
                <a:gd name="T3" fmla="*/ 516 h 5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2" h="516">
                  <a:moveTo>
                    <a:pt x="72" y="0"/>
                  </a:moveTo>
                  <a:lnTo>
                    <a:pt x="0" y="516"/>
                  </a:lnTo>
                </a:path>
              </a:pathLst>
            </a:custGeom>
            <a:noFill/>
            <a:ln w="28575" cap="flat">
              <a:solidFill>
                <a:srgbClr val="0000FF"/>
              </a:solidFill>
              <a:prstDash val="dash"/>
              <a:round/>
              <a:headEnd type="none" w="med" len="med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946" name="Freeform 11"/>
            <p:cNvSpPr>
              <a:spLocks/>
            </p:cNvSpPr>
            <p:nvPr/>
          </p:nvSpPr>
          <p:spPr bwMode="auto">
            <a:xfrm>
              <a:off x="3425" y="2544"/>
              <a:ext cx="655" cy="569"/>
            </a:xfrm>
            <a:custGeom>
              <a:avLst/>
              <a:gdLst>
                <a:gd name="T0" fmla="*/ 655 w 655"/>
                <a:gd name="T1" fmla="*/ 0 h 569"/>
                <a:gd name="T2" fmla="*/ 0 w 655"/>
                <a:gd name="T3" fmla="*/ 569 h 56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55" h="569">
                  <a:moveTo>
                    <a:pt x="655" y="0"/>
                  </a:moveTo>
                  <a:lnTo>
                    <a:pt x="0" y="569"/>
                  </a:lnTo>
                </a:path>
              </a:pathLst>
            </a:custGeom>
            <a:noFill/>
            <a:ln w="28575" cap="flat">
              <a:solidFill>
                <a:srgbClr val="0000FF"/>
              </a:solidFill>
              <a:prstDash val="dash"/>
              <a:round/>
              <a:headEnd type="none" w="med" len="med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18" grpId="0"/>
      <p:bldP spid="6451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Сумма  </a:t>
            </a:r>
            <a:r>
              <a:rPr lang="ru-RU" sz="4000" b="1" smtClean="0"/>
              <a:t>16</a:t>
            </a:r>
            <a:r>
              <a:rPr lang="ru-RU" sz="4000" b="1" baseline="30000" smtClean="0"/>
              <a:t> </a:t>
            </a:r>
            <a:r>
              <a:rPr lang="ru-RU" sz="4000" b="1" smtClean="0"/>
              <a:t>+ 4 + 1</a:t>
            </a:r>
            <a:r>
              <a:rPr lang="ru-RU" sz="4000" smtClean="0"/>
              <a:t>  в </a:t>
            </a:r>
            <a:r>
              <a:rPr lang="ru-RU" sz="4000" b="1" smtClean="0">
                <a:solidFill>
                  <a:srgbClr val="008000"/>
                </a:solidFill>
              </a:rPr>
              <a:t>двоичной</a:t>
            </a:r>
            <a:r>
              <a:rPr lang="ru-RU" sz="4000" smtClean="0"/>
              <a:t> системе счисления имеет вид: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187450" y="2060575"/>
            <a:ext cx="2016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11101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187450" y="2997200"/>
            <a:ext cx="2016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12101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187450" y="3860800"/>
            <a:ext cx="2016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10011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187450" y="4724400"/>
            <a:ext cx="20161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10101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817938" y="2924175"/>
            <a:ext cx="4752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=  2</a:t>
            </a:r>
            <a:r>
              <a:rPr lang="ru-RU" sz="4400" b="1" baseline="30000">
                <a:solidFill>
                  <a:schemeClr val="tx2"/>
                </a:solidFill>
              </a:rPr>
              <a:t>4</a:t>
            </a:r>
            <a:r>
              <a:rPr lang="ru-RU" sz="4400" b="1">
                <a:solidFill>
                  <a:schemeClr val="tx2"/>
                </a:solidFill>
              </a:rPr>
              <a:t> + 2</a:t>
            </a:r>
            <a:r>
              <a:rPr lang="ru-RU" sz="4400" b="1" baseline="30000">
                <a:solidFill>
                  <a:schemeClr val="tx2"/>
                </a:solidFill>
              </a:rPr>
              <a:t>2</a:t>
            </a:r>
            <a:r>
              <a:rPr lang="ru-RU" sz="4400" b="1">
                <a:solidFill>
                  <a:schemeClr val="tx2"/>
                </a:solidFill>
              </a:rPr>
              <a:t> + 2</a:t>
            </a:r>
            <a:r>
              <a:rPr lang="ru-RU" sz="4400" b="1" baseline="30000">
                <a:solidFill>
                  <a:schemeClr val="tx2"/>
                </a:solidFill>
              </a:rPr>
              <a:t>0</a:t>
            </a:r>
            <a:r>
              <a:rPr lang="ru-RU" sz="4400" b="1">
                <a:solidFill>
                  <a:schemeClr val="tx2"/>
                </a:solidFill>
              </a:rPr>
              <a:t> =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3348038" y="3860800"/>
            <a:ext cx="57959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>
                <a:solidFill>
                  <a:schemeClr val="tx2"/>
                </a:solidFill>
              </a:rPr>
              <a:t>= </a:t>
            </a:r>
            <a:r>
              <a:rPr lang="ru-RU" sz="4400" b="1">
                <a:solidFill>
                  <a:srgbClr val="DE0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4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DE0000"/>
                </a:solidFill>
              </a:rPr>
              <a:t>0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3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DE0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2</a:t>
            </a:r>
            <a:r>
              <a:rPr lang="ru-RU" sz="4400" b="1">
                <a:solidFill>
                  <a:schemeClr val="tx2"/>
                </a:solidFill>
              </a:rPr>
              <a:t> + + </a:t>
            </a:r>
            <a:r>
              <a:rPr lang="ru-RU" sz="4400" b="1">
                <a:solidFill>
                  <a:srgbClr val="DE0000"/>
                </a:solidFill>
              </a:rPr>
              <a:t>0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1</a:t>
            </a:r>
            <a:r>
              <a:rPr lang="ru-RU" sz="4400" b="1">
                <a:solidFill>
                  <a:schemeClr val="tx2"/>
                </a:solidFill>
              </a:rPr>
              <a:t> + </a:t>
            </a:r>
            <a:r>
              <a:rPr lang="ru-RU" sz="4400" b="1">
                <a:solidFill>
                  <a:srgbClr val="DE0000"/>
                </a:solidFill>
              </a:rPr>
              <a:t>1</a:t>
            </a:r>
            <a:r>
              <a:rPr lang="en-US" sz="4400" b="1">
                <a:solidFill>
                  <a:schemeClr val="tx2"/>
                </a:solidFill>
              </a:rPr>
              <a:t>·</a:t>
            </a:r>
            <a:r>
              <a:rPr lang="ru-RU" sz="4400" b="1">
                <a:solidFill>
                  <a:schemeClr val="tx2"/>
                </a:solidFill>
              </a:rPr>
              <a:t>2</a:t>
            </a:r>
            <a:r>
              <a:rPr lang="ru-RU" sz="4400" b="1" baseline="30000">
                <a:solidFill>
                  <a:schemeClr val="tx2"/>
                </a:solidFill>
              </a:rPr>
              <a:t>0</a:t>
            </a:r>
            <a:r>
              <a:rPr lang="ru-RU" sz="4400" b="1">
                <a:solidFill>
                  <a:schemeClr val="tx2"/>
                </a:solidFill>
              </a:rPr>
              <a:t> =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3132138" y="5445125"/>
            <a:ext cx="287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 = </a:t>
            </a:r>
            <a:r>
              <a:rPr lang="ru-RU" sz="4400" b="1">
                <a:solidFill>
                  <a:srgbClr val="DE0000"/>
                </a:solidFill>
              </a:rPr>
              <a:t>10101</a:t>
            </a:r>
            <a:r>
              <a:rPr lang="ru-RU" sz="800" b="1">
                <a:solidFill>
                  <a:srgbClr val="DE0000"/>
                </a:solidFill>
              </a:rPr>
              <a:t> </a:t>
            </a:r>
            <a:r>
              <a:rPr lang="ru-RU" sz="4400" b="1" baseline="-25000">
                <a:solidFill>
                  <a:srgbClr val="009900"/>
                </a:solidFill>
              </a:rPr>
              <a:t>2</a:t>
            </a:r>
            <a:endParaRPr lang="ru-RU" sz="2800" b="1">
              <a:solidFill>
                <a:srgbClr val="009900"/>
              </a:solidFill>
            </a:endParaRPr>
          </a:p>
        </p:txBody>
      </p:sp>
      <p:grpSp>
        <p:nvGrpSpPr>
          <p:cNvPr id="65549" name="Group 13"/>
          <p:cNvGrpSpPr>
            <a:grpSpLocks/>
          </p:cNvGrpSpPr>
          <p:nvPr/>
        </p:nvGrpSpPr>
        <p:grpSpPr bwMode="auto">
          <a:xfrm>
            <a:off x="3097213" y="1844675"/>
            <a:ext cx="4714875" cy="4560888"/>
            <a:chOff x="1951" y="1162"/>
            <a:chExt cx="2970" cy="2873"/>
          </a:xfrm>
        </p:grpSpPr>
        <p:sp>
          <p:nvSpPr>
            <p:cNvPr id="40972" name="Text Box 8"/>
            <p:cNvSpPr txBox="1">
              <a:spLocks noChangeArrowheads="1"/>
            </p:cNvSpPr>
            <p:nvPr/>
          </p:nvSpPr>
          <p:spPr bwMode="auto">
            <a:xfrm>
              <a:off x="2562" y="1298"/>
              <a:ext cx="235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chemeClr val="tx2"/>
                  </a:solidFill>
                </a:rPr>
                <a:t>16 + 4 + 1 =</a:t>
              </a:r>
            </a:p>
          </p:txBody>
        </p:sp>
        <p:pic>
          <p:nvPicPr>
            <p:cNvPr id="40973" name="Picture 12" descr="j008854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83" y="2530"/>
              <a:ext cx="287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11163" y="4754563"/>
            <a:ext cx="1008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4400" b="1">
                <a:sym typeface="Wingdings" pitchFamily="2" charset="2"/>
              </a:rPr>
              <a:t>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E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1" grpId="0"/>
      <p:bldP spid="65542" grpId="0"/>
      <p:bldP spid="65543" grpId="0"/>
      <p:bldP spid="65543" grpId="1"/>
      <p:bldP spid="65545" grpId="0"/>
      <p:bldP spid="65546" grpId="0"/>
      <p:bldP spid="65547" grpId="0"/>
      <p:bldP spid="6555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Какое количество </a:t>
            </a:r>
            <a:r>
              <a:rPr lang="ru-RU" sz="4000" b="1" smtClean="0"/>
              <a:t>байт</a:t>
            </a:r>
            <a:r>
              <a:rPr lang="ru-RU" sz="4000" smtClean="0"/>
              <a:t> используется для кодирования числа </a:t>
            </a:r>
            <a:r>
              <a:rPr lang="ru-RU" sz="4000" b="1" smtClean="0"/>
              <a:t>257</a:t>
            </a:r>
            <a:r>
              <a:rPr lang="ru-RU" sz="4000" b="1" baseline="-25000" smtClean="0"/>
              <a:t>10</a:t>
            </a:r>
            <a:r>
              <a:rPr lang="ru-RU" sz="4000" smtClean="0"/>
              <a:t> ?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908175" y="1989138"/>
            <a:ext cx="9350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9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08175" y="2997200"/>
            <a:ext cx="9350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2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903413" y="3860800"/>
            <a:ext cx="935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1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1717675" y="4797425"/>
            <a:ext cx="1368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257</a:t>
            </a:r>
          </a:p>
        </p:txBody>
      </p:sp>
    </p:spTree>
    <p:extLst>
      <p:ext uri="{BB962C8B-B14F-4D97-AF65-F5344CB8AC3E}">
        <p14:creationId xmlns:p14="http://schemas.microsoft.com/office/powerpoint/2010/main" val="397713165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4996" grpId="1"/>
      <p:bldP spid="84997" grpId="0"/>
      <p:bldP spid="84998" grpId="0"/>
      <p:bldP spid="84998" grpId="1"/>
      <p:bldP spid="84999" grpId="0"/>
      <p:bldP spid="84999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Какое количество </a:t>
            </a:r>
            <a:r>
              <a:rPr lang="ru-RU" sz="4000" b="1" smtClean="0"/>
              <a:t>бит</a:t>
            </a:r>
            <a:r>
              <a:rPr lang="ru-RU" sz="4000" smtClean="0"/>
              <a:t> используется для кодирования числа </a:t>
            </a:r>
            <a:r>
              <a:rPr lang="ru-RU" sz="4000" b="1" smtClean="0"/>
              <a:t>33</a:t>
            </a:r>
            <a:r>
              <a:rPr lang="ru-RU" sz="4000" b="1" baseline="-25000" smtClean="0"/>
              <a:t>10</a:t>
            </a:r>
            <a:r>
              <a:rPr lang="ru-RU" sz="4000" smtClean="0"/>
              <a:t> ?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258888" y="2133600"/>
            <a:ext cx="1081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4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293813" y="3068638"/>
            <a:ext cx="1081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5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331913" y="4005263"/>
            <a:ext cx="1081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6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331913" y="4941888"/>
            <a:ext cx="1081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8</a:t>
            </a:r>
          </a:p>
        </p:txBody>
      </p:sp>
      <p:grpSp>
        <p:nvGrpSpPr>
          <p:cNvPr id="87054" name="Group 14"/>
          <p:cNvGrpSpPr>
            <a:grpSpLocks/>
          </p:cNvGrpSpPr>
          <p:nvPr/>
        </p:nvGrpSpPr>
        <p:grpSpPr bwMode="auto">
          <a:xfrm>
            <a:off x="2638425" y="1543050"/>
            <a:ext cx="6254750" cy="5029200"/>
            <a:chOff x="1662" y="972"/>
            <a:chExt cx="3940" cy="3168"/>
          </a:xfrm>
        </p:grpSpPr>
        <p:pic>
          <p:nvPicPr>
            <p:cNvPr id="51213" name="Picture 8" descr="BD21332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" y="972"/>
              <a:ext cx="18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4" name="Text Box 10"/>
            <p:cNvSpPr txBox="1">
              <a:spLocks noChangeArrowheads="1"/>
            </p:cNvSpPr>
            <p:nvPr/>
          </p:nvSpPr>
          <p:spPr bwMode="auto">
            <a:xfrm>
              <a:off x="2245" y="1207"/>
              <a:ext cx="3357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 b="1"/>
                <a:t>32 = 2</a:t>
              </a:r>
              <a:r>
                <a:rPr lang="ru-RU" sz="4400" b="1" baseline="30000"/>
                <a:t>5</a:t>
              </a:r>
              <a:r>
                <a:rPr lang="ru-RU" sz="4400" b="1"/>
                <a:t> = 100</a:t>
              </a:r>
              <a:r>
                <a:rPr lang="ru-RU" sz="800" b="1"/>
                <a:t> </a:t>
              </a:r>
              <a:r>
                <a:rPr lang="ru-RU" sz="4400" b="1"/>
                <a:t>000</a:t>
              </a:r>
              <a:r>
                <a:rPr lang="ru-RU" sz="4400" b="1" baseline="-25000">
                  <a:solidFill>
                    <a:srgbClr val="006600"/>
                  </a:solidFill>
                </a:rPr>
                <a:t>2</a:t>
              </a:r>
              <a:endParaRPr lang="ru-RU" sz="4400" b="1">
                <a:solidFill>
                  <a:srgbClr val="006600"/>
                </a:solidFill>
              </a:endParaRPr>
            </a:p>
          </p:txBody>
        </p:sp>
      </p:grp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3348038" y="2924175"/>
            <a:ext cx="57959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sz="4400" b="1"/>
              <a:t>33 = 32 + 1 = 100001</a:t>
            </a:r>
            <a:r>
              <a:rPr lang="ru-RU" sz="4400" b="1" baseline="-25000">
                <a:solidFill>
                  <a:srgbClr val="006600"/>
                </a:solidFill>
              </a:rPr>
              <a:t>2</a:t>
            </a:r>
            <a:endParaRPr lang="ru-RU" sz="4400" b="1">
              <a:solidFill>
                <a:srgbClr val="006600"/>
              </a:solidFill>
            </a:endParaRPr>
          </a:p>
        </p:txBody>
      </p:sp>
      <p:grpSp>
        <p:nvGrpSpPr>
          <p:cNvPr id="87055" name="Group 15"/>
          <p:cNvGrpSpPr>
            <a:grpSpLocks/>
          </p:cNvGrpSpPr>
          <p:nvPr/>
        </p:nvGrpSpPr>
        <p:grpSpPr bwMode="auto">
          <a:xfrm>
            <a:off x="4046538" y="4149725"/>
            <a:ext cx="3621087" cy="762000"/>
            <a:chOff x="2549" y="2614"/>
            <a:chExt cx="2281" cy="480"/>
          </a:xfrm>
        </p:grpSpPr>
        <p:sp>
          <p:nvSpPr>
            <p:cNvPr id="51211" name="Text Box 12"/>
            <p:cNvSpPr txBox="1">
              <a:spLocks noChangeArrowheads="1"/>
            </p:cNvSpPr>
            <p:nvPr/>
          </p:nvSpPr>
          <p:spPr bwMode="auto">
            <a:xfrm>
              <a:off x="3651" y="2614"/>
              <a:ext cx="117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4400" b="1"/>
                <a:t>6 бит</a:t>
              </a:r>
            </a:p>
          </p:txBody>
        </p:sp>
        <p:sp>
          <p:nvSpPr>
            <p:cNvPr id="51212" name="AutoShape 13"/>
            <p:cNvSpPr>
              <a:spLocks noChangeArrowheads="1"/>
            </p:cNvSpPr>
            <p:nvPr/>
          </p:nvSpPr>
          <p:spPr bwMode="auto">
            <a:xfrm>
              <a:off x="2549" y="2744"/>
              <a:ext cx="907" cy="227"/>
            </a:xfrm>
            <a:custGeom>
              <a:avLst/>
              <a:gdLst>
                <a:gd name="T0" fmla="*/ 680 w 21600"/>
                <a:gd name="T1" fmla="*/ 0 h 21600"/>
                <a:gd name="T2" fmla="*/ 0 w 21600"/>
                <a:gd name="T3" fmla="*/ 114 h 21600"/>
                <a:gd name="T4" fmla="*/ 680 w 21600"/>
                <a:gd name="T5" fmla="*/ 227 h 21600"/>
                <a:gd name="T6" fmla="*/ 907 w 21600"/>
                <a:gd name="T7" fmla="*/ 11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24 h 21600"/>
                <a:gd name="T14" fmla="*/ 18909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852488" y="4011613"/>
            <a:ext cx="863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ym typeface="Wingdings" pitchFamily="2" charset="2"/>
              </a:rPr>
              <a:t></a:t>
            </a:r>
          </a:p>
        </p:txBody>
      </p:sp>
    </p:spTree>
    <p:extLst>
      <p:ext uri="{BB962C8B-B14F-4D97-AF65-F5344CB8AC3E}">
        <p14:creationId xmlns:p14="http://schemas.microsoft.com/office/powerpoint/2010/main" val="27083420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45" grpId="0"/>
      <p:bldP spid="87046" grpId="0"/>
      <p:bldP spid="87047" grpId="0"/>
      <p:bldP spid="87051" grpId="0"/>
      <p:bldP spid="8705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10"/>
          <p:cNvGrpSpPr>
            <a:grpSpLocks/>
          </p:cNvGrpSpPr>
          <p:nvPr/>
        </p:nvGrpSpPr>
        <p:grpSpPr bwMode="auto">
          <a:xfrm>
            <a:off x="-76200" y="146050"/>
            <a:ext cx="7142163" cy="739775"/>
            <a:chOff x="-48" y="92"/>
            <a:chExt cx="4499" cy="466"/>
          </a:xfrm>
        </p:grpSpPr>
        <p:sp>
          <p:nvSpPr>
            <p:cNvPr id="41988" name="Text Box 7"/>
            <p:cNvSpPr txBox="1">
              <a:spLocks noChangeArrowheads="1"/>
            </p:cNvSpPr>
            <p:nvPr/>
          </p:nvSpPr>
          <p:spPr bwMode="auto">
            <a:xfrm>
              <a:off x="-48" y="92"/>
              <a:ext cx="285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000" b="1">
                  <a:solidFill>
                    <a:schemeClr val="bg1"/>
                  </a:solidFill>
                </a:rPr>
                <a:t>Представление</a:t>
              </a:r>
            </a:p>
          </p:txBody>
        </p:sp>
        <p:sp>
          <p:nvSpPr>
            <p:cNvPr id="41989" name="Text Box 8"/>
            <p:cNvSpPr txBox="1">
              <a:spLocks noChangeArrowheads="1"/>
            </p:cNvSpPr>
            <p:nvPr/>
          </p:nvSpPr>
          <p:spPr bwMode="auto">
            <a:xfrm>
              <a:off x="2864" y="116"/>
              <a:ext cx="15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000" b="1">
                  <a:solidFill>
                    <a:schemeClr val="bg1"/>
                  </a:solidFill>
                </a:rPr>
                <a:t>чисел</a:t>
              </a:r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Представление целых положительных чисел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Целые числа в компьютере хранятся в памяти в формате с </a:t>
            </a:r>
            <a:r>
              <a:rPr lang="ru-RU" i="1" dirty="0">
                <a:solidFill>
                  <a:srgbClr val="C00000"/>
                </a:solidFill>
              </a:rPr>
              <a:t>фиксированной запятой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этом случае каждому разряду ячейки памяти соответствует всегда один и тот же разряд числа, а "запятая" "находится" справа после младшего разряда, то есть вне разрядной сетки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3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Представление целых положительных чисел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хранения </a:t>
            </a:r>
            <a:r>
              <a:rPr lang="ru-RU" i="1" dirty="0"/>
              <a:t>целых неотрицательных чисел</a:t>
            </a:r>
            <a:r>
              <a:rPr lang="ru-RU" dirty="0"/>
              <a:t>  отводится одна ячейка памяти (8 </a:t>
            </a:r>
            <a:r>
              <a:rPr lang="ru-RU" dirty="0" smtClean="0"/>
              <a:t>битов=1 Байт).</a:t>
            </a:r>
          </a:p>
          <a:p>
            <a:r>
              <a:rPr lang="ru-RU" dirty="0"/>
              <a:t>Например, число А</a:t>
            </a:r>
            <a:r>
              <a:rPr lang="ru-RU" baseline="-25000" dirty="0"/>
              <a:t>2</a:t>
            </a:r>
            <a:r>
              <a:rPr lang="ru-RU" dirty="0"/>
              <a:t> = = 11110000</a:t>
            </a:r>
            <a:r>
              <a:rPr lang="ru-RU" baseline="-25000" dirty="0"/>
              <a:t>2</a:t>
            </a:r>
            <a:r>
              <a:rPr lang="ru-RU" dirty="0"/>
              <a:t> будет храниться в ячейке памяти следующим образом: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8944"/>
              </p:ext>
            </p:extLst>
          </p:nvPr>
        </p:nvGraphicFramePr>
        <p:xfrm>
          <a:off x="2321643" y="4653136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9592" y="4149080"/>
            <a:ext cx="1196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разряды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62385" y="458551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46137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4214" y="46137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6148" y="46137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7968" y="461297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9902" y="461297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23737" y="462202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1519" y="46111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0346" y="49725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54223" y="49725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12725" y="497388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557053" y="49885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808940" y="498404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1621" y="50007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85329" y="497257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50788" y="49828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88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Представление целых положительных чисел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Максимальное значение целого неотрицательного числа достигается в случае, когда во всех ячейках хранятся единицы. Для n-разрядного представления оно будет </a:t>
            </a:r>
            <a:r>
              <a:rPr lang="ru-RU" dirty="0" smtClean="0"/>
              <a:t>равно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2</a:t>
            </a:r>
            <a:r>
              <a:rPr lang="ru-RU" sz="3600" baseline="30000" dirty="0" smtClean="0">
                <a:solidFill>
                  <a:srgbClr val="C00000"/>
                </a:solidFill>
              </a:rPr>
              <a:t>n</a:t>
            </a:r>
            <a:r>
              <a:rPr lang="ru-RU" sz="3600" dirty="0">
                <a:solidFill>
                  <a:srgbClr val="C00000"/>
                </a:solidFill>
              </a:rPr>
              <a:t> - 1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Определим диапазон чисел, которые могут храниться в оперативной памяти в формате </a:t>
            </a:r>
            <a:r>
              <a:rPr lang="ru-RU" i="1" dirty="0"/>
              <a:t>целых неотрицательных чисел</a:t>
            </a:r>
            <a:r>
              <a:rPr lang="ru-RU" dirty="0"/>
              <a:t>. Минимальное число соответствует восьми нулям, хранящимся в восьми битах ячейки памяти, и равно нулю. Максимальное число соответствует восьми единицам и равно</a:t>
            </a:r>
          </a:p>
          <a:p>
            <a:pPr algn="ctr"/>
            <a:r>
              <a:rPr lang="ru-RU" sz="3100" dirty="0" smtClean="0">
                <a:solidFill>
                  <a:srgbClr val="C00000"/>
                </a:solidFill>
              </a:rPr>
              <a:t>А </a:t>
            </a:r>
            <a:r>
              <a:rPr lang="ru-RU" sz="3100" dirty="0">
                <a:solidFill>
                  <a:srgbClr val="C00000"/>
                </a:solidFill>
              </a:rPr>
              <a:t>= 1 × 2</a:t>
            </a:r>
            <a:r>
              <a:rPr lang="ru-RU" sz="3100" baseline="30000" dirty="0">
                <a:solidFill>
                  <a:srgbClr val="C00000"/>
                </a:solidFill>
              </a:rPr>
              <a:t>7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6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5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4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3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2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1</a:t>
            </a:r>
            <a:r>
              <a:rPr lang="ru-RU" sz="3100" dirty="0">
                <a:solidFill>
                  <a:srgbClr val="C00000"/>
                </a:solidFill>
              </a:rPr>
              <a:t> + 1 × 2</a:t>
            </a:r>
            <a:r>
              <a:rPr lang="ru-RU" sz="3100" baseline="30000" dirty="0">
                <a:solidFill>
                  <a:srgbClr val="C00000"/>
                </a:solidFill>
              </a:rPr>
              <a:t>0</a:t>
            </a:r>
            <a:r>
              <a:rPr lang="ru-RU" sz="3100" dirty="0">
                <a:solidFill>
                  <a:srgbClr val="C00000"/>
                </a:solidFill>
              </a:rPr>
              <a:t> = 1 × 2</a:t>
            </a:r>
            <a:r>
              <a:rPr lang="ru-RU" sz="3100" baseline="30000" dirty="0">
                <a:solidFill>
                  <a:srgbClr val="C00000"/>
                </a:solidFill>
              </a:rPr>
              <a:t>8</a:t>
            </a:r>
            <a:r>
              <a:rPr lang="ru-RU" sz="3100" dirty="0">
                <a:solidFill>
                  <a:srgbClr val="C00000"/>
                </a:solidFill>
              </a:rPr>
              <a:t> - 1 = 255</a:t>
            </a:r>
            <a:r>
              <a:rPr lang="ru-RU" sz="3100" baseline="-25000" dirty="0">
                <a:solidFill>
                  <a:srgbClr val="C00000"/>
                </a:solidFill>
              </a:rPr>
              <a:t>10</a:t>
            </a:r>
            <a:r>
              <a:rPr lang="ru-RU" sz="3100" dirty="0">
                <a:solidFill>
                  <a:srgbClr val="C00000"/>
                </a:solidFill>
              </a:rPr>
              <a:t>.</a:t>
            </a:r>
          </a:p>
          <a:p>
            <a:r>
              <a:rPr lang="ru-RU" dirty="0"/>
              <a:t> </a:t>
            </a:r>
            <a:r>
              <a:rPr lang="ru-RU" dirty="0" smtClean="0"/>
              <a:t>Диапазон </a:t>
            </a:r>
            <a:r>
              <a:rPr lang="ru-RU" dirty="0"/>
              <a:t>изменения </a:t>
            </a:r>
            <a:r>
              <a:rPr lang="ru-RU" i="1" dirty="0"/>
              <a:t>целых неотрицательных чисел</a:t>
            </a:r>
            <a:r>
              <a:rPr lang="ru-RU" dirty="0"/>
              <a:t> </a:t>
            </a:r>
            <a:r>
              <a:rPr lang="ru-RU" dirty="0" err="1"/>
              <a:t>чисел</a:t>
            </a:r>
            <a:r>
              <a:rPr lang="ru-RU" dirty="0"/>
              <a:t>: от </a:t>
            </a:r>
            <a:r>
              <a:rPr lang="ru-RU" sz="3100" dirty="0">
                <a:solidFill>
                  <a:srgbClr val="C00000"/>
                </a:solidFill>
              </a:rPr>
              <a:t>0 до 255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37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300" b="1" i="0" u="none" strike="noStrike" kern="1200" cap="none" spc="0" normalizeH="0" baseline="0" noProof="0" smtClean="0">
                <a:ln>
                  <a:noFill/>
                </a:ln>
                <a:solidFill>
                  <a:srgbClr val="DE35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Древнеегипетская система счисления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857250" y="1000125"/>
            <a:ext cx="7429500" cy="1588"/>
          </a:xfrm>
          <a:prstGeom prst="line">
            <a:avLst/>
          </a:prstGeom>
          <a:noFill/>
          <a:ln w="19080">
            <a:solidFill>
              <a:srgbClr val="4A7EB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6" name="Text Box 27"/>
          <p:cNvSpPr txBox="1">
            <a:spLocks noChangeArrowheads="1"/>
          </p:cNvSpPr>
          <p:nvPr/>
        </p:nvSpPr>
        <p:spPr bwMode="auto">
          <a:xfrm>
            <a:off x="5545138" y="1341438"/>
            <a:ext cx="31416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Возникла во второй половине </a:t>
            </a:r>
            <a:r>
              <a:rPr kumimoji="0" lang="en-US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III</a:t>
            </a: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тысячелетия до н.э.</a:t>
            </a:r>
          </a:p>
        </p:txBody>
      </p:sp>
      <p:sp>
        <p:nvSpPr>
          <p:cNvPr id="8197" name="Text Box 27"/>
          <p:cNvSpPr txBox="1">
            <a:spLocks noChangeArrowheads="1"/>
          </p:cNvSpPr>
          <p:nvPr/>
        </p:nvSpPr>
        <p:spPr bwMode="auto">
          <a:xfrm>
            <a:off x="446088" y="5226050"/>
            <a:ext cx="82407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Каждый символ повторяется определенное число раз, и, чтобы прочитать число, нужно просуммировать значения всех символов, входящих в его запись.</a:t>
            </a:r>
          </a:p>
        </p:txBody>
      </p:sp>
      <p:pic>
        <p:nvPicPr>
          <p:cNvPr id="8198" name="Рисунок 4" descr="image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341438"/>
            <a:ext cx="491807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123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163"/>
            <a:ext cx="8229600" cy="706438"/>
          </a:xfrm>
        </p:spPr>
        <p:txBody>
          <a:bodyPr/>
          <a:lstStyle/>
          <a:p>
            <a:pPr eaLnBrk="1" hangingPunct="1"/>
            <a:r>
              <a:rPr lang="ru-RU" sz="4000" b="1" smtClean="0"/>
              <a:t>Целые числа</a:t>
            </a:r>
          </a:p>
        </p:txBody>
      </p:sp>
      <p:graphicFrame>
        <p:nvGraphicFramePr>
          <p:cNvPr id="67626" name="Group 42"/>
          <p:cNvGraphicFramePr>
            <a:graphicFrameLocks noGrp="1"/>
          </p:cNvGraphicFramePr>
          <p:nvPr>
            <p:ph idx="1"/>
          </p:nvPr>
        </p:nvGraphicFramePr>
        <p:xfrm>
          <a:off x="457200" y="1806575"/>
          <a:ext cx="8229600" cy="4907238"/>
        </p:xfrm>
        <a:graphic>
          <a:graphicData uri="http://schemas.openxmlformats.org/drawingml/2006/table">
            <a:tbl>
              <a:tblPr/>
              <a:tblGrid>
                <a:gridCol w="2601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Двоичный код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0000000</a:t>
                      </a: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0000000</a:t>
                      </a: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000000</a:t>
                      </a: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000000</a:t>
                      </a: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11111111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7619" name="Text Box 35"/>
          <p:cNvSpPr txBox="1">
            <a:spLocks noChangeArrowheads="1"/>
          </p:cNvSpPr>
          <p:nvPr/>
        </p:nvSpPr>
        <p:spPr bwMode="auto">
          <a:xfrm>
            <a:off x="0" y="11080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i="1">
                <a:solidFill>
                  <a:srgbClr val="EA0000"/>
                </a:solidFill>
              </a:rPr>
              <a:t>Целые числа 0..255 занимают 1 байт</a:t>
            </a:r>
          </a:p>
        </p:txBody>
      </p:sp>
      <p:sp>
        <p:nvSpPr>
          <p:cNvPr id="67627" name="Text Box 43"/>
          <p:cNvSpPr txBox="1">
            <a:spLocks noChangeArrowheads="1"/>
          </p:cNvSpPr>
          <p:nvPr/>
        </p:nvSpPr>
        <p:spPr bwMode="auto">
          <a:xfrm>
            <a:off x="0" y="5492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i="1">
                <a:solidFill>
                  <a:srgbClr val="990099"/>
                </a:solidFill>
              </a:rPr>
              <a:t>Беззнаковое представление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9" grpId="0"/>
      <p:bldP spid="6762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хранения </a:t>
            </a:r>
            <a:r>
              <a:rPr lang="ru-RU" i="1" dirty="0">
                <a:solidFill>
                  <a:srgbClr val="C00000"/>
                </a:solidFill>
              </a:rPr>
              <a:t>целых чисел со знаком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отводится две ячейки памяти (16 битов), причем старший (левый) разряд отводится под знак числа (если число положительное, то в знаковый разряд записывается 0, если число отрицательное - 1).</a:t>
            </a:r>
          </a:p>
          <a:p>
            <a:r>
              <a:rPr lang="ru-RU" dirty="0"/>
              <a:t>Представление в компьютере положительных чисел с использованием формата "знак-величина" называется </a:t>
            </a:r>
            <a:r>
              <a:rPr lang="ru-RU" i="1" dirty="0">
                <a:solidFill>
                  <a:srgbClr val="C00000"/>
                </a:solidFill>
              </a:rPr>
              <a:t>прямым кодом</a:t>
            </a:r>
            <a:r>
              <a:rPr lang="ru-RU" dirty="0">
                <a:solidFill>
                  <a:srgbClr val="C00000"/>
                </a:solidFill>
              </a:rPr>
              <a:t> числа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i="1" smtClean="0"/>
              <a:t>Представление целых чисел </a:t>
            </a:r>
            <a:br>
              <a:rPr lang="ru-RU" sz="3600" b="1" i="1" smtClean="0"/>
            </a:br>
            <a:r>
              <a:rPr lang="ru-RU" sz="3600" b="1" i="1" smtClean="0">
                <a:solidFill>
                  <a:srgbClr val="990099"/>
                </a:solidFill>
              </a:rPr>
              <a:t>со знаком</a:t>
            </a:r>
          </a:p>
        </p:txBody>
      </p:sp>
      <p:grpSp>
        <p:nvGrpSpPr>
          <p:cNvPr id="73783" name="Group 55"/>
          <p:cNvGrpSpPr>
            <a:grpSpLocks/>
          </p:cNvGrpSpPr>
          <p:nvPr/>
        </p:nvGrpSpPr>
        <p:grpSpPr bwMode="auto">
          <a:xfrm>
            <a:off x="1331913" y="3213100"/>
            <a:ext cx="6480175" cy="1555750"/>
            <a:chOff x="839" y="2024"/>
            <a:chExt cx="4082" cy="980"/>
          </a:xfrm>
        </p:grpSpPr>
        <p:sp>
          <p:nvSpPr>
            <p:cNvPr id="44079" name="Text Box 5"/>
            <p:cNvSpPr txBox="1">
              <a:spLocks noChangeArrowheads="1"/>
            </p:cNvSpPr>
            <p:nvPr/>
          </p:nvSpPr>
          <p:spPr bwMode="auto">
            <a:xfrm>
              <a:off x="839" y="2024"/>
              <a:ext cx="907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9600" b="1"/>
                <a:t>+</a:t>
              </a:r>
            </a:p>
          </p:txBody>
        </p:sp>
        <p:sp>
          <p:nvSpPr>
            <p:cNvPr id="44080" name="Text Box 7"/>
            <p:cNvSpPr txBox="1">
              <a:spLocks noChangeArrowheads="1"/>
            </p:cNvSpPr>
            <p:nvPr/>
          </p:nvSpPr>
          <p:spPr bwMode="auto">
            <a:xfrm>
              <a:off x="1701" y="2296"/>
              <a:ext cx="24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5A5A88"/>
                  </a:solidFill>
                </a:rPr>
                <a:t>кодируется</a:t>
              </a:r>
              <a:r>
                <a:rPr lang="ru-RU" sz="4400" b="1"/>
                <a:t> </a:t>
              </a:r>
            </a:p>
          </p:txBody>
        </p:sp>
        <p:sp>
          <p:nvSpPr>
            <p:cNvPr id="44081" name="Text Box 8"/>
            <p:cNvSpPr txBox="1">
              <a:spLocks noChangeArrowheads="1"/>
            </p:cNvSpPr>
            <p:nvPr/>
          </p:nvSpPr>
          <p:spPr bwMode="auto">
            <a:xfrm>
              <a:off x="4014" y="2160"/>
              <a:ext cx="907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7200" b="1"/>
                <a:t>0</a:t>
              </a:r>
            </a:p>
          </p:txBody>
        </p:sp>
      </p:grpSp>
      <p:grpSp>
        <p:nvGrpSpPr>
          <p:cNvPr id="73784" name="Group 56"/>
          <p:cNvGrpSpPr>
            <a:grpSpLocks/>
          </p:cNvGrpSpPr>
          <p:nvPr/>
        </p:nvGrpSpPr>
        <p:grpSpPr bwMode="auto">
          <a:xfrm>
            <a:off x="1331913" y="4652963"/>
            <a:ext cx="6446837" cy="1555750"/>
            <a:chOff x="839" y="2931"/>
            <a:chExt cx="4061" cy="980"/>
          </a:xfrm>
        </p:grpSpPr>
        <p:sp>
          <p:nvSpPr>
            <p:cNvPr id="44076" name="Text Box 6"/>
            <p:cNvSpPr txBox="1">
              <a:spLocks noChangeArrowheads="1"/>
            </p:cNvSpPr>
            <p:nvPr/>
          </p:nvSpPr>
          <p:spPr bwMode="auto">
            <a:xfrm>
              <a:off x="839" y="2931"/>
              <a:ext cx="907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9600" b="1"/>
                <a:t>-</a:t>
              </a:r>
            </a:p>
          </p:txBody>
        </p:sp>
        <p:sp>
          <p:nvSpPr>
            <p:cNvPr id="44077" name="Text Box 9"/>
            <p:cNvSpPr txBox="1">
              <a:spLocks noChangeArrowheads="1"/>
            </p:cNvSpPr>
            <p:nvPr/>
          </p:nvSpPr>
          <p:spPr bwMode="auto">
            <a:xfrm>
              <a:off x="1746" y="3249"/>
              <a:ext cx="24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>
                  <a:solidFill>
                    <a:srgbClr val="5A5A88"/>
                  </a:solidFill>
                </a:rPr>
                <a:t>кодируется</a:t>
              </a:r>
              <a:r>
                <a:rPr lang="ru-RU" sz="4400" b="1"/>
                <a:t> </a:t>
              </a:r>
            </a:p>
          </p:txBody>
        </p:sp>
        <p:sp>
          <p:nvSpPr>
            <p:cNvPr id="44078" name="Text Box 10"/>
            <p:cNvSpPr txBox="1">
              <a:spLocks noChangeArrowheads="1"/>
            </p:cNvSpPr>
            <p:nvPr/>
          </p:nvSpPr>
          <p:spPr bwMode="auto">
            <a:xfrm>
              <a:off x="3993" y="3067"/>
              <a:ext cx="907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7200" b="1"/>
                <a:t>1</a:t>
              </a:r>
            </a:p>
          </p:txBody>
        </p:sp>
      </p:grpSp>
      <p:graphicFrame>
        <p:nvGraphicFramePr>
          <p:cNvPr id="73780" name="Group 52"/>
          <p:cNvGraphicFramePr>
            <a:graphicFrameLocks noGrp="1"/>
          </p:cNvGraphicFramePr>
          <p:nvPr>
            <p:ph idx="1"/>
          </p:nvPr>
        </p:nvGraphicFramePr>
        <p:xfrm>
          <a:off x="1403350" y="2708275"/>
          <a:ext cx="6659563" cy="518048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75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75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000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3782" name="Group 54"/>
          <p:cNvGrpSpPr>
            <a:grpSpLocks/>
          </p:cNvGrpSpPr>
          <p:nvPr/>
        </p:nvGrpSpPr>
        <p:grpSpPr bwMode="auto">
          <a:xfrm>
            <a:off x="0" y="1557338"/>
            <a:ext cx="9144000" cy="1190625"/>
            <a:chOff x="0" y="981"/>
            <a:chExt cx="5760" cy="750"/>
          </a:xfrm>
        </p:grpSpPr>
        <p:sp>
          <p:nvSpPr>
            <p:cNvPr id="44074" name="Text Box 4"/>
            <p:cNvSpPr txBox="1">
              <a:spLocks noChangeArrowheads="1"/>
            </p:cNvSpPr>
            <p:nvPr/>
          </p:nvSpPr>
          <p:spPr bwMode="auto">
            <a:xfrm>
              <a:off x="0" y="981"/>
              <a:ext cx="5760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solidFill>
                    <a:srgbClr val="EA0000"/>
                  </a:solidFill>
                </a:rPr>
                <a:t>Старший</a:t>
              </a:r>
              <a:r>
                <a:rPr lang="ru-RU" b="1"/>
                <a:t> бит отводится под </a:t>
              </a:r>
              <a:r>
                <a:rPr lang="ru-RU" b="1">
                  <a:solidFill>
                    <a:srgbClr val="008000"/>
                  </a:solidFill>
                </a:rPr>
                <a:t>знак</a:t>
              </a:r>
              <a:r>
                <a:rPr lang="ru-RU" b="1"/>
                <a:t> числа</a:t>
              </a:r>
            </a:p>
          </p:txBody>
        </p:sp>
        <p:sp>
          <p:nvSpPr>
            <p:cNvPr id="44075" name="Line 53"/>
            <p:cNvSpPr>
              <a:spLocks noChangeShapeType="1"/>
            </p:cNvSpPr>
            <p:nvPr/>
          </p:nvSpPr>
          <p:spPr bwMode="auto">
            <a:xfrm>
              <a:off x="884" y="1344"/>
              <a:ext cx="9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3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274638"/>
            <a:ext cx="8686800" cy="1143000"/>
          </a:xfrm>
        </p:spPr>
        <p:txBody>
          <a:bodyPr/>
          <a:lstStyle/>
          <a:p>
            <a:pPr eaLnBrk="1" hangingPunct="1"/>
            <a:r>
              <a:rPr lang="ru-RU" sz="4000" b="1" smtClean="0"/>
              <a:t>Целые числа</a:t>
            </a:r>
            <a:r>
              <a:rPr lang="ru-RU" sz="4000" smtClean="0"/>
              <a:t> </a:t>
            </a:r>
            <a:r>
              <a:rPr lang="ru-RU" sz="4000" smtClean="0">
                <a:solidFill>
                  <a:srgbClr val="990099"/>
                </a:solidFill>
              </a:rPr>
              <a:t>занимают в памяти</a:t>
            </a:r>
            <a:r>
              <a:rPr lang="ru-RU" sz="4000" smtClean="0"/>
              <a:t> </a:t>
            </a:r>
            <a:r>
              <a:rPr lang="ru-RU" sz="4000" b="1" smtClean="0"/>
              <a:t>1</a:t>
            </a:r>
            <a:r>
              <a:rPr lang="ru-RU" sz="4000" smtClean="0"/>
              <a:t>, </a:t>
            </a:r>
            <a:r>
              <a:rPr lang="ru-RU" sz="4000" b="1" smtClean="0"/>
              <a:t>2</a:t>
            </a:r>
            <a:r>
              <a:rPr lang="ru-RU" sz="4000" smtClean="0"/>
              <a:t> </a:t>
            </a:r>
            <a:r>
              <a:rPr lang="ru-RU" sz="4000" smtClean="0">
                <a:solidFill>
                  <a:srgbClr val="990099"/>
                </a:solidFill>
              </a:rPr>
              <a:t>или</a:t>
            </a:r>
            <a:r>
              <a:rPr lang="ru-RU" sz="4000" smtClean="0"/>
              <a:t> </a:t>
            </a:r>
            <a:r>
              <a:rPr lang="ru-RU" sz="4000" b="1" smtClean="0"/>
              <a:t>4</a:t>
            </a:r>
            <a:r>
              <a:rPr lang="ru-RU" sz="4000" smtClean="0"/>
              <a:t> </a:t>
            </a:r>
            <a:r>
              <a:rPr lang="ru-RU" sz="4000" smtClean="0">
                <a:solidFill>
                  <a:schemeClr val="tx1"/>
                </a:solidFill>
              </a:rPr>
              <a:t>байта</a:t>
            </a:r>
          </a:p>
        </p:txBody>
      </p:sp>
      <p:grpSp>
        <p:nvGrpSpPr>
          <p:cNvPr id="75788" name="Group 12"/>
          <p:cNvGrpSpPr>
            <a:grpSpLocks/>
          </p:cNvGrpSpPr>
          <p:nvPr/>
        </p:nvGrpSpPr>
        <p:grpSpPr bwMode="auto">
          <a:xfrm>
            <a:off x="0" y="1412875"/>
            <a:ext cx="9144000" cy="1792288"/>
            <a:chOff x="0" y="890"/>
            <a:chExt cx="5760" cy="1129"/>
          </a:xfrm>
        </p:grpSpPr>
        <p:sp>
          <p:nvSpPr>
            <p:cNvPr id="45068" name="Text Box 4"/>
            <p:cNvSpPr txBox="1">
              <a:spLocks noChangeArrowheads="1"/>
            </p:cNvSpPr>
            <p:nvPr/>
          </p:nvSpPr>
          <p:spPr bwMode="auto">
            <a:xfrm>
              <a:off x="0" y="1117"/>
              <a:ext cx="5760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/>
                <a:t>В</a:t>
              </a:r>
              <a:r>
                <a:rPr lang="ru-RU" sz="4400" b="1"/>
                <a:t> </a:t>
              </a:r>
              <a:r>
                <a:rPr lang="ru-RU" sz="4400" b="1">
                  <a:solidFill>
                    <a:srgbClr val="DE0000"/>
                  </a:solidFill>
                </a:rPr>
                <a:t>двух</a:t>
              </a:r>
              <a:r>
                <a:rPr lang="ru-RU" sz="4400" b="1"/>
                <a:t>байтовом </a:t>
              </a:r>
              <a:r>
                <a:rPr lang="ru-RU" sz="4400"/>
                <a:t>представлении диапазон</a:t>
              </a:r>
              <a:r>
                <a:rPr lang="ru-RU" sz="4400" b="1"/>
                <a:t> значений:</a:t>
              </a:r>
            </a:p>
          </p:txBody>
        </p:sp>
        <p:sp>
          <p:nvSpPr>
            <p:cNvPr id="45069" name="Line 5"/>
            <p:cNvSpPr>
              <a:spLocks noChangeShapeType="1"/>
            </p:cNvSpPr>
            <p:nvPr/>
          </p:nvSpPr>
          <p:spPr bwMode="auto">
            <a:xfrm flipH="1">
              <a:off x="2028" y="890"/>
              <a:ext cx="45" cy="317"/>
            </a:xfrm>
            <a:prstGeom prst="line">
              <a:avLst/>
            </a:prstGeom>
            <a:noFill/>
            <a:ln w="9525">
              <a:solidFill>
                <a:srgbClr val="DE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5789" name="Group 13"/>
          <p:cNvGrpSpPr>
            <a:grpSpLocks/>
          </p:cNvGrpSpPr>
          <p:nvPr/>
        </p:nvGrpSpPr>
        <p:grpSpPr bwMode="auto">
          <a:xfrm>
            <a:off x="95250" y="3409950"/>
            <a:ext cx="4405313" cy="2149475"/>
            <a:chOff x="60" y="2148"/>
            <a:chExt cx="2562" cy="1354"/>
          </a:xfrm>
        </p:grpSpPr>
        <p:sp>
          <p:nvSpPr>
            <p:cNvPr id="45066" name="Text Box 6"/>
            <p:cNvSpPr txBox="1">
              <a:spLocks noChangeArrowheads="1"/>
            </p:cNvSpPr>
            <p:nvPr/>
          </p:nvSpPr>
          <p:spPr bwMode="auto">
            <a:xfrm>
              <a:off x="60" y="2148"/>
              <a:ext cx="256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solidFill>
                    <a:srgbClr val="008000"/>
                  </a:solidFill>
                </a:rPr>
                <a:t>Неотрицательные числа</a:t>
              </a:r>
            </a:p>
          </p:txBody>
        </p:sp>
        <p:sp>
          <p:nvSpPr>
            <p:cNvPr id="45067" name="Text Box 8"/>
            <p:cNvSpPr txBox="1">
              <a:spLocks noChangeArrowheads="1"/>
            </p:cNvSpPr>
            <p:nvPr/>
          </p:nvSpPr>
          <p:spPr bwMode="auto">
            <a:xfrm>
              <a:off x="204" y="3022"/>
              <a:ext cx="231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0 … 2</a:t>
              </a:r>
              <a:r>
                <a:rPr lang="ru-RU" sz="4400" b="1" baseline="30000"/>
                <a:t>16 </a:t>
              </a:r>
              <a:r>
                <a:rPr lang="ru-RU" sz="4400" b="1"/>
                <a:t>- 1</a:t>
              </a:r>
            </a:p>
          </p:txBody>
        </p:sp>
      </p:grp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457200" y="5661025"/>
            <a:ext cx="36718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0 … 65535</a:t>
            </a:r>
          </a:p>
        </p:txBody>
      </p:sp>
      <p:grpSp>
        <p:nvGrpSpPr>
          <p:cNvPr id="75790" name="Group 14"/>
          <p:cNvGrpSpPr>
            <a:grpSpLocks/>
          </p:cNvGrpSpPr>
          <p:nvPr/>
        </p:nvGrpSpPr>
        <p:grpSpPr bwMode="auto">
          <a:xfrm>
            <a:off x="4749800" y="3429000"/>
            <a:ext cx="4356100" cy="2095500"/>
            <a:chOff x="2992" y="2160"/>
            <a:chExt cx="2744" cy="1320"/>
          </a:xfrm>
        </p:grpSpPr>
        <p:sp>
          <p:nvSpPr>
            <p:cNvPr id="45064" name="Text Box 7"/>
            <p:cNvSpPr txBox="1">
              <a:spLocks noChangeArrowheads="1"/>
            </p:cNvSpPr>
            <p:nvPr/>
          </p:nvSpPr>
          <p:spPr bwMode="auto">
            <a:xfrm>
              <a:off x="2992" y="2160"/>
              <a:ext cx="2744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solidFill>
                    <a:srgbClr val="008000"/>
                  </a:solidFill>
                </a:rPr>
                <a:t>Положительные и отрицательные</a:t>
              </a:r>
            </a:p>
          </p:txBody>
        </p:sp>
        <p:sp>
          <p:nvSpPr>
            <p:cNvPr id="45065" name="Text Box 10"/>
            <p:cNvSpPr txBox="1">
              <a:spLocks noChangeArrowheads="1"/>
            </p:cNvSpPr>
            <p:nvPr/>
          </p:nvSpPr>
          <p:spPr bwMode="auto">
            <a:xfrm>
              <a:off x="3198" y="3000"/>
              <a:ext cx="231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400" b="1"/>
                <a:t>-2</a:t>
              </a:r>
              <a:r>
                <a:rPr lang="ru-RU" sz="4400" b="1" baseline="30000"/>
                <a:t>15 </a:t>
              </a:r>
              <a:r>
                <a:rPr lang="ru-RU" sz="4400" b="1"/>
                <a:t>… 2</a:t>
              </a:r>
              <a:r>
                <a:rPr lang="ru-RU" sz="4400" b="1" baseline="30000"/>
                <a:t>15 </a:t>
              </a:r>
              <a:r>
                <a:rPr lang="ru-RU" sz="4400" b="1"/>
                <a:t>- 1</a:t>
              </a:r>
            </a:p>
          </p:txBody>
        </p:sp>
      </p:grp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4500563" y="5668963"/>
            <a:ext cx="46434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/>
              <a:t>-32</a:t>
            </a:r>
            <a:r>
              <a:rPr lang="ru-RU" sz="4400" b="1" baseline="30000"/>
              <a:t> </a:t>
            </a:r>
            <a:r>
              <a:rPr lang="ru-RU" sz="4400" b="1"/>
              <a:t>768…32</a:t>
            </a:r>
            <a:r>
              <a:rPr lang="ru-RU" sz="4400" b="1" baseline="30000"/>
              <a:t> </a:t>
            </a:r>
            <a:r>
              <a:rPr lang="ru-RU" sz="4400" b="1"/>
              <a:t>767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5" grpId="0"/>
      <p:bldP spid="7578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8CC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3082925"/>
          </a:xfrm>
        </p:spPr>
        <p:txBody>
          <a:bodyPr/>
          <a:lstStyle/>
          <a:p>
            <a:pPr eaLnBrk="1" hangingPunct="1"/>
            <a:r>
              <a:rPr lang="ru-RU" sz="3400" smtClean="0"/>
              <a:t>Представление числа в привычной форме "знак"-"величина", при которой </a:t>
            </a:r>
            <a:r>
              <a:rPr lang="ru-RU" sz="3400" smtClean="0">
                <a:solidFill>
                  <a:schemeClr val="accent2"/>
                </a:solidFill>
              </a:rPr>
              <a:t>старший</a:t>
            </a:r>
            <a:r>
              <a:rPr lang="ru-RU" sz="3400" smtClean="0"/>
              <a:t> </a:t>
            </a:r>
            <a:r>
              <a:rPr lang="ru-RU" sz="3400" smtClean="0">
                <a:solidFill>
                  <a:schemeClr val="accent2"/>
                </a:solidFill>
              </a:rPr>
              <a:t>разряд</a:t>
            </a:r>
            <a:r>
              <a:rPr lang="ru-RU" sz="3400" smtClean="0"/>
              <a:t> ячейки отводится под </a:t>
            </a:r>
            <a:r>
              <a:rPr lang="ru-RU" sz="3400" smtClean="0">
                <a:solidFill>
                  <a:schemeClr val="accent2"/>
                </a:solidFill>
              </a:rPr>
              <a:t>знак</a:t>
            </a:r>
            <a:r>
              <a:rPr lang="ru-RU" sz="3400" smtClean="0"/>
              <a:t>, а остальные - под запись числа в двоичной системе, называется </a:t>
            </a:r>
            <a:r>
              <a:rPr lang="ru-RU" sz="3400" b="1" smtClean="0"/>
              <a:t>прямым кодом</a:t>
            </a:r>
            <a:r>
              <a:rPr lang="ru-RU" sz="3400" smtClean="0"/>
              <a:t> двоичного числа. 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68313" y="3789363"/>
            <a:ext cx="82804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4400" b="1">
                <a:solidFill>
                  <a:srgbClr val="DE0000"/>
                </a:solidFill>
                <a:latin typeface="Times New Roman" pitchFamily="18" charset="0"/>
              </a:rPr>
              <a:t>Положительные</a:t>
            </a:r>
            <a:r>
              <a:rPr lang="ru-RU" sz="4400" b="1">
                <a:latin typeface="Times New Roman" pitchFamily="18" charset="0"/>
              </a:rPr>
              <a:t> числа в ЭВМ всегда представляются в </a:t>
            </a:r>
            <a:r>
              <a:rPr lang="ru-RU" sz="4400" b="1">
                <a:solidFill>
                  <a:srgbClr val="DE0000"/>
                </a:solidFill>
                <a:latin typeface="Times New Roman" pitchFamily="18" charset="0"/>
              </a:rPr>
              <a:t>прямом коде</a:t>
            </a:r>
            <a:r>
              <a:rPr lang="ru-RU" sz="4400" b="1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smtClean="0"/>
              <a:t>257</a:t>
            </a:r>
            <a:r>
              <a:rPr lang="ru-RU" sz="4800" b="1" baseline="-25000" smtClean="0">
                <a:solidFill>
                  <a:schemeClr val="accent2"/>
                </a:solidFill>
              </a:rPr>
              <a:t>10</a:t>
            </a:r>
            <a:r>
              <a:rPr lang="ru-RU" sz="4800" b="1" smtClean="0"/>
              <a:t> = </a:t>
            </a:r>
            <a:r>
              <a:rPr lang="ru-RU" sz="4800" b="1" smtClean="0">
                <a:solidFill>
                  <a:srgbClr val="008000"/>
                </a:solidFill>
              </a:rPr>
              <a:t>1</a:t>
            </a:r>
            <a:r>
              <a:rPr lang="ru-RU" sz="4800" b="1" smtClean="0"/>
              <a:t>00000001</a:t>
            </a:r>
            <a:r>
              <a:rPr lang="ru-RU" sz="4800" b="1" baseline="-25000" smtClean="0">
                <a:solidFill>
                  <a:srgbClr val="8B00AC"/>
                </a:solidFill>
              </a:rPr>
              <a:t>2</a:t>
            </a:r>
            <a:endParaRPr lang="ru-RU" sz="4800" b="1" smtClean="0">
              <a:solidFill>
                <a:srgbClr val="8B00AC"/>
              </a:solidFill>
            </a:endParaRPr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-423863" y="620713"/>
            <a:ext cx="10009188" cy="1566862"/>
            <a:chOff x="-252" y="394"/>
            <a:chExt cx="6305" cy="987"/>
          </a:xfrm>
        </p:grpSpPr>
        <p:sp>
          <p:nvSpPr>
            <p:cNvPr id="47179" name="AutoShape 4"/>
            <p:cNvSpPr>
              <a:spLocks noChangeArrowheads="1"/>
            </p:cNvSpPr>
            <p:nvPr/>
          </p:nvSpPr>
          <p:spPr bwMode="auto">
            <a:xfrm>
              <a:off x="4828" y="394"/>
              <a:ext cx="726" cy="226"/>
            </a:xfrm>
            <a:custGeom>
              <a:avLst/>
              <a:gdLst>
                <a:gd name="T0" fmla="*/ 545 w 21600"/>
                <a:gd name="T1" fmla="*/ 0 h 21600"/>
                <a:gd name="T2" fmla="*/ 0 w 21600"/>
                <a:gd name="T3" fmla="*/ 113 h 21600"/>
                <a:gd name="T4" fmla="*/ 545 w 21600"/>
                <a:gd name="T5" fmla="*/ 226 h 21600"/>
                <a:gd name="T6" fmla="*/ 726 w 21600"/>
                <a:gd name="T7" fmla="*/ 1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352 h 21600"/>
                <a:gd name="T14" fmla="*/ 18893 w 21600"/>
                <a:gd name="T15" fmla="*/ 16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180" name="Text Box 5"/>
            <p:cNvSpPr txBox="1">
              <a:spLocks noChangeArrowheads="1"/>
            </p:cNvSpPr>
            <p:nvPr/>
          </p:nvSpPr>
          <p:spPr bwMode="auto">
            <a:xfrm>
              <a:off x="-252" y="939"/>
              <a:ext cx="630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4000" b="1"/>
                <a:t>Число </a:t>
              </a:r>
              <a:r>
                <a:rPr lang="ru-RU" sz="4000" b="1">
                  <a:solidFill>
                    <a:srgbClr val="E20000"/>
                  </a:solidFill>
                </a:rPr>
                <a:t>257</a:t>
              </a:r>
              <a:r>
                <a:rPr lang="ru-RU" sz="4000" b="1"/>
                <a:t> займет в памяти </a:t>
              </a:r>
              <a:r>
                <a:rPr lang="ru-RU" sz="4000" b="1">
                  <a:solidFill>
                    <a:srgbClr val="E20000"/>
                  </a:solidFill>
                </a:rPr>
                <a:t>2 байта</a:t>
              </a:r>
            </a:p>
          </p:txBody>
        </p:sp>
      </p:grpSp>
      <p:grpSp>
        <p:nvGrpSpPr>
          <p:cNvPr id="80902" name="Group 6"/>
          <p:cNvGrpSpPr>
            <a:grpSpLocks/>
          </p:cNvGrpSpPr>
          <p:nvPr/>
        </p:nvGrpSpPr>
        <p:grpSpPr bwMode="auto">
          <a:xfrm>
            <a:off x="4505325" y="3644900"/>
            <a:ext cx="4581525" cy="661988"/>
            <a:chOff x="2828" y="2312"/>
            <a:chExt cx="2886" cy="417"/>
          </a:xfrm>
        </p:grpSpPr>
        <p:sp>
          <p:nvSpPr>
            <p:cNvPr id="47170" name="Rectangle 7"/>
            <p:cNvSpPr>
              <a:spLocks noChangeArrowheads="1"/>
            </p:cNvSpPr>
            <p:nvPr/>
          </p:nvSpPr>
          <p:spPr bwMode="auto">
            <a:xfrm>
              <a:off x="5413" y="2312"/>
              <a:ext cx="301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1</a:t>
              </a:r>
            </a:p>
          </p:txBody>
        </p:sp>
        <p:sp>
          <p:nvSpPr>
            <p:cNvPr id="47171" name="Rectangle 8"/>
            <p:cNvSpPr>
              <a:spLocks noChangeArrowheads="1"/>
            </p:cNvSpPr>
            <p:nvPr/>
          </p:nvSpPr>
          <p:spPr bwMode="auto">
            <a:xfrm>
              <a:off x="5096" y="2312"/>
              <a:ext cx="317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2" name="Rectangle 9"/>
            <p:cNvSpPr>
              <a:spLocks noChangeArrowheads="1"/>
            </p:cNvSpPr>
            <p:nvPr/>
          </p:nvSpPr>
          <p:spPr bwMode="auto">
            <a:xfrm>
              <a:off x="4778" y="2312"/>
              <a:ext cx="318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3" name="Rectangle 10"/>
            <p:cNvSpPr>
              <a:spLocks noChangeArrowheads="1"/>
            </p:cNvSpPr>
            <p:nvPr/>
          </p:nvSpPr>
          <p:spPr bwMode="auto">
            <a:xfrm>
              <a:off x="4461" y="2312"/>
              <a:ext cx="317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4" name="Rectangle 11"/>
            <p:cNvSpPr>
              <a:spLocks noChangeArrowheads="1"/>
            </p:cNvSpPr>
            <p:nvPr/>
          </p:nvSpPr>
          <p:spPr bwMode="auto">
            <a:xfrm>
              <a:off x="4143" y="2312"/>
              <a:ext cx="318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5" name="Rectangle 12"/>
            <p:cNvSpPr>
              <a:spLocks noChangeArrowheads="1"/>
            </p:cNvSpPr>
            <p:nvPr/>
          </p:nvSpPr>
          <p:spPr bwMode="auto">
            <a:xfrm>
              <a:off x="3826" y="2312"/>
              <a:ext cx="317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6" name="Rectangle 13"/>
            <p:cNvSpPr>
              <a:spLocks noChangeArrowheads="1"/>
            </p:cNvSpPr>
            <p:nvPr/>
          </p:nvSpPr>
          <p:spPr bwMode="auto">
            <a:xfrm>
              <a:off x="3463" y="2312"/>
              <a:ext cx="363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7" name="Rectangle 14"/>
            <p:cNvSpPr>
              <a:spLocks noChangeArrowheads="1"/>
            </p:cNvSpPr>
            <p:nvPr/>
          </p:nvSpPr>
          <p:spPr bwMode="auto">
            <a:xfrm>
              <a:off x="3145" y="2312"/>
              <a:ext cx="318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sp>
          <p:nvSpPr>
            <p:cNvPr id="47178" name="Rectangle 15"/>
            <p:cNvSpPr>
              <a:spLocks noChangeArrowheads="1"/>
            </p:cNvSpPr>
            <p:nvPr/>
          </p:nvSpPr>
          <p:spPr bwMode="auto">
            <a:xfrm>
              <a:off x="2828" y="2312"/>
              <a:ext cx="317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>
                  <a:solidFill>
                    <a:srgbClr val="008000"/>
                  </a:solidFill>
                </a:rPr>
                <a:t>1</a:t>
              </a:r>
            </a:p>
          </p:txBody>
        </p:sp>
      </p:grpSp>
      <p:grpSp>
        <p:nvGrpSpPr>
          <p:cNvPr id="80912" name="Group 16"/>
          <p:cNvGrpSpPr>
            <a:grpSpLocks/>
          </p:cNvGrpSpPr>
          <p:nvPr/>
        </p:nvGrpSpPr>
        <p:grpSpPr bwMode="auto">
          <a:xfrm>
            <a:off x="971550" y="3644900"/>
            <a:ext cx="3524250" cy="661988"/>
            <a:chOff x="608" y="2312"/>
            <a:chExt cx="2220" cy="417"/>
          </a:xfrm>
        </p:grpSpPr>
        <p:sp>
          <p:nvSpPr>
            <p:cNvPr id="47163" name="Rectangle 17"/>
            <p:cNvSpPr>
              <a:spLocks noChangeArrowheads="1"/>
            </p:cNvSpPr>
            <p:nvPr/>
          </p:nvSpPr>
          <p:spPr bwMode="auto">
            <a:xfrm>
              <a:off x="2510" y="2312"/>
              <a:ext cx="318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/>
                <a:t>0</a:t>
              </a:r>
            </a:p>
          </p:txBody>
        </p:sp>
        <p:grpSp>
          <p:nvGrpSpPr>
            <p:cNvPr id="47164" name="Group 18"/>
            <p:cNvGrpSpPr>
              <a:grpSpLocks/>
            </p:cNvGrpSpPr>
            <p:nvPr/>
          </p:nvGrpSpPr>
          <p:grpSpPr bwMode="auto">
            <a:xfrm>
              <a:off x="608" y="2312"/>
              <a:ext cx="1902" cy="417"/>
              <a:chOff x="608" y="2312"/>
              <a:chExt cx="1902" cy="417"/>
            </a:xfrm>
          </p:grpSpPr>
          <p:sp>
            <p:nvSpPr>
              <p:cNvPr id="47165" name="Rectangle 19"/>
              <p:cNvSpPr>
                <a:spLocks noChangeArrowheads="1"/>
              </p:cNvSpPr>
              <p:nvPr/>
            </p:nvSpPr>
            <p:spPr bwMode="auto">
              <a:xfrm>
                <a:off x="2147" y="2312"/>
                <a:ext cx="363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ru-RU" sz="2800" b="1"/>
                  <a:t>0</a:t>
                </a:r>
              </a:p>
            </p:txBody>
          </p:sp>
          <p:sp>
            <p:nvSpPr>
              <p:cNvPr id="47166" name="Rectangle 20"/>
              <p:cNvSpPr>
                <a:spLocks noChangeArrowheads="1"/>
              </p:cNvSpPr>
              <p:nvPr/>
            </p:nvSpPr>
            <p:spPr bwMode="auto">
              <a:xfrm>
                <a:off x="1784" y="2312"/>
                <a:ext cx="363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ru-RU" sz="2800" b="1"/>
                  <a:t>0</a:t>
                </a:r>
              </a:p>
            </p:txBody>
          </p:sp>
          <p:sp>
            <p:nvSpPr>
              <p:cNvPr id="47167" name="Rectangle 21"/>
              <p:cNvSpPr>
                <a:spLocks noChangeArrowheads="1"/>
              </p:cNvSpPr>
              <p:nvPr/>
            </p:nvSpPr>
            <p:spPr bwMode="auto">
              <a:xfrm>
                <a:off x="1422" y="2312"/>
                <a:ext cx="362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ru-RU" sz="2800" b="1"/>
                  <a:t>0</a:t>
                </a:r>
              </a:p>
            </p:txBody>
          </p:sp>
          <p:sp>
            <p:nvSpPr>
              <p:cNvPr id="47168" name="Rectangle 22"/>
              <p:cNvSpPr>
                <a:spLocks noChangeArrowheads="1"/>
              </p:cNvSpPr>
              <p:nvPr/>
            </p:nvSpPr>
            <p:spPr bwMode="auto">
              <a:xfrm>
                <a:off x="1013" y="2312"/>
                <a:ext cx="409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ru-RU" sz="2800" b="1"/>
                  <a:t>0</a:t>
                </a:r>
              </a:p>
            </p:txBody>
          </p:sp>
          <p:sp>
            <p:nvSpPr>
              <p:cNvPr id="47169" name="Rectangle 23"/>
              <p:cNvSpPr>
                <a:spLocks noChangeArrowheads="1"/>
              </p:cNvSpPr>
              <p:nvPr/>
            </p:nvSpPr>
            <p:spPr bwMode="auto">
              <a:xfrm>
                <a:off x="608" y="2312"/>
                <a:ext cx="405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ru-RU" sz="2800" b="1"/>
                  <a:t>0</a:t>
                </a:r>
              </a:p>
            </p:txBody>
          </p:sp>
        </p:grpSp>
      </p:grpSp>
      <p:grpSp>
        <p:nvGrpSpPr>
          <p:cNvPr id="80973" name="Group 77"/>
          <p:cNvGrpSpPr>
            <a:grpSpLocks/>
          </p:cNvGrpSpPr>
          <p:nvPr/>
        </p:nvGrpSpPr>
        <p:grpSpPr bwMode="auto">
          <a:xfrm>
            <a:off x="384175" y="2997200"/>
            <a:ext cx="8686800" cy="1335088"/>
            <a:chOff x="242" y="1888"/>
            <a:chExt cx="5472" cy="841"/>
          </a:xfrm>
        </p:grpSpPr>
        <p:sp>
          <p:nvSpPr>
            <p:cNvPr id="47143" name="Line 24"/>
            <p:cNvSpPr>
              <a:spLocks noChangeShapeType="1"/>
            </p:cNvSpPr>
            <p:nvPr/>
          </p:nvSpPr>
          <p:spPr bwMode="auto">
            <a:xfrm>
              <a:off x="242" y="2729"/>
              <a:ext cx="54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4" name="Line 25"/>
            <p:cNvSpPr>
              <a:spLocks noChangeShapeType="1"/>
            </p:cNvSpPr>
            <p:nvPr/>
          </p:nvSpPr>
          <p:spPr bwMode="auto">
            <a:xfrm>
              <a:off x="242" y="1895"/>
              <a:ext cx="0" cy="83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5" name="Line 26"/>
            <p:cNvSpPr>
              <a:spLocks noChangeShapeType="1"/>
            </p:cNvSpPr>
            <p:nvPr/>
          </p:nvSpPr>
          <p:spPr bwMode="auto">
            <a:xfrm>
              <a:off x="608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6" name="Line 27"/>
            <p:cNvSpPr>
              <a:spLocks noChangeShapeType="1"/>
            </p:cNvSpPr>
            <p:nvPr/>
          </p:nvSpPr>
          <p:spPr bwMode="auto">
            <a:xfrm>
              <a:off x="1020" y="1888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7" name="Line 28"/>
            <p:cNvSpPr>
              <a:spLocks noChangeShapeType="1"/>
            </p:cNvSpPr>
            <p:nvPr/>
          </p:nvSpPr>
          <p:spPr bwMode="auto">
            <a:xfrm>
              <a:off x="1422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8" name="Line 29"/>
            <p:cNvSpPr>
              <a:spLocks noChangeShapeType="1"/>
            </p:cNvSpPr>
            <p:nvPr/>
          </p:nvSpPr>
          <p:spPr bwMode="auto">
            <a:xfrm>
              <a:off x="1784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9" name="Line 30"/>
            <p:cNvSpPr>
              <a:spLocks noChangeShapeType="1"/>
            </p:cNvSpPr>
            <p:nvPr/>
          </p:nvSpPr>
          <p:spPr bwMode="auto">
            <a:xfrm>
              <a:off x="2154" y="1888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0" name="Line 31"/>
            <p:cNvSpPr>
              <a:spLocks noChangeShapeType="1"/>
            </p:cNvSpPr>
            <p:nvPr/>
          </p:nvSpPr>
          <p:spPr bwMode="auto">
            <a:xfrm>
              <a:off x="2510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1" name="Line 32"/>
            <p:cNvSpPr>
              <a:spLocks noChangeShapeType="1"/>
            </p:cNvSpPr>
            <p:nvPr/>
          </p:nvSpPr>
          <p:spPr bwMode="auto">
            <a:xfrm>
              <a:off x="2828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2" name="Line 33"/>
            <p:cNvSpPr>
              <a:spLocks noChangeShapeType="1"/>
            </p:cNvSpPr>
            <p:nvPr/>
          </p:nvSpPr>
          <p:spPr bwMode="auto">
            <a:xfrm>
              <a:off x="3145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3" name="Line 34"/>
            <p:cNvSpPr>
              <a:spLocks noChangeShapeType="1"/>
            </p:cNvSpPr>
            <p:nvPr/>
          </p:nvSpPr>
          <p:spPr bwMode="auto">
            <a:xfrm>
              <a:off x="3463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4" name="Line 35"/>
            <p:cNvSpPr>
              <a:spLocks noChangeShapeType="1"/>
            </p:cNvSpPr>
            <p:nvPr/>
          </p:nvSpPr>
          <p:spPr bwMode="auto">
            <a:xfrm>
              <a:off x="3826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5" name="Line 36"/>
            <p:cNvSpPr>
              <a:spLocks noChangeShapeType="1"/>
            </p:cNvSpPr>
            <p:nvPr/>
          </p:nvSpPr>
          <p:spPr bwMode="auto">
            <a:xfrm>
              <a:off x="4143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6" name="Line 37"/>
            <p:cNvSpPr>
              <a:spLocks noChangeShapeType="1"/>
            </p:cNvSpPr>
            <p:nvPr/>
          </p:nvSpPr>
          <p:spPr bwMode="auto">
            <a:xfrm>
              <a:off x="4461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7" name="Line 38"/>
            <p:cNvSpPr>
              <a:spLocks noChangeShapeType="1"/>
            </p:cNvSpPr>
            <p:nvPr/>
          </p:nvSpPr>
          <p:spPr bwMode="auto">
            <a:xfrm>
              <a:off x="4778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8" name="Line 39"/>
            <p:cNvSpPr>
              <a:spLocks noChangeShapeType="1"/>
            </p:cNvSpPr>
            <p:nvPr/>
          </p:nvSpPr>
          <p:spPr bwMode="auto">
            <a:xfrm>
              <a:off x="5096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59" name="Line 40"/>
            <p:cNvSpPr>
              <a:spLocks noChangeShapeType="1"/>
            </p:cNvSpPr>
            <p:nvPr/>
          </p:nvSpPr>
          <p:spPr bwMode="auto">
            <a:xfrm>
              <a:off x="5413" y="1895"/>
              <a:ext cx="0" cy="8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60" name="Line 41"/>
            <p:cNvSpPr>
              <a:spLocks noChangeShapeType="1"/>
            </p:cNvSpPr>
            <p:nvPr/>
          </p:nvSpPr>
          <p:spPr bwMode="auto">
            <a:xfrm>
              <a:off x="5714" y="1895"/>
              <a:ext cx="0" cy="83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61" name="Line 59"/>
            <p:cNvSpPr>
              <a:spLocks noChangeShapeType="1"/>
            </p:cNvSpPr>
            <p:nvPr/>
          </p:nvSpPr>
          <p:spPr bwMode="auto">
            <a:xfrm>
              <a:off x="242" y="1895"/>
              <a:ext cx="54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62" name="Line 60"/>
            <p:cNvSpPr>
              <a:spLocks noChangeShapeType="1"/>
            </p:cNvSpPr>
            <p:nvPr/>
          </p:nvSpPr>
          <p:spPr bwMode="auto">
            <a:xfrm>
              <a:off x="242" y="2312"/>
              <a:ext cx="54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0974" name="Group 78"/>
          <p:cNvGrpSpPr>
            <a:grpSpLocks/>
          </p:cNvGrpSpPr>
          <p:nvPr/>
        </p:nvGrpSpPr>
        <p:grpSpPr bwMode="auto">
          <a:xfrm>
            <a:off x="133350" y="2276475"/>
            <a:ext cx="9010650" cy="1416050"/>
            <a:chOff x="84" y="1434"/>
            <a:chExt cx="5676" cy="892"/>
          </a:xfrm>
        </p:grpSpPr>
        <p:sp>
          <p:nvSpPr>
            <p:cNvPr id="47123" name="Freeform 61"/>
            <p:cNvSpPr>
              <a:spLocks/>
            </p:cNvSpPr>
            <p:nvPr/>
          </p:nvSpPr>
          <p:spPr bwMode="auto">
            <a:xfrm>
              <a:off x="96" y="2069"/>
              <a:ext cx="153" cy="9"/>
            </a:xfrm>
            <a:custGeom>
              <a:avLst/>
              <a:gdLst>
                <a:gd name="T0" fmla="*/ 0 w 153"/>
                <a:gd name="T1" fmla="*/ 0 h 9"/>
                <a:gd name="T2" fmla="*/ 153 w 153"/>
                <a:gd name="T3" fmla="*/ 9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3" h="9">
                  <a:moveTo>
                    <a:pt x="0" y="0"/>
                  </a:moveTo>
                  <a:lnTo>
                    <a:pt x="153" y="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24" name="Rectangle 43"/>
            <p:cNvSpPr>
              <a:spLocks noChangeArrowheads="1"/>
            </p:cNvSpPr>
            <p:nvPr/>
          </p:nvSpPr>
          <p:spPr bwMode="auto">
            <a:xfrm>
              <a:off x="5459" y="1909"/>
              <a:ext cx="301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47125" name="Rectangle 44"/>
            <p:cNvSpPr>
              <a:spLocks noChangeArrowheads="1"/>
            </p:cNvSpPr>
            <p:nvPr/>
          </p:nvSpPr>
          <p:spPr bwMode="auto">
            <a:xfrm>
              <a:off x="5142" y="1909"/>
              <a:ext cx="317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47126" name="Rectangle 45"/>
            <p:cNvSpPr>
              <a:spLocks noChangeArrowheads="1"/>
            </p:cNvSpPr>
            <p:nvPr/>
          </p:nvSpPr>
          <p:spPr bwMode="auto">
            <a:xfrm>
              <a:off x="4824" y="1909"/>
              <a:ext cx="318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47127" name="Rectangle 46"/>
            <p:cNvSpPr>
              <a:spLocks noChangeArrowheads="1"/>
            </p:cNvSpPr>
            <p:nvPr/>
          </p:nvSpPr>
          <p:spPr bwMode="auto">
            <a:xfrm>
              <a:off x="4507" y="1909"/>
              <a:ext cx="317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47128" name="Rectangle 47"/>
            <p:cNvSpPr>
              <a:spLocks noChangeArrowheads="1"/>
            </p:cNvSpPr>
            <p:nvPr/>
          </p:nvSpPr>
          <p:spPr bwMode="auto">
            <a:xfrm>
              <a:off x="4189" y="1909"/>
              <a:ext cx="318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47129" name="Rectangle 48"/>
            <p:cNvSpPr>
              <a:spLocks noChangeArrowheads="1"/>
            </p:cNvSpPr>
            <p:nvPr/>
          </p:nvSpPr>
          <p:spPr bwMode="auto">
            <a:xfrm>
              <a:off x="3872" y="1909"/>
              <a:ext cx="317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47130" name="Rectangle 49"/>
            <p:cNvSpPr>
              <a:spLocks noChangeArrowheads="1"/>
            </p:cNvSpPr>
            <p:nvPr/>
          </p:nvSpPr>
          <p:spPr bwMode="auto">
            <a:xfrm>
              <a:off x="3509" y="1909"/>
              <a:ext cx="363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6</a:t>
              </a:r>
            </a:p>
          </p:txBody>
        </p:sp>
        <p:sp>
          <p:nvSpPr>
            <p:cNvPr id="47131" name="Rectangle 50"/>
            <p:cNvSpPr>
              <a:spLocks noChangeArrowheads="1"/>
            </p:cNvSpPr>
            <p:nvPr/>
          </p:nvSpPr>
          <p:spPr bwMode="auto">
            <a:xfrm>
              <a:off x="3191" y="1909"/>
              <a:ext cx="318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7</a:t>
              </a:r>
            </a:p>
          </p:txBody>
        </p:sp>
        <p:sp>
          <p:nvSpPr>
            <p:cNvPr id="47132" name="Rectangle 51"/>
            <p:cNvSpPr>
              <a:spLocks noChangeArrowheads="1"/>
            </p:cNvSpPr>
            <p:nvPr/>
          </p:nvSpPr>
          <p:spPr bwMode="auto">
            <a:xfrm>
              <a:off x="2874" y="1909"/>
              <a:ext cx="317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8</a:t>
              </a:r>
            </a:p>
          </p:txBody>
        </p:sp>
        <p:sp>
          <p:nvSpPr>
            <p:cNvPr id="47133" name="Rectangle 52"/>
            <p:cNvSpPr>
              <a:spLocks noChangeArrowheads="1"/>
            </p:cNvSpPr>
            <p:nvPr/>
          </p:nvSpPr>
          <p:spPr bwMode="auto">
            <a:xfrm>
              <a:off x="2556" y="1909"/>
              <a:ext cx="318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9</a:t>
              </a:r>
            </a:p>
          </p:txBody>
        </p:sp>
        <p:sp>
          <p:nvSpPr>
            <p:cNvPr id="47134" name="Rectangle 53"/>
            <p:cNvSpPr>
              <a:spLocks noChangeArrowheads="1"/>
            </p:cNvSpPr>
            <p:nvPr/>
          </p:nvSpPr>
          <p:spPr bwMode="auto">
            <a:xfrm>
              <a:off x="2193" y="1909"/>
              <a:ext cx="363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10</a:t>
              </a:r>
            </a:p>
          </p:txBody>
        </p:sp>
        <p:sp>
          <p:nvSpPr>
            <p:cNvPr id="47135" name="Rectangle 54"/>
            <p:cNvSpPr>
              <a:spLocks noChangeArrowheads="1"/>
            </p:cNvSpPr>
            <p:nvPr/>
          </p:nvSpPr>
          <p:spPr bwMode="auto">
            <a:xfrm>
              <a:off x="1830" y="1909"/>
              <a:ext cx="363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11</a:t>
              </a:r>
            </a:p>
          </p:txBody>
        </p:sp>
        <p:sp>
          <p:nvSpPr>
            <p:cNvPr id="47136" name="Rectangle 55"/>
            <p:cNvSpPr>
              <a:spLocks noChangeArrowheads="1"/>
            </p:cNvSpPr>
            <p:nvPr/>
          </p:nvSpPr>
          <p:spPr bwMode="auto">
            <a:xfrm>
              <a:off x="1468" y="1909"/>
              <a:ext cx="362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12</a:t>
              </a:r>
            </a:p>
          </p:txBody>
        </p:sp>
        <p:sp>
          <p:nvSpPr>
            <p:cNvPr id="47137" name="Rectangle 56"/>
            <p:cNvSpPr>
              <a:spLocks noChangeArrowheads="1"/>
            </p:cNvSpPr>
            <p:nvPr/>
          </p:nvSpPr>
          <p:spPr bwMode="auto">
            <a:xfrm>
              <a:off x="1059" y="1909"/>
              <a:ext cx="409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13</a:t>
              </a:r>
            </a:p>
          </p:txBody>
        </p:sp>
        <p:sp>
          <p:nvSpPr>
            <p:cNvPr id="47138" name="Rectangle 57"/>
            <p:cNvSpPr>
              <a:spLocks noChangeArrowheads="1"/>
            </p:cNvSpPr>
            <p:nvPr/>
          </p:nvSpPr>
          <p:spPr bwMode="auto">
            <a:xfrm>
              <a:off x="654" y="1909"/>
              <a:ext cx="405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14</a:t>
              </a:r>
            </a:p>
          </p:txBody>
        </p:sp>
        <p:sp>
          <p:nvSpPr>
            <p:cNvPr id="47139" name="Rectangle 58"/>
            <p:cNvSpPr>
              <a:spLocks noChangeArrowheads="1"/>
            </p:cNvSpPr>
            <p:nvPr/>
          </p:nvSpPr>
          <p:spPr bwMode="auto">
            <a:xfrm>
              <a:off x="288" y="1909"/>
              <a:ext cx="366" cy="417"/>
            </a:xfrm>
            <a:prstGeom prst="rect">
              <a:avLst/>
            </a:prstGeom>
            <a:solidFill>
              <a:srgbClr val="00FF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600" b="1">
                  <a:solidFill>
                    <a:schemeClr val="accent2"/>
                  </a:solidFill>
                </a:rPr>
                <a:t>15</a:t>
              </a:r>
            </a:p>
          </p:txBody>
        </p:sp>
        <p:sp>
          <p:nvSpPr>
            <p:cNvPr id="47140" name="Freeform 62"/>
            <p:cNvSpPr>
              <a:spLocks/>
            </p:cNvSpPr>
            <p:nvPr/>
          </p:nvSpPr>
          <p:spPr bwMode="auto">
            <a:xfrm>
              <a:off x="84" y="1682"/>
              <a:ext cx="2" cy="392"/>
            </a:xfrm>
            <a:custGeom>
              <a:avLst/>
              <a:gdLst>
                <a:gd name="T0" fmla="*/ 2 w 2"/>
                <a:gd name="T1" fmla="*/ 392 h 392"/>
                <a:gd name="T2" fmla="*/ 0 w 2"/>
                <a:gd name="T3" fmla="*/ 0 h 3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92">
                  <a:moveTo>
                    <a:pt x="2" y="39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1" name="Line 63"/>
            <p:cNvSpPr>
              <a:spLocks noChangeShapeType="1"/>
            </p:cNvSpPr>
            <p:nvPr/>
          </p:nvSpPr>
          <p:spPr bwMode="auto">
            <a:xfrm>
              <a:off x="94" y="1678"/>
              <a:ext cx="10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42" name="Text Box 64"/>
            <p:cNvSpPr txBox="1">
              <a:spLocks noChangeArrowheads="1"/>
            </p:cNvSpPr>
            <p:nvPr/>
          </p:nvSpPr>
          <p:spPr bwMode="auto">
            <a:xfrm>
              <a:off x="1200" y="1434"/>
              <a:ext cx="10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ru-RU" sz="3200">
                  <a:solidFill>
                    <a:schemeClr val="accent2"/>
                  </a:solidFill>
                </a:rPr>
                <a:t>разряд</a:t>
              </a:r>
            </a:p>
          </p:txBody>
        </p:sp>
      </p:grpSp>
      <p:grpSp>
        <p:nvGrpSpPr>
          <p:cNvPr id="80961" name="Group 65"/>
          <p:cNvGrpSpPr>
            <a:grpSpLocks/>
          </p:cNvGrpSpPr>
          <p:nvPr/>
        </p:nvGrpSpPr>
        <p:grpSpPr bwMode="auto">
          <a:xfrm>
            <a:off x="395288" y="3663950"/>
            <a:ext cx="5500687" cy="2560638"/>
            <a:chOff x="242" y="2312"/>
            <a:chExt cx="3465" cy="1613"/>
          </a:xfrm>
        </p:grpSpPr>
        <p:sp>
          <p:nvSpPr>
            <p:cNvPr id="47119" name="Rectangle 66"/>
            <p:cNvSpPr>
              <a:spLocks noChangeArrowheads="1"/>
            </p:cNvSpPr>
            <p:nvPr/>
          </p:nvSpPr>
          <p:spPr bwMode="auto">
            <a:xfrm>
              <a:off x="242" y="2312"/>
              <a:ext cx="366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ru-RU" sz="2800" b="1">
                  <a:solidFill>
                    <a:srgbClr val="660066"/>
                  </a:solidFill>
                </a:rPr>
                <a:t>0</a:t>
              </a:r>
            </a:p>
          </p:txBody>
        </p:sp>
        <p:sp>
          <p:nvSpPr>
            <p:cNvPr id="47120" name="Line 67"/>
            <p:cNvSpPr>
              <a:spLocks noChangeShapeType="1"/>
            </p:cNvSpPr>
            <p:nvPr/>
          </p:nvSpPr>
          <p:spPr bwMode="auto">
            <a:xfrm>
              <a:off x="431" y="2728"/>
              <a:ext cx="544" cy="1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21" name="Line 68"/>
            <p:cNvSpPr>
              <a:spLocks noChangeShapeType="1"/>
            </p:cNvSpPr>
            <p:nvPr/>
          </p:nvSpPr>
          <p:spPr bwMode="auto">
            <a:xfrm>
              <a:off x="975" y="3760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22" name="Text Box 69"/>
            <p:cNvSpPr txBox="1">
              <a:spLocks noChangeArrowheads="1"/>
            </p:cNvSpPr>
            <p:nvPr/>
          </p:nvSpPr>
          <p:spPr bwMode="auto">
            <a:xfrm>
              <a:off x="1711" y="3521"/>
              <a:ext cx="19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/>
                <a:t>знак числа</a:t>
              </a:r>
            </a:p>
          </p:txBody>
        </p:sp>
      </p:grpSp>
      <p:grpSp>
        <p:nvGrpSpPr>
          <p:cNvPr id="80966" name="Group 70"/>
          <p:cNvGrpSpPr>
            <a:grpSpLocks/>
          </p:cNvGrpSpPr>
          <p:nvPr/>
        </p:nvGrpSpPr>
        <p:grpSpPr bwMode="auto">
          <a:xfrm>
            <a:off x="1373188" y="4365625"/>
            <a:ext cx="7413625" cy="1068388"/>
            <a:chOff x="884" y="2738"/>
            <a:chExt cx="4670" cy="673"/>
          </a:xfrm>
        </p:grpSpPr>
        <p:sp>
          <p:nvSpPr>
            <p:cNvPr id="47114" name="Line 71"/>
            <p:cNvSpPr>
              <a:spLocks noChangeShapeType="1"/>
            </p:cNvSpPr>
            <p:nvPr/>
          </p:nvSpPr>
          <p:spPr bwMode="auto">
            <a:xfrm>
              <a:off x="884" y="2738"/>
              <a:ext cx="272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15" name="Line 72"/>
            <p:cNvSpPr>
              <a:spLocks noChangeShapeType="1"/>
            </p:cNvSpPr>
            <p:nvPr/>
          </p:nvSpPr>
          <p:spPr bwMode="auto">
            <a:xfrm>
              <a:off x="1144" y="3239"/>
              <a:ext cx="9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16" name="Text Box 73"/>
            <p:cNvSpPr txBox="1">
              <a:spLocks noChangeArrowheads="1"/>
            </p:cNvSpPr>
            <p:nvPr/>
          </p:nvSpPr>
          <p:spPr bwMode="auto">
            <a:xfrm>
              <a:off x="1965" y="3007"/>
              <a:ext cx="19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ctr"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/>
                <a:t>поле числа</a:t>
              </a:r>
            </a:p>
          </p:txBody>
        </p:sp>
        <p:sp>
          <p:nvSpPr>
            <p:cNvPr id="47117" name="Line 74"/>
            <p:cNvSpPr>
              <a:spLocks noChangeShapeType="1"/>
            </p:cNvSpPr>
            <p:nvPr/>
          </p:nvSpPr>
          <p:spPr bwMode="auto">
            <a:xfrm>
              <a:off x="3833" y="3203"/>
              <a:ext cx="15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118" name="Freeform 75"/>
            <p:cNvSpPr>
              <a:spLocks/>
            </p:cNvSpPr>
            <p:nvPr/>
          </p:nvSpPr>
          <p:spPr bwMode="auto">
            <a:xfrm>
              <a:off x="5376" y="2740"/>
              <a:ext cx="178" cy="452"/>
            </a:xfrm>
            <a:custGeom>
              <a:avLst/>
              <a:gdLst>
                <a:gd name="T0" fmla="*/ 178 w 178"/>
                <a:gd name="T1" fmla="*/ 0 h 452"/>
                <a:gd name="T2" fmla="*/ 0 w 178"/>
                <a:gd name="T3" fmla="*/ 452 h 4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8" h="452">
                  <a:moveTo>
                    <a:pt x="178" y="0"/>
                  </a:moveTo>
                  <a:lnTo>
                    <a:pt x="0" y="45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Для представления отрицательных чисел используется </a:t>
            </a:r>
            <a:r>
              <a:rPr lang="ru-RU" i="1" dirty="0">
                <a:solidFill>
                  <a:srgbClr val="C00000"/>
                </a:solidFill>
              </a:rPr>
              <a:t>дополнительный код</a:t>
            </a:r>
            <a:r>
              <a:rPr lang="ru-RU" dirty="0"/>
              <a:t>. Дополнительный код позволяет заменить арифметическую операцию вычитания операцией сложения, что существенно упрощает работу процессора и увеличивает его быстродействие</a:t>
            </a:r>
            <a:r>
              <a:rPr lang="ru-RU" dirty="0" smtClean="0"/>
              <a:t>.</a:t>
            </a:r>
          </a:p>
          <a:p>
            <a:r>
              <a:rPr lang="ru-RU" i="1" dirty="0">
                <a:solidFill>
                  <a:srgbClr val="C00000"/>
                </a:solidFill>
              </a:rPr>
              <a:t>Дополнительный код </a:t>
            </a:r>
            <a:r>
              <a:rPr lang="ru-RU" i="1" dirty="0"/>
              <a:t>отрицательного числа А, хранящегося в n ячейках, равен </a:t>
            </a:r>
            <a:r>
              <a:rPr lang="ru-RU" sz="3500" dirty="0">
                <a:solidFill>
                  <a:srgbClr val="C00000"/>
                </a:solidFill>
              </a:rPr>
              <a:t>2</a:t>
            </a:r>
            <a:r>
              <a:rPr lang="ru-RU" sz="3500" baseline="30000" dirty="0">
                <a:solidFill>
                  <a:srgbClr val="C00000"/>
                </a:solidFill>
              </a:rPr>
              <a:t>n</a:t>
            </a:r>
            <a:r>
              <a:rPr lang="ru-RU" sz="3500" dirty="0">
                <a:solidFill>
                  <a:srgbClr val="C00000"/>
                </a:solidFill>
              </a:rPr>
              <a:t> - |A|</a:t>
            </a:r>
            <a:r>
              <a:rPr lang="ru-RU" i="1" dirty="0"/>
              <a:t>.</a:t>
            </a:r>
            <a:endParaRPr lang="ru-RU" dirty="0"/>
          </a:p>
          <a:p>
            <a:r>
              <a:rPr lang="ru-RU" dirty="0"/>
              <a:t>Дополнительный код представляет собой дополнение модуля отрицательного числа А до </a:t>
            </a:r>
            <a:r>
              <a:rPr lang="ru-RU" dirty="0" smtClean="0"/>
              <a:t>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6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Для получения дополнительного кода отрицательного числа 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1.</a:t>
            </a:r>
            <a:r>
              <a:rPr lang="ru-RU" dirty="0"/>
              <a:t> Модуль числа записать в </a:t>
            </a:r>
            <a:r>
              <a:rPr lang="ru-RU" i="1" dirty="0">
                <a:solidFill>
                  <a:srgbClr val="C00000"/>
                </a:solidFill>
              </a:rPr>
              <a:t>прямом коде</a:t>
            </a:r>
            <a:r>
              <a:rPr lang="ru-RU" dirty="0"/>
              <a:t> в n двоичных разрядах.</a:t>
            </a:r>
          </a:p>
          <a:p>
            <a:r>
              <a:rPr lang="ru-RU" dirty="0">
                <a:solidFill>
                  <a:srgbClr val="C00000"/>
                </a:solidFill>
              </a:rPr>
              <a:t>2. </a:t>
            </a:r>
            <a:r>
              <a:rPr lang="ru-RU" dirty="0"/>
              <a:t>Получить </a:t>
            </a:r>
            <a:r>
              <a:rPr lang="ru-RU" i="1" dirty="0">
                <a:solidFill>
                  <a:srgbClr val="C00000"/>
                </a:solidFill>
              </a:rPr>
              <a:t>обратный код</a:t>
            </a:r>
            <a:r>
              <a:rPr lang="ru-RU" dirty="0"/>
              <a:t> числа, для этого значения всех битов инвертировать (все единицы заменить на нули и все нули заменить на единицы</a:t>
            </a:r>
            <a:r>
              <a:rPr lang="ru-RU" dirty="0" smtClean="0"/>
              <a:t>), кроме старшего разряда.</a:t>
            </a:r>
            <a:endParaRPr lang="ru-RU" dirty="0"/>
          </a:p>
          <a:p>
            <a:r>
              <a:rPr lang="ru-RU" dirty="0"/>
              <a:t>3. </a:t>
            </a:r>
            <a:r>
              <a:rPr lang="ru-RU" dirty="0" smtClean="0"/>
              <a:t>Получить </a:t>
            </a:r>
            <a:r>
              <a:rPr lang="ru-RU" i="1" dirty="0" smtClean="0">
                <a:solidFill>
                  <a:srgbClr val="C00000"/>
                </a:solidFill>
              </a:rPr>
              <a:t>дополнительный код</a:t>
            </a:r>
            <a:r>
              <a:rPr lang="ru-RU" dirty="0" smtClean="0"/>
              <a:t>, для чего к </a:t>
            </a:r>
            <a:r>
              <a:rPr lang="ru-RU" dirty="0"/>
              <a:t>полученному обратному коду прибавить </a:t>
            </a:r>
            <a:r>
              <a:rPr lang="ru-RU" dirty="0" smtClean="0"/>
              <a:t>единицу к младшему разряду.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7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00A8"/>
                </a:solidFill>
              </a:rPr>
              <a:t>Пример 1.</a:t>
            </a:r>
            <a:r>
              <a:rPr lang="ru-RU" dirty="0" smtClean="0"/>
              <a:t> Вычислить с помощью дополнительного кода следующее выражение: </a:t>
            </a:r>
            <a:r>
              <a:rPr lang="ru-RU" dirty="0" smtClean="0">
                <a:solidFill>
                  <a:srgbClr val="C00000"/>
                </a:solidFill>
              </a:rPr>
              <a:t>11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-15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=? </a:t>
            </a:r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 8-разрядной сетке.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Решение.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Запишем выражение так: </a:t>
            </a:r>
            <a:r>
              <a:rPr lang="ru-RU" dirty="0" smtClean="0">
                <a:solidFill>
                  <a:srgbClr val="C00000"/>
                </a:solidFill>
              </a:rPr>
              <a:t>11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-15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=11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+(-15</a:t>
            </a:r>
            <a:r>
              <a:rPr lang="ru-RU" baseline="-25000" dirty="0" smtClean="0">
                <a:solidFill>
                  <a:srgbClr val="C00000"/>
                </a:solidFill>
              </a:rPr>
              <a:t>10</a:t>
            </a:r>
            <a:r>
              <a:rPr lang="ru-RU" dirty="0" smtClean="0">
                <a:solidFill>
                  <a:srgbClr val="C00000"/>
                </a:solidFill>
              </a:rPr>
              <a:t>)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Отдельно определим </a:t>
            </a:r>
            <a:r>
              <a:rPr lang="ru-RU" dirty="0" err="1" smtClean="0">
                <a:solidFill>
                  <a:srgbClr val="C00000"/>
                </a:solidFill>
              </a:rPr>
              <a:t>доп.коды</a:t>
            </a:r>
            <a:r>
              <a:rPr lang="ru-RU" dirty="0" smtClean="0">
                <a:solidFill>
                  <a:srgbClr val="C00000"/>
                </a:solidFill>
              </a:rPr>
              <a:t> для каждого числа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Представление целых </a:t>
            </a:r>
            <a:r>
              <a:rPr lang="ru-RU" dirty="0" smtClean="0"/>
              <a:t>чисел со знаком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1). Вычислим </a:t>
            </a:r>
            <a:r>
              <a:rPr lang="ru-RU" sz="2400" dirty="0" err="1" smtClean="0">
                <a:solidFill>
                  <a:srgbClr val="C00000"/>
                </a:solidFill>
              </a:rPr>
              <a:t>доп.код</a:t>
            </a:r>
            <a:r>
              <a:rPr lang="ru-RU" sz="2400" dirty="0" smtClean="0">
                <a:solidFill>
                  <a:srgbClr val="C00000"/>
                </a:solidFill>
              </a:rPr>
              <a:t> для числа 11</a:t>
            </a:r>
            <a:r>
              <a:rPr lang="ru-RU" sz="2400" baseline="-25000" dirty="0" smtClean="0">
                <a:solidFill>
                  <a:srgbClr val="C00000"/>
                </a:solidFill>
              </a:rPr>
              <a:t>10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</a:rPr>
              <a:t>Для положительных чисел дополнительный код совпадает с прямым кодом.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1"/>
                </a:solidFill>
              </a:rPr>
              <a:t>Прямой код – это двоичное представление, записанное в разрядной сетке.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3789040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11</a:t>
            </a:r>
            <a:endParaRPr lang="ru-RU" sz="28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530343" y="3789040"/>
            <a:ext cx="521377" cy="432048"/>
            <a:chOff x="1530343" y="3789040"/>
            <a:chExt cx="521377" cy="432048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550878" y="37434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0878" y="42210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2134" y="42375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10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12590" y="389792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92134" y="4760758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65836" y="4777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089087" y="4266674"/>
            <a:ext cx="521377" cy="432048"/>
            <a:chOff x="1530343" y="3789040"/>
            <a:chExt cx="521377" cy="43204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143133" y="418929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6295" y="46924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71412" y="458136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38356" y="4295707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521926" y="5104587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84389" y="51501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2616479" y="4712517"/>
            <a:ext cx="521377" cy="432048"/>
            <a:chOff x="1530343" y="3789040"/>
            <a:chExt cx="521377" cy="43204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530343" y="3789040"/>
              <a:ext cx="0" cy="4320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30343" y="4221088"/>
              <a:ext cx="521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708147" y="46669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08147" y="5155941"/>
            <a:ext cx="4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123318" y="50950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58859" y="4654096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046734" y="5618281"/>
            <a:ext cx="5382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45391" y="5611983"/>
            <a:ext cx="4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0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966952" y="5160579"/>
            <a:ext cx="2322786" cy="1034862"/>
          </a:xfrm>
          <a:custGeom>
            <a:avLst/>
            <a:gdLst>
              <a:gd name="connsiteX0" fmla="*/ 2322786 w 2322786"/>
              <a:gd name="connsiteY0" fmla="*/ 315311 h 1034862"/>
              <a:gd name="connsiteX1" fmla="*/ 1471448 w 2322786"/>
              <a:gd name="connsiteY1" fmla="*/ 1030014 h 1034862"/>
              <a:gd name="connsiteX2" fmla="*/ 0 w 2322786"/>
              <a:gd name="connsiteY2" fmla="*/ 0 h 1034862"/>
              <a:gd name="connsiteX3" fmla="*/ 0 w 2322786"/>
              <a:gd name="connsiteY3" fmla="*/ 0 h 10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786" h="1034862">
                <a:moveTo>
                  <a:pt x="2322786" y="315311"/>
                </a:moveTo>
                <a:cubicBezTo>
                  <a:pt x="2090682" y="698938"/>
                  <a:pt x="1858579" y="1082566"/>
                  <a:pt x="1471448" y="1030014"/>
                </a:cubicBezTo>
                <a:cubicBezTo>
                  <a:pt x="1084317" y="97746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41450"/>
              </p:ext>
            </p:extLst>
          </p:nvPr>
        </p:nvGraphicFramePr>
        <p:xfrm>
          <a:off x="3048000" y="5553807"/>
          <a:ext cx="6096000" cy="7416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133777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609411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3457436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24302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5510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793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783869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9601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4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64640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588742" y="54861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7818637" y="55143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30571" y="55143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42505" y="551437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04325" y="55136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16259" y="55136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50094" y="552269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27876" y="55117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06703" y="587325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80580" y="58732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39082" y="58745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6283410" y="58892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35297" y="588471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4754104" y="58834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4011686" y="58732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34852" y="58823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</a:t>
            </a:r>
            <a:endParaRPr lang="ru-RU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4400090" y="4948126"/>
            <a:ext cx="276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11</a:t>
            </a:r>
            <a:r>
              <a:rPr lang="ru-RU" sz="2400" baseline="-25000" dirty="0" smtClean="0"/>
              <a:t>прям.код</a:t>
            </a:r>
            <a:r>
              <a:rPr lang="ru-RU" sz="2400" dirty="0" smtClean="0"/>
              <a:t>=11</a:t>
            </a:r>
            <a:r>
              <a:rPr lang="ru-RU" sz="2400" baseline="-25000" dirty="0" smtClean="0"/>
              <a:t>доп.код</a:t>
            </a:r>
            <a:r>
              <a:rPr lang="ru-RU" sz="2400" dirty="0" smtClean="0"/>
              <a:t>=</a:t>
            </a:r>
            <a:endParaRPr lang="ru-RU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2863269" y="3511959"/>
            <a:ext cx="253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т</a:t>
            </a:r>
            <a:r>
              <a:rPr lang="ru-RU" sz="2800" dirty="0" smtClean="0"/>
              <a:t>.е. 11</a:t>
            </a:r>
            <a:r>
              <a:rPr lang="ru-RU" sz="2800" baseline="-25000" dirty="0" smtClean="0"/>
              <a:t>10</a:t>
            </a:r>
            <a:r>
              <a:rPr lang="ru-RU" sz="2800" dirty="0" smtClean="0"/>
              <a:t>=1011</a:t>
            </a:r>
            <a:r>
              <a:rPr lang="ru-RU" sz="2800" baseline="-25000" dirty="0" smtClean="0"/>
              <a:t>2</a:t>
            </a:r>
            <a:endParaRPr lang="ru-RU" sz="2800" baseline="-25000" dirty="0"/>
          </a:p>
        </p:txBody>
      </p:sp>
      <p:sp>
        <p:nvSpPr>
          <p:cNvPr id="56" name="Стрелка вниз 55"/>
          <p:cNvSpPr/>
          <p:nvPr/>
        </p:nvSpPr>
        <p:spPr>
          <a:xfrm>
            <a:off x="5072447" y="4189297"/>
            <a:ext cx="1023553" cy="5550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281046" y="6471091"/>
            <a:ext cx="4709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0 в </a:t>
            </a:r>
            <a:r>
              <a:rPr lang="ru-RU" sz="2400" dirty="0" err="1" smtClean="0"/>
              <a:t>ст.разряде</a:t>
            </a:r>
            <a:r>
              <a:rPr lang="ru-RU" sz="2400" dirty="0" smtClean="0"/>
              <a:t>, так как число </a:t>
            </a:r>
            <a:r>
              <a:rPr lang="en-US" sz="2400" dirty="0" smtClean="0"/>
              <a:t>&gt;0</a:t>
            </a:r>
            <a:endParaRPr lang="ru-RU" sz="2400" dirty="0"/>
          </a:p>
        </p:txBody>
      </p:sp>
      <p:sp>
        <p:nvSpPr>
          <p:cNvPr id="58" name="Стрелка вверх 57"/>
          <p:cNvSpPr/>
          <p:nvPr/>
        </p:nvSpPr>
        <p:spPr>
          <a:xfrm>
            <a:off x="3277548" y="6372202"/>
            <a:ext cx="373942" cy="1744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5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6" grpId="0"/>
      <p:bldP spid="20" grpId="0"/>
      <p:bldP spid="21" grpId="0"/>
      <p:bldP spid="22" grpId="0"/>
      <p:bldP spid="23" grpId="0"/>
      <p:bldP spid="25" grpId="0"/>
      <p:bldP spid="29" grpId="0"/>
      <p:bldP spid="30" grpId="0"/>
      <p:bldP spid="31" grpId="0"/>
      <p:bldP spid="32" grpId="0"/>
      <p:bldP spid="34" grpId="0"/>
      <p:bldP spid="35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/>
      <p:bldP spid="5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Plan</Template>
  <TotalTime>5564</TotalTime>
  <Words>5683</Words>
  <Application>Microsoft Office PowerPoint</Application>
  <PresentationFormat>Экран (4:3)</PresentationFormat>
  <Paragraphs>1860</Paragraphs>
  <Slides>152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152</vt:i4>
      </vt:variant>
    </vt:vector>
  </HeadingPairs>
  <TitlesOfParts>
    <vt:vector size="175" baseType="lpstr">
      <vt:lpstr>Arial</vt:lpstr>
      <vt:lpstr>Arial Black</vt:lpstr>
      <vt:lpstr>Calibri</vt:lpstr>
      <vt:lpstr>Century Gothic</vt:lpstr>
      <vt:lpstr>Comic Sans MS</vt:lpstr>
      <vt:lpstr>Corbel</vt:lpstr>
      <vt:lpstr>Garamond</vt:lpstr>
      <vt:lpstr>Gill Sans MT</vt:lpstr>
      <vt:lpstr>Symbol</vt:lpstr>
      <vt:lpstr>Tahoma</vt:lpstr>
      <vt:lpstr>Times New Roman</vt:lpstr>
      <vt:lpstr>Verdana</vt:lpstr>
      <vt:lpstr>Webdings</vt:lpstr>
      <vt:lpstr>Wingdings</vt:lpstr>
      <vt:lpstr>Wingdings 2</vt:lpstr>
      <vt:lpstr>Wingdings 3</vt:lpstr>
      <vt:lpstr>Оформление по умолчанию</vt:lpstr>
      <vt:lpstr>Business Plan</vt:lpstr>
      <vt:lpstr>Солнцестояние</vt:lpstr>
      <vt:lpstr>Натуральные материалы</vt:lpstr>
      <vt:lpstr>Тема Office</vt:lpstr>
      <vt:lpstr>Сектор</vt:lpstr>
      <vt:lpstr>Формула</vt:lpstr>
      <vt:lpstr>Представление информации в компьютере</vt:lpstr>
      <vt:lpstr>Презентация PowerPoint</vt:lpstr>
      <vt:lpstr>Понятие систем счисления</vt:lpstr>
      <vt:lpstr>Презентация PowerPoint</vt:lpstr>
      <vt:lpstr>Унарная - единичная система счисления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Данные расположены в некоторых ячейках, представляющих упорядоченную совокупность из двоичных разрядов, а каждый разряд может временно содержать одно из состояний - 0 или 1. </vt:lpstr>
      <vt:lpstr>Позиционные СС</vt:lpstr>
      <vt:lpstr>Позиционные СС</vt:lpstr>
      <vt:lpstr>Позиционные СС</vt:lpstr>
      <vt:lpstr>Кодирование чисел в позиционных СС</vt:lpstr>
      <vt:lpstr>Кодирование чисел в ПСС</vt:lpstr>
      <vt:lpstr>Кодирование чисел в ПСС</vt:lpstr>
      <vt:lpstr>Кодирование чисел в ПСС</vt:lpstr>
      <vt:lpstr>Кодирование чисел в ПСС</vt:lpstr>
      <vt:lpstr>1. Перевод чисел из q-CC в десятичную</vt:lpstr>
      <vt:lpstr>Перевод чисел из недесятичной (q ≠ 0) системы в десятичную</vt:lpstr>
      <vt:lpstr>1 0 1 1 0 1 = </vt:lpstr>
      <vt:lpstr>2. Перевод десятичных чисел в q-CC</vt:lpstr>
      <vt:lpstr>Пример 1. Перевести число 37,52 в двоичную сс</vt:lpstr>
      <vt:lpstr>Презентация PowerPoint</vt:lpstr>
      <vt:lpstr>Презентация PowerPoint</vt:lpstr>
      <vt:lpstr>Пример 2. Перевести десятичное число 47,26 в шестнадцатеричную СС.</vt:lpstr>
      <vt:lpstr>Презентация PowerPoint</vt:lpstr>
      <vt:lpstr>Презентация PowerPoint</vt:lpstr>
      <vt:lpstr>Пример 3. Перевести десятичное число 47 в восьмеричную СС.</vt:lpstr>
      <vt:lpstr>3. Перевод чисел в смешанных СС</vt:lpstr>
      <vt:lpstr>Презентация PowerPoint</vt:lpstr>
      <vt:lpstr>Перевод двоичного числа в восьмеричное:</vt:lpstr>
      <vt:lpstr>Перевести двоичное число 1110,112 в восьмеричное.</vt:lpstr>
      <vt:lpstr>Перевод двоичного числа в шестнадцатеричное:</vt:lpstr>
      <vt:lpstr>Перевести двоичное число 1110,112 в шестнадцатеричное.</vt:lpstr>
      <vt:lpstr>Обратный процесс: </vt:lpstr>
      <vt:lpstr>Перевести восьмеричное число 204,58 в двоичное.</vt:lpstr>
      <vt:lpstr>Перевести шестнадцатеричное число 6А2,Е16 в двоичное.</vt:lpstr>
      <vt:lpstr>Арифметика в системах счисления</vt:lpstr>
      <vt:lpstr>Арифметика в СС</vt:lpstr>
      <vt:lpstr>Сложение</vt:lpstr>
      <vt:lpstr>Сложение двоичных чисел выполняются в столбик.</vt:lpstr>
      <vt:lpstr>Вычитание</vt:lpstr>
      <vt:lpstr>При выполнении операции вычитания всегда из большего по абсолютной величине вычитается меньшее и у результата ставится соответствующий знак.</vt:lpstr>
      <vt:lpstr>Презентация PowerPoint</vt:lpstr>
      <vt:lpstr>Умножение</vt:lpstr>
      <vt:lpstr>Умножение двоичных чисел производится в столбик аналогично умножению десятичных чисел. </vt:lpstr>
      <vt:lpstr>Умножение</vt:lpstr>
      <vt:lpstr>Умножение</vt:lpstr>
      <vt:lpstr>Деление</vt:lpstr>
      <vt:lpstr>Деление</vt:lpstr>
      <vt:lpstr>Особенности чисел в СС</vt:lpstr>
      <vt:lpstr>Расположите значения по возрастанию:</vt:lpstr>
      <vt:lpstr>Расположите значения по убыванию:</vt:lpstr>
      <vt:lpstr>Последняя цифра числа 7896543126710 в двоичной системе счисления равна __</vt:lpstr>
      <vt:lpstr>Последняя цифра числа 564389281574610  в двоичной системе счисления равна __</vt:lpstr>
      <vt:lpstr>Если число делится на 4, два младших разряда его двоичной записи будут ____</vt:lpstr>
      <vt:lpstr>Если число делится на 8, три младших разряда его двоичной записи будут</vt:lpstr>
      <vt:lpstr>Сумма  23 + 2 + 1  в двоичной системе счисления имеет вид:</vt:lpstr>
      <vt:lpstr>Сумма  16 + 4 + 1  в двоичной системе счисления имеет вид:</vt:lpstr>
      <vt:lpstr>Какое количество байт используется для кодирования числа 25710 ?</vt:lpstr>
      <vt:lpstr>Какое количество бит используется для кодирования числа 3310 ?</vt:lpstr>
      <vt:lpstr>Презентация PowerPoint</vt:lpstr>
      <vt:lpstr>Представление целых положительных чисел</vt:lpstr>
      <vt:lpstr>Представление целых положительных чисел</vt:lpstr>
      <vt:lpstr>Представление целых положительных чисел</vt:lpstr>
      <vt:lpstr>Целые числа</vt:lpstr>
      <vt:lpstr>Представление целых чисел со знаком</vt:lpstr>
      <vt:lpstr>Представление целых чисел  со знаком</vt:lpstr>
      <vt:lpstr>Целые числа занимают в памяти 1, 2 или 4 байта</vt:lpstr>
      <vt:lpstr>Представление числа в привычной форме "знак"-"величина", при которой старший разряд ячейки отводится под знак, а остальные - под запись числа в двоичной системе, называется прямым кодом двоичного числа. </vt:lpstr>
      <vt:lpstr>25710 = 1000000012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Представление целых чисел со знаком</vt:lpstr>
      <vt:lpstr>Вещественные числа</vt:lpstr>
      <vt:lpstr>2) Представление с плавающей     точкой</vt:lpstr>
      <vt:lpstr>4235,25 = </vt:lpstr>
      <vt:lpstr>Если   1/q ≤| M |&lt; 1 , то</vt:lpstr>
      <vt:lpstr>Презентация PowerPoint</vt:lpstr>
      <vt:lpstr>Презентация PowerPoint</vt:lpstr>
      <vt:lpstr>Презентация PowerPoint</vt:lpstr>
      <vt:lpstr>Презентация PowerPoint</vt:lpstr>
      <vt:lpstr>Вещественные числа занимают от 4 до 10 байтов.</vt:lpstr>
      <vt:lpstr>Презентация PowerPoint</vt:lpstr>
      <vt:lpstr>Представление символьных  данных </vt:lpstr>
      <vt:lpstr>Презентация PowerPoint</vt:lpstr>
      <vt:lpstr>Кодирование текстовой информации</vt:lpstr>
      <vt:lpstr>Презентация PowerPoint</vt:lpstr>
      <vt:lpstr>Презентация PowerPoint</vt:lpstr>
      <vt:lpstr>Презентация PowerPoint</vt:lpstr>
      <vt:lpstr>Кодирование текстовой информации</vt:lpstr>
      <vt:lpstr>Презентация PowerPoint</vt:lpstr>
      <vt:lpstr>Кодирование текстовой информации</vt:lpstr>
      <vt:lpstr>Система, в которой каждому символу алфавита поставлен в соответствие уникальный код, называется кодовой таблицей.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графической информации</vt:lpstr>
      <vt:lpstr>Растровая графика</vt:lpstr>
      <vt:lpstr>Растровый способ подходит для хранения фотографий и видеофрагментов.</vt:lpstr>
      <vt:lpstr>Векторная графика</vt:lpstr>
      <vt:lpstr>Основными элементами векторной графики являются простые геометрические фигуры, которые хранятся в памяти компьютера в виде математических формул и числовых параметров.</vt:lpstr>
      <vt:lpstr>Презентация PowerPoint</vt:lpstr>
      <vt:lpstr>Цветовые модели</vt:lpstr>
      <vt:lpstr>Цветовая модель RGB</vt:lpstr>
      <vt:lpstr>Презентация PowerPoint</vt:lpstr>
      <vt:lpstr>Цветовая модель CMYK</vt:lpstr>
      <vt:lpstr> Домашнее задание:</vt:lpstr>
      <vt:lpstr>Архитектура ЭВМ фон Неймана</vt:lpstr>
      <vt:lpstr>Презентация PowerPoint</vt:lpstr>
      <vt:lpstr>Принципы работы компьютера: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Zver</cp:lastModifiedBy>
  <cp:revision>742</cp:revision>
  <dcterms:created xsi:type="dcterms:W3CDTF">2012-09-15T12:48:15Z</dcterms:created>
  <dcterms:modified xsi:type="dcterms:W3CDTF">2020-11-02T13:52:25Z</dcterms:modified>
</cp:coreProperties>
</file>