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2" r:id="rId1"/>
  </p:sldMasterIdLst>
  <p:sldIdLst>
    <p:sldId id="256" r:id="rId2"/>
    <p:sldId id="257" r:id="rId3"/>
    <p:sldId id="261" r:id="rId4"/>
    <p:sldId id="262" r:id="rId5"/>
    <p:sldId id="263" r:id="rId6"/>
    <p:sldId id="266" r:id="rId7"/>
    <p:sldId id="264" r:id="rId8"/>
    <p:sldId id="265" r:id="rId9"/>
    <p:sldId id="272" r:id="rId10"/>
    <p:sldId id="274" r:id="rId11"/>
    <p:sldId id="259" r:id="rId12"/>
    <p:sldId id="275" r:id="rId13"/>
    <p:sldId id="273" r:id="rId14"/>
    <p:sldId id="260" r:id="rId15"/>
    <p:sldId id="271"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4" r:id="rId34"/>
    <p:sldId id="268" r:id="rId35"/>
    <p:sldId id="293" r:id="rId36"/>
    <p:sldId id="269" r:id="rId37"/>
    <p:sldId id="295" r:id="rId38"/>
    <p:sldId id="296" r:id="rId39"/>
    <p:sldId id="297" r:id="rId40"/>
    <p:sldId id="298"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5" autoAdjust="0"/>
    <p:restoredTop sz="94660"/>
  </p:normalViewPr>
  <p:slideViewPr>
    <p:cSldViewPr snapToGrid="0">
      <p:cViewPr varScale="1">
        <p:scale>
          <a:sx n="72" d="100"/>
          <a:sy n="72" d="100"/>
        </p:scale>
        <p:origin x="53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039747C-AB77-4A88-94E5-E558A7BB011C}" type="datetimeFigureOut">
              <a:rPr lang="ru-RU" smtClean="0"/>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6989411-274E-4709-9BB4-05B937697983}" type="slidenum">
              <a:rPr lang="ru-RU" smtClean="0"/>
              <a:t>‹#›</a:t>
            </a:fld>
            <a:endParaRPr lang="ru-RU"/>
          </a:p>
        </p:txBody>
      </p:sp>
    </p:spTree>
    <p:extLst>
      <p:ext uri="{BB962C8B-B14F-4D97-AF65-F5344CB8AC3E}">
        <p14:creationId xmlns:p14="http://schemas.microsoft.com/office/powerpoint/2010/main" val="1853125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039747C-AB77-4A88-94E5-E558A7BB011C}" type="datetimeFigureOut">
              <a:rPr lang="ru-RU" smtClean="0"/>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6989411-274E-4709-9BB4-05B937697983}" type="slidenum">
              <a:rPr lang="ru-RU" smtClean="0"/>
              <a:t>‹#›</a:t>
            </a:fld>
            <a:endParaRPr lang="ru-RU"/>
          </a:p>
        </p:txBody>
      </p:sp>
    </p:spTree>
    <p:extLst>
      <p:ext uri="{BB962C8B-B14F-4D97-AF65-F5344CB8AC3E}">
        <p14:creationId xmlns:p14="http://schemas.microsoft.com/office/powerpoint/2010/main" val="3575980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039747C-AB77-4A88-94E5-E558A7BB011C}" type="datetimeFigureOut">
              <a:rPr lang="ru-RU" smtClean="0"/>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6989411-274E-4709-9BB4-05B937697983}"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68239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039747C-AB77-4A88-94E5-E558A7BB011C}" type="datetimeFigureOut">
              <a:rPr lang="ru-RU" smtClean="0"/>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6989411-274E-4709-9BB4-05B937697983}" type="slidenum">
              <a:rPr lang="ru-RU" smtClean="0"/>
              <a:t>‹#›</a:t>
            </a:fld>
            <a:endParaRPr lang="ru-RU"/>
          </a:p>
        </p:txBody>
      </p:sp>
    </p:spTree>
    <p:extLst>
      <p:ext uri="{BB962C8B-B14F-4D97-AF65-F5344CB8AC3E}">
        <p14:creationId xmlns:p14="http://schemas.microsoft.com/office/powerpoint/2010/main" val="3155689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039747C-AB77-4A88-94E5-E558A7BB011C}" type="datetimeFigureOut">
              <a:rPr lang="ru-RU" smtClean="0"/>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6989411-274E-4709-9BB4-05B937697983}"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59725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039747C-AB77-4A88-94E5-E558A7BB011C}" type="datetimeFigureOut">
              <a:rPr lang="ru-RU" smtClean="0"/>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6989411-274E-4709-9BB4-05B937697983}" type="slidenum">
              <a:rPr lang="ru-RU" smtClean="0"/>
              <a:t>‹#›</a:t>
            </a:fld>
            <a:endParaRPr lang="ru-RU"/>
          </a:p>
        </p:txBody>
      </p:sp>
    </p:spTree>
    <p:extLst>
      <p:ext uri="{BB962C8B-B14F-4D97-AF65-F5344CB8AC3E}">
        <p14:creationId xmlns:p14="http://schemas.microsoft.com/office/powerpoint/2010/main" val="1008074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039747C-AB77-4A88-94E5-E558A7BB011C}" type="datetimeFigureOut">
              <a:rPr lang="ru-RU" smtClean="0"/>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6989411-274E-4709-9BB4-05B937697983}" type="slidenum">
              <a:rPr lang="ru-RU" smtClean="0"/>
              <a:t>‹#›</a:t>
            </a:fld>
            <a:endParaRPr lang="ru-RU"/>
          </a:p>
        </p:txBody>
      </p:sp>
    </p:spTree>
    <p:extLst>
      <p:ext uri="{BB962C8B-B14F-4D97-AF65-F5344CB8AC3E}">
        <p14:creationId xmlns:p14="http://schemas.microsoft.com/office/powerpoint/2010/main" val="2714015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039747C-AB77-4A88-94E5-E558A7BB011C}" type="datetimeFigureOut">
              <a:rPr lang="ru-RU" smtClean="0"/>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6989411-274E-4709-9BB4-05B937697983}" type="slidenum">
              <a:rPr lang="ru-RU" smtClean="0"/>
              <a:t>‹#›</a:t>
            </a:fld>
            <a:endParaRPr lang="ru-RU"/>
          </a:p>
        </p:txBody>
      </p:sp>
    </p:spTree>
    <p:extLst>
      <p:ext uri="{BB962C8B-B14F-4D97-AF65-F5344CB8AC3E}">
        <p14:creationId xmlns:p14="http://schemas.microsoft.com/office/powerpoint/2010/main" val="1072293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039747C-AB77-4A88-94E5-E558A7BB011C}" type="datetimeFigureOut">
              <a:rPr lang="ru-RU" smtClean="0"/>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6989411-274E-4709-9BB4-05B937697983}" type="slidenum">
              <a:rPr lang="ru-RU" smtClean="0"/>
              <a:t>‹#›</a:t>
            </a:fld>
            <a:endParaRPr lang="ru-RU"/>
          </a:p>
        </p:txBody>
      </p:sp>
    </p:spTree>
    <p:extLst>
      <p:ext uri="{BB962C8B-B14F-4D97-AF65-F5344CB8AC3E}">
        <p14:creationId xmlns:p14="http://schemas.microsoft.com/office/powerpoint/2010/main" val="945333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039747C-AB77-4A88-94E5-E558A7BB011C}" type="datetimeFigureOut">
              <a:rPr lang="ru-RU" smtClean="0"/>
              <a:t>26.04.2021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6989411-274E-4709-9BB4-05B937697983}" type="slidenum">
              <a:rPr lang="ru-RU" smtClean="0"/>
              <a:t>‹#›</a:t>
            </a:fld>
            <a:endParaRPr lang="ru-RU"/>
          </a:p>
        </p:txBody>
      </p:sp>
    </p:spTree>
    <p:extLst>
      <p:ext uri="{BB962C8B-B14F-4D97-AF65-F5344CB8AC3E}">
        <p14:creationId xmlns:p14="http://schemas.microsoft.com/office/powerpoint/2010/main" val="2839621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039747C-AB77-4A88-94E5-E558A7BB011C}" type="datetimeFigureOut">
              <a:rPr lang="ru-RU" smtClean="0"/>
              <a:t>26.04.2021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6989411-274E-4709-9BB4-05B937697983}" type="slidenum">
              <a:rPr lang="ru-RU" smtClean="0"/>
              <a:t>‹#›</a:t>
            </a:fld>
            <a:endParaRPr lang="ru-RU"/>
          </a:p>
        </p:txBody>
      </p:sp>
    </p:spTree>
    <p:extLst>
      <p:ext uri="{BB962C8B-B14F-4D97-AF65-F5344CB8AC3E}">
        <p14:creationId xmlns:p14="http://schemas.microsoft.com/office/powerpoint/2010/main" val="3449004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039747C-AB77-4A88-94E5-E558A7BB011C}" type="datetimeFigureOut">
              <a:rPr lang="ru-RU" smtClean="0"/>
              <a:t>26.04.2021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6989411-274E-4709-9BB4-05B937697983}" type="slidenum">
              <a:rPr lang="ru-RU" smtClean="0"/>
              <a:t>‹#›</a:t>
            </a:fld>
            <a:endParaRPr lang="ru-RU"/>
          </a:p>
        </p:txBody>
      </p:sp>
    </p:spTree>
    <p:extLst>
      <p:ext uri="{BB962C8B-B14F-4D97-AF65-F5344CB8AC3E}">
        <p14:creationId xmlns:p14="http://schemas.microsoft.com/office/powerpoint/2010/main" val="2629218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039747C-AB77-4A88-94E5-E558A7BB011C}" type="datetimeFigureOut">
              <a:rPr lang="ru-RU" smtClean="0"/>
              <a:t>26.04.2021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6989411-274E-4709-9BB4-05B937697983}" type="slidenum">
              <a:rPr lang="ru-RU" smtClean="0"/>
              <a:t>‹#›</a:t>
            </a:fld>
            <a:endParaRPr lang="ru-RU"/>
          </a:p>
        </p:txBody>
      </p:sp>
    </p:spTree>
    <p:extLst>
      <p:ext uri="{BB962C8B-B14F-4D97-AF65-F5344CB8AC3E}">
        <p14:creationId xmlns:p14="http://schemas.microsoft.com/office/powerpoint/2010/main" val="3770319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39747C-AB77-4A88-94E5-E558A7BB011C}" type="datetimeFigureOut">
              <a:rPr lang="ru-RU" smtClean="0"/>
              <a:t>26.04.2021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6989411-274E-4709-9BB4-05B937697983}" type="slidenum">
              <a:rPr lang="ru-RU" smtClean="0"/>
              <a:t>‹#›</a:t>
            </a:fld>
            <a:endParaRPr lang="ru-RU"/>
          </a:p>
        </p:txBody>
      </p:sp>
    </p:spTree>
    <p:extLst>
      <p:ext uri="{BB962C8B-B14F-4D97-AF65-F5344CB8AC3E}">
        <p14:creationId xmlns:p14="http://schemas.microsoft.com/office/powerpoint/2010/main" val="2735336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039747C-AB77-4A88-94E5-E558A7BB011C}" type="datetimeFigureOut">
              <a:rPr lang="ru-RU" smtClean="0"/>
              <a:t>26.04.2021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6989411-274E-4709-9BB4-05B937697983}" type="slidenum">
              <a:rPr lang="ru-RU" smtClean="0"/>
              <a:t>‹#›</a:t>
            </a:fld>
            <a:endParaRPr lang="ru-RU"/>
          </a:p>
        </p:txBody>
      </p:sp>
    </p:spTree>
    <p:extLst>
      <p:ext uri="{BB962C8B-B14F-4D97-AF65-F5344CB8AC3E}">
        <p14:creationId xmlns:p14="http://schemas.microsoft.com/office/powerpoint/2010/main" val="4291797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4039747C-AB77-4A88-94E5-E558A7BB011C}" type="datetimeFigureOut">
              <a:rPr lang="ru-RU" smtClean="0"/>
              <a:t>26.04.2021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6989411-274E-4709-9BB4-05B937697983}" type="slidenum">
              <a:rPr lang="ru-RU" smtClean="0"/>
              <a:t>‹#›</a:t>
            </a:fld>
            <a:endParaRPr lang="ru-RU"/>
          </a:p>
        </p:txBody>
      </p:sp>
    </p:spTree>
    <p:extLst>
      <p:ext uri="{BB962C8B-B14F-4D97-AF65-F5344CB8AC3E}">
        <p14:creationId xmlns:p14="http://schemas.microsoft.com/office/powerpoint/2010/main" val="3779338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000">
              <a:schemeClr val="accent1">
                <a:lumMod val="5000"/>
                <a:lumOff val="95000"/>
              </a:schemeClr>
            </a:gs>
            <a:gs pos="37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039747C-AB77-4A88-94E5-E558A7BB011C}" type="datetimeFigureOut">
              <a:rPr lang="ru-RU" smtClean="0"/>
              <a:t>26.04.2021</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06989411-274E-4709-9BB4-05B937697983}" type="slidenum">
              <a:rPr lang="ru-RU" smtClean="0"/>
              <a:t>‹#›</a:t>
            </a:fld>
            <a:endParaRPr lang="ru-RU"/>
          </a:p>
        </p:txBody>
      </p:sp>
    </p:spTree>
    <p:extLst>
      <p:ext uri="{BB962C8B-B14F-4D97-AF65-F5344CB8AC3E}">
        <p14:creationId xmlns:p14="http://schemas.microsoft.com/office/powerpoint/2010/main" val="567955524"/>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8224F9-6796-4A26-834F-7FEB5E24395A}"/>
              </a:ext>
            </a:extLst>
          </p:cNvPr>
          <p:cNvSpPr txBox="1"/>
          <p:nvPr/>
        </p:nvSpPr>
        <p:spPr>
          <a:xfrm>
            <a:off x="1696278" y="437322"/>
            <a:ext cx="10031895" cy="1477328"/>
          </a:xfrm>
          <a:prstGeom prst="rect">
            <a:avLst/>
          </a:prstGeom>
          <a:noFill/>
        </p:spPr>
        <p:txBody>
          <a:bodyPr wrap="square" rtlCol="0">
            <a:spAutoFit/>
          </a:bodyPr>
          <a:lstStyle/>
          <a:p>
            <a:pPr algn="ctr"/>
            <a:r>
              <a:rPr lang="ru-RU" b="1" dirty="0">
                <a:latin typeface="Arial" panose="020B0604020202020204" pitchFamily="34" charset="0"/>
                <a:cs typeface="Arial" panose="020B0604020202020204" pitchFamily="34" charset="0"/>
              </a:rPr>
              <a:t>РОСЖЕЛДОР</a:t>
            </a:r>
          </a:p>
          <a:p>
            <a:pPr algn="ctr"/>
            <a:r>
              <a:rPr lang="ru-RU" b="1" dirty="0">
                <a:latin typeface="Arial" panose="020B0604020202020204" pitchFamily="34" charset="0"/>
                <a:cs typeface="Arial" panose="020B0604020202020204" pitchFamily="34" charset="0"/>
              </a:rPr>
              <a:t>Федеральное государственное бюджетное образовательное учреждение высшего образования</a:t>
            </a:r>
          </a:p>
          <a:p>
            <a:pPr algn="ctr"/>
            <a:r>
              <a:rPr lang="ru-RU" b="1" dirty="0">
                <a:latin typeface="Arial" panose="020B0604020202020204" pitchFamily="34" charset="0"/>
                <a:cs typeface="Arial" panose="020B0604020202020204" pitchFamily="34" charset="0"/>
              </a:rPr>
              <a:t>«Ростовский государственный университет путей сообщения»</a:t>
            </a:r>
          </a:p>
          <a:p>
            <a:pPr algn="ctr"/>
            <a:r>
              <a:rPr lang="ru-RU" b="1" dirty="0">
                <a:latin typeface="Arial" panose="020B0604020202020204" pitchFamily="34" charset="0"/>
                <a:cs typeface="Arial" panose="020B0604020202020204" pitchFamily="34" charset="0"/>
              </a:rPr>
              <a:t>(ФГБОУ ВО РГУПС)</a:t>
            </a:r>
          </a:p>
        </p:txBody>
      </p:sp>
      <p:pic>
        <p:nvPicPr>
          <p:cNvPr id="5" name="Рисунок 4">
            <a:extLst>
              <a:ext uri="{FF2B5EF4-FFF2-40B4-BE49-F238E27FC236}">
                <a16:creationId xmlns:a16="http://schemas.microsoft.com/office/drawing/2014/main" id="{F147DD8E-77FC-41D2-B6D9-7C1B6078A7E4}"/>
              </a:ext>
            </a:extLst>
          </p:cNvPr>
          <p:cNvPicPr>
            <a:picLocks noChangeAspect="1"/>
          </p:cNvPicPr>
          <p:nvPr/>
        </p:nvPicPr>
        <p:blipFill>
          <a:blip r:embed="rId2"/>
          <a:stretch>
            <a:fillRect/>
          </a:stretch>
        </p:blipFill>
        <p:spPr>
          <a:xfrm>
            <a:off x="170881" y="206536"/>
            <a:ext cx="1646063" cy="1249788"/>
          </a:xfrm>
          <a:prstGeom prst="rect">
            <a:avLst/>
          </a:prstGeom>
        </p:spPr>
      </p:pic>
      <p:sp>
        <p:nvSpPr>
          <p:cNvPr id="6" name="Заголовок 5">
            <a:extLst>
              <a:ext uri="{FF2B5EF4-FFF2-40B4-BE49-F238E27FC236}">
                <a16:creationId xmlns:a16="http://schemas.microsoft.com/office/drawing/2014/main" id="{C08C82F2-B45B-44ED-A32C-B62DDAC27CA8}"/>
              </a:ext>
            </a:extLst>
          </p:cNvPr>
          <p:cNvSpPr>
            <a:spLocks noGrp="1"/>
          </p:cNvSpPr>
          <p:nvPr>
            <p:ph type="ctrTitle"/>
          </p:nvPr>
        </p:nvSpPr>
        <p:spPr>
          <a:xfrm>
            <a:off x="1152938" y="2145436"/>
            <a:ext cx="9342784" cy="1967925"/>
          </a:xfrm>
        </p:spPr>
        <p:txBody>
          <a:bodyPr>
            <a:normAutofit fontScale="90000"/>
            <a:scene3d>
              <a:camera prst="orthographicFront"/>
              <a:lightRig rig="threePt" dir="t"/>
            </a:scene3d>
            <a:sp3d extrusionH="57150">
              <a:bevelT w="38100" h="38100" prst="angle"/>
            </a:sp3d>
          </a:bodyPr>
          <a:lstStyle/>
          <a:p>
            <a:br>
              <a:rPr lang="ru-RU" dirty="0">
                <a:solidFill>
                  <a:schemeClr val="accent2">
                    <a:lumMod val="75000"/>
                  </a:schemeClr>
                </a:solidFill>
              </a:rPr>
            </a:br>
            <a:br>
              <a:rPr lang="ru-RU" dirty="0">
                <a:solidFill>
                  <a:schemeClr val="accent2">
                    <a:lumMod val="75000"/>
                  </a:schemeClr>
                </a:solidFill>
              </a:rPr>
            </a:br>
            <a:br>
              <a:rPr lang="ru-RU" dirty="0">
                <a:solidFill>
                  <a:schemeClr val="accent2">
                    <a:lumMod val="75000"/>
                  </a:schemeClr>
                </a:solidFill>
              </a:rPr>
            </a:br>
            <a:br>
              <a:rPr lang="ru-RU" dirty="0">
                <a:solidFill>
                  <a:schemeClr val="accent2">
                    <a:lumMod val="75000"/>
                  </a:schemeClr>
                </a:solidFill>
              </a:rPr>
            </a:br>
            <a:r>
              <a:rPr lang="ru-RU" b="1" dirty="0">
                <a:ln w="22225">
                  <a:solidFill>
                    <a:schemeClr val="accent2"/>
                  </a:solidFill>
                  <a:prstDash val="solid"/>
                </a:ln>
                <a:solidFill>
                  <a:schemeClr val="accent2">
                    <a:lumMod val="40000"/>
                    <a:lumOff val="60000"/>
                  </a:schemeClr>
                </a:solidFill>
              </a:rPr>
              <a:t>ВСТУПИТЕЛЬНОЕ ИСПЫТАНИЕ РГУПС ПО ОБЩЕСТВОЗНАНИЮ</a:t>
            </a:r>
            <a:endParaRPr lang="ru-RU" dirty="0">
              <a:solidFill>
                <a:schemeClr val="accent2">
                  <a:lumMod val="75000"/>
                </a:schemeClr>
              </a:solidFill>
            </a:endParaRPr>
          </a:p>
        </p:txBody>
      </p:sp>
      <p:sp>
        <p:nvSpPr>
          <p:cNvPr id="7" name="Подзаголовок 6">
            <a:extLst>
              <a:ext uri="{FF2B5EF4-FFF2-40B4-BE49-F238E27FC236}">
                <a16:creationId xmlns:a16="http://schemas.microsoft.com/office/drawing/2014/main" id="{0FF91EF4-1EAB-4102-8AA1-6BFC1130B97B}"/>
              </a:ext>
            </a:extLst>
          </p:cNvPr>
          <p:cNvSpPr>
            <a:spLocks noGrp="1"/>
          </p:cNvSpPr>
          <p:nvPr>
            <p:ph type="subTitle" idx="1"/>
          </p:nvPr>
        </p:nvSpPr>
        <p:spPr>
          <a:xfrm>
            <a:off x="1391478" y="5202238"/>
            <a:ext cx="9144000" cy="1655762"/>
          </a:xfrm>
        </p:spPr>
        <p:txBody>
          <a:bodyPr/>
          <a:lstStyle/>
          <a:p>
            <a:endParaRPr lang="ru-RU" dirty="0"/>
          </a:p>
          <a:p>
            <a:endParaRPr lang="ru-RU" dirty="0"/>
          </a:p>
          <a:p>
            <a:pPr algn="ctr"/>
            <a:r>
              <a:rPr lang="ru-RU" sz="3200" dirty="0">
                <a:ln w="0"/>
                <a:solidFill>
                  <a:schemeClr val="tx1"/>
                </a:solidFill>
                <a:effectLst>
                  <a:outerShdw blurRad="38100" dist="19050" dir="2700000" algn="tl" rotWithShape="0">
                    <a:schemeClr val="dk1">
                      <a:alpha val="40000"/>
                    </a:schemeClr>
                  </a:outerShdw>
                  <a:reflection blurRad="6350" stA="55000" endA="300" endPos="45500" dir="5400000" sy="-100000" algn="bl" rotWithShape="0"/>
                </a:effectLst>
              </a:rPr>
              <a:t>2021 год</a:t>
            </a:r>
          </a:p>
        </p:txBody>
      </p:sp>
    </p:spTree>
    <p:extLst>
      <p:ext uri="{BB962C8B-B14F-4D97-AF65-F5344CB8AC3E}">
        <p14:creationId xmlns:p14="http://schemas.microsoft.com/office/powerpoint/2010/main" val="3754265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EC2428F-80CE-42F0-997A-1C14B90F569E}"/>
              </a:ext>
            </a:extLst>
          </p:cNvPr>
          <p:cNvSpPr/>
          <p:nvPr/>
        </p:nvSpPr>
        <p:spPr>
          <a:xfrm>
            <a:off x="0" y="363915"/>
            <a:ext cx="12192000" cy="6494085"/>
          </a:xfrm>
          <a:prstGeom prst="rect">
            <a:avLst/>
          </a:prstGeom>
        </p:spPr>
        <p:txBody>
          <a:bodyPr wrap="square">
            <a:spAutoFit/>
          </a:bodyPr>
          <a:lstStyle/>
          <a:p>
            <a:r>
              <a:rPr lang="ru-RU" sz="1600" b="1" dirty="0">
                <a:solidFill>
                  <a:srgbClr val="C00000"/>
                </a:solidFill>
                <a:latin typeface="Arial" panose="020B0604020202020204" pitchFamily="34" charset="0"/>
                <a:cs typeface="Arial" panose="020B0604020202020204" pitchFamily="34" charset="0"/>
              </a:rPr>
              <a:t>Прогресс</a:t>
            </a:r>
            <a:r>
              <a:rPr lang="ru-RU" sz="1600" dirty="0">
                <a:solidFill>
                  <a:srgbClr val="333333"/>
                </a:solidFill>
                <a:latin typeface="Arial" panose="020B0604020202020204" pitchFamily="34" charset="0"/>
                <a:cs typeface="Arial" panose="020B0604020202020204" pitchFamily="34" charset="0"/>
              </a:rPr>
              <a:t> (от лат. </a:t>
            </a:r>
            <a:r>
              <a:rPr lang="ru-RU" sz="1600" i="1" dirty="0" err="1">
                <a:solidFill>
                  <a:srgbClr val="333333"/>
                </a:solidFill>
                <a:latin typeface="Arial" panose="020B0604020202020204" pitchFamily="34" charset="0"/>
                <a:cs typeface="Arial" panose="020B0604020202020204" pitchFamily="34" charset="0"/>
              </a:rPr>
              <a:t>progressus</a:t>
            </a:r>
            <a:r>
              <a:rPr lang="ru-RU" sz="1600" dirty="0">
                <a:solidFill>
                  <a:srgbClr val="333333"/>
                </a:solidFill>
                <a:latin typeface="Arial" panose="020B0604020202020204" pitchFamily="34" charset="0"/>
                <a:cs typeface="Arial" panose="020B0604020202020204" pitchFamily="34" charset="0"/>
              </a:rPr>
              <a:t> — продвижение, успех) — это такой тип развития, для которого характерен переход от низшего к высшему, от простого к более сложному, движение вперед к более совершенному.</a:t>
            </a:r>
          </a:p>
          <a:p>
            <a:r>
              <a:rPr lang="ru-RU" sz="1600" b="1" dirty="0">
                <a:solidFill>
                  <a:srgbClr val="C00000"/>
                </a:solidFill>
                <a:latin typeface="Arial" panose="020B0604020202020204" pitchFamily="34" charset="0"/>
                <a:cs typeface="Arial" panose="020B0604020202020204" pitchFamily="34" charset="0"/>
              </a:rPr>
              <a:t>Особенности прогресса:</a:t>
            </a:r>
            <a:endParaRPr lang="ru-RU" sz="1600" dirty="0">
              <a:solidFill>
                <a:srgbClr val="C00000"/>
              </a:solidFill>
              <a:latin typeface="Arial" panose="020B0604020202020204" pitchFamily="34" charset="0"/>
              <a:cs typeface="Arial" panose="020B0604020202020204" pitchFamily="34" charset="0"/>
            </a:endParaRPr>
          </a:p>
          <a:p>
            <a:pPr>
              <a:buFont typeface="Arial" panose="020B0604020202020204" pitchFamily="34" charset="0"/>
              <a:buChar char="•"/>
            </a:pPr>
            <a:r>
              <a:rPr lang="ru-RU" sz="1600" dirty="0">
                <a:solidFill>
                  <a:srgbClr val="333333"/>
                </a:solidFill>
                <a:latin typeface="Arial" panose="020B0604020202020204" pitchFamily="34" charset="0"/>
                <a:cs typeface="Arial" panose="020B0604020202020204" pitchFamily="34" charset="0"/>
              </a:rPr>
              <a:t> Относительность прогресса (невозможность применения данного термина к некоторым сферам, например, искусству).</a:t>
            </a:r>
          </a:p>
          <a:p>
            <a:pPr>
              <a:buFont typeface="Arial" panose="020B0604020202020204" pitchFamily="34" charset="0"/>
              <a:buChar char="•"/>
            </a:pPr>
            <a:r>
              <a:rPr lang="ru-RU" sz="1600" dirty="0">
                <a:solidFill>
                  <a:srgbClr val="333333"/>
                </a:solidFill>
                <a:latin typeface="Arial" panose="020B0604020202020204" pitchFamily="34" charset="0"/>
                <a:cs typeface="Arial" panose="020B0604020202020204" pitchFamily="34" charset="0"/>
              </a:rPr>
              <a:t> Противоречивость прогресса (наличие позитивных последствий для одной сферы, но одновременно негативных для другой, например, развитие промышленности отрицательно влияет на экологическую обстановку в регионе).</a:t>
            </a:r>
          </a:p>
          <a:p>
            <a:r>
              <a:rPr lang="ru-RU" sz="1600" b="1" dirty="0">
                <a:solidFill>
                  <a:srgbClr val="C00000"/>
                </a:solidFill>
                <a:latin typeface="Arial" panose="020B0604020202020204" pitchFamily="34" charset="0"/>
                <a:cs typeface="Arial" panose="020B0604020202020204" pitchFamily="34" charset="0"/>
              </a:rPr>
              <a:t>Критерии прогресса:</a:t>
            </a:r>
            <a:endParaRPr lang="ru-RU" sz="1600" dirty="0">
              <a:solidFill>
                <a:srgbClr val="C00000"/>
              </a:solidFill>
              <a:latin typeface="Arial" panose="020B0604020202020204" pitchFamily="34" charset="0"/>
              <a:cs typeface="Arial" panose="020B0604020202020204" pitchFamily="34" charset="0"/>
            </a:endParaRPr>
          </a:p>
          <a:p>
            <a:pPr>
              <a:buFont typeface="Arial" panose="020B0604020202020204" pitchFamily="34" charset="0"/>
              <a:buChar char="•"/>
            </a:pPr>
            <a:r>
              <a:rPr lang="ru-RU" sz="1600" dirty="0">
                <a:solidFill>
                  <a:srgbClr val="333333"/>
                </a:solidFill>
                <a:latin typeface="Arial" panose="020B0604020202020204" pitchFamily="34" charset="0"/>
                <a:cs typeface="Arial" panose="020B0604020202020204" pitchFamily="34" charset="0"/>
              </a:rPr>
              <a:t>Развитие человеческого разума.</a:t>
            </a:r>
          </a:p>
          <a:p>
            <a:pPr>
              <a:buFont typeface="Arial" panose="020B0604020202020204" pitchFamily="34" charset="0"/>
              <a:buChar char="•"/>
            </a:pPr>
            <a:r>
              <a:rPr lang="ru-RU" sz="1600" dirty="0">
                <a:solidFill>
                  <a:srgbClr val="333333"/>
                </a:solidFill>
                <a:latin typeface="Arial" panose="020B0604020202020204" pitchFamily="34" charset="0"/>
                <a:cs typeface="Arial" panose="020B0604020202020204" pitchFamily="34" charset="0"/>
              </a:rPr>
              <a:t>Совершенствование нравственности людей.</a:t>
            </a:r>
          </a:p>
          <a:p>
            <a:pPr>
              <a:buFont typeface="Arial" panose="020B0604020202020204" pitchFamily="34" charset="0"/>
              <a:buChar char="•"/>
            </a:pPr>
            <a:r>
              <a:rPr lang="ru-RU" sz="1600" dirty="0">
                <a:solidFill>
                  <a:srgbClr val="333333"/>
                </a:solidFill>
                <a:latin typeface="Arial" panose="020B0604020202020204" pitchFamily="34" charset="0"/>
                <a:cs typeface="Arial" panose="020B0604020202020204" pitchFamily="34" charset="0"/>
              </a:rPr>
              <a:t>Возрастание степени свободы, которую общество может предоставить человеку.</a:t>
            </a:r>
          </a:p>
          <a:p>
            <a:pPr>
              <a:buFont typeface="Arial" panose="020B0604020202020204" pitchFamily="34" charset="0"/>
              <a:buChar char="•"/>
            </a:pPr>
            <a:r>
              <a:rPr lang="ru-RU" sz="1600" dirty="0">
                <a:solidFill>
                  <a:srgbClr val="333333"/>
                </a:solidFill>
                <a:latin typeface="Arial" panose="020B0604020202020204" pitchFamily="34" charset="0"/>
                <a:cs typeface="Arial" panose="020B0604020202020204" pitchFamily="34" charset="0"/>
              </a:rPr>
              <a:t>Прогресс науки и техники.</a:t>
            </a:r>
          </a:p>
          <a:p>
            <a:pPr>
              <a:buFont typeface="Arial" panose="020B0604020202020204" pitchFamily="34" charset="0"/>
              <a:buChar char="•"/>
            </a:pPr>
            <a:r>
              <a:rPr lang="ru-RU" sz="1600" dirty="0">
                <a:solidFill>
                  <a:srgbClr val="333333"/>
                </a:solidFill>
                <a:latin typeface="Arial" panose="020B0604020202020204" pitchFamily="34" charset="0"/>
                <a:cs typeface="Arial" panose="020B0604020202020204" pitchFamily="34" charset="0"/>
              </a:rPr>
              <a:t>Развитие производительных сил общества.</a:t>
            </a:r>
          </a:p>
          <a:p>
            <a:r>
              <a:rPr lang="ru-RU" sz="1600" b="1" dirty="0">
                <a:solidFill>
                  <a:srgbClr val="C00000"/>
                </a:solidFill>
                <a:latin typeface="Arial" panose="020B0604020202020204" pitchFamily="34" charset="0"/>
                <a:cs typeface="Arial" panose="020B0604020202020204" pitchFamily="34" charset="0"/>
              </a:rPr>
              <a:t>Регресс</a:t>
            </a:r>
            <a:r>
              <a:rPr lang="ru-RU" sz="1600" dirty="0">
                <a:solidFill>
                  <a:srgbClr val="C00000"/>
                </a:solidFill>
                <a:latin typeface="Arial" panose="020B0604020202020204" pitchFamily="34" charset="0"/>
                <a:cs typeface="Arial" panose="020B0604020202020204" pitchFamily="34" charset="0"/>
              </a:rPr>
              <a:t> (</a:t>
            </a:r>
            <a:r>
              <a:rPr lang="ru-RU" sz="1600" dirty="0">
                <a:solidFill>
                  <a:srgbClr val="333333"/>
                </a:solidFill>
                <a:latin typeface="Arial" panose="020B0604020202020204" pitchFamily="34" charset="0"/>
                <a:cs typeface="Arial" panose="020B0604020202020204" pitchFamily="34" charset="0"/>
              </a:rPr>
              <a:t>от лат. </a:t>
            </a:r>
            <a:r>
              <a:rPr lang="ru-RU" sz="1600" i="1" dirty="0" err="1">
                <a:solidFill>
                  <a:srgbClr val="333333"/>
                </a:solidFill>
                <a:latin typeface="Arial" panose="020B0604020202020204" pitchFamily="34" charset="0"/>
                <a:cs typeface="Arial" panose="020B0604020202020204" pitchFamily="34" charset="0"/>
              </a:rPr>
              <a:t>regressus</a:t>
            </a:r>
            <a:r>
              <a:rPr lang="ru-RU" sz="1600" dirty="0">
                <a:solidFill>
                  <a:srgbClr val="333333"/>
                </a:solidFill>
                <a:latin typeface="Arial" panose="020B0604020202020204" pitchFamily="34" charset="0"/>
                <a:cs typeface="Arial" panose="020B0604020202020204" pitchFamily="34" charset="0"/>
              </a:rPr>
              <a:t> — обратное движение) — это такой тип развития, для которого характерен переход от высшего к низшему, процессы деградации, понижения уровня организации, утраты способности к выполнению тех или иных функций.</a:t>
            </a:r>
          </a:p>
          <a:p>
            <a:r>
              <a:rPr lang="ru-RU" sz="1600" b="1" dirty="0">
                <a:solidFill>
                  <a:srgbClr val="C00000"/>
                </a:solidFill>
                <a:latin typeface="Arial" panose="020B0604020202020204" pitchFamily="34" charset="0"/>
                <a:cs typeface="Arial" panose="020B0604020202020204" pitchFamily="34" charset="0"/>
              </a:rPr>
              <a:t>Стагнация</a:t>
            </a:r>
            <a:r>
              <a:rPr lang="ru-RU" sz="1600" dirty="0">
                <a:solidFill>
                  <a:srgbClr val="333333"/>
                </a:solidFill>
                <a:latin typeface="Arial" panose="020B0604020202020204" pitchFamily="34" charset="0"/>
                <a:cs typeface="Arial" panose="020B0604020202020204" pitchFamily="34" charset="0"/>
              </a:rPr>
              <a:t> (от лат. </a:t>
            </a:r>
            <a:r>
              <a:rPr lang="ru-RU" sz="1600" i="1" dirty="0" err="1">
                <a:solidFill>
                  <a:srgbClr val="333333"/>
                </a:solidFill>
                <a:latin typeface="Arial" panose="020B0604020202020204" pitchFamily="34" charset="0"/>
                <a:cs typeface="Arial" panose="020B0604020202020204" pitchFamily="34" charset="0"/>
              </a:rPr>
              <a:t>stagnum</a:t>
            </a:r>
            <a:r>
              <a:rPr lang="ru-RU" sz="1600" dirty="0">
                <a:solidFill>
                  <a:srgbClr val="333333"/>
                </a:solidFill>
                <a:latin typeface="Arial" panose="020B0604020202020204" pitchFamily="34" charset="0"/>
                <a:cs typeface="Arial" panose="020B0604020202020204" pitchFamily="34" charset="0"/>
              </a:rPr>
              <a:t> — стоячая вода) — задержка общественного развития.</a:t>
            </a:r>
          </a:p>
          <a:p>
            <a:r>
              <a:rPr lang="ru-RU" sz="1600" dirty="0">
                <a:solidFill>
                  <a:srgbClr val="333333"/>
                </a:solidFill>
                <a:latin typeface="Arial" panose="020B0604020202020204" pitchFamily="34" charset="0"/>
                <a:cs typeface="Arial" panose="020B0604020202020204" pitchFamily="34" charset="0"/>
              </a:rPr>
              <a:t>Прогресс может развиваться в двух наиболее характерных формах:</a:t>
            </a:r>
          </a:p>
          <a:p>
            <a:r>
              <a:rPr lang="ru-RU" sz="1600" dirty="0">
                <a:solidFill>
                  <a:srgbClr val="333333"/>
                </a:solidFill>
                <a:latin typeface="Arial" panose="020B0604020202020204" pitchFamily="34" charset="0"/>
                <a:cs typeface="Arial" panose="020B0604020202020204" pitchFamily="34" charset="0"/>
              </a:rPr>
              <a:t>1)</a:t>
            </a:r>
            <a:r>
              <a:rPr lang="ru-RU" sz="1600" dirty="0">
                <a:solidFill>
                  <a:srgbClr val="C00000"/>
                </a:solidFill>
                <a:latin typeface="Arial" panose="020B0604020202020204" pitchFamily="34" charset="0"/>
                <a:cs typeface="Arial" panose="020B0604020202020204" pitchFamily="34" charset="0"/>
              </a:rPr>
              <a:t> </a:t>
            </a:r>
            <a:r>
              <a:rPr lang="ru-RU" sz="1600" b="1" dirty="0">
                <a:solidFill>
                  <a:srgbClr val="C00000"/>
                </a:solidFill>
                <a:latin typeface="Arial" panose="020B0604020202020204" pitchFamily="34" charset="0"/>
                <a:cs typeface="Arial" panose="020B0604020202020204" pitchFamily="34" charset="0"/>
              </a:rPr>
              <a:t>Реформа</a:t>
            </a:r>
            <a:r>
              <a:rPr lang="ru-RU" sz="1600" dirty="0">
                <a:solidFill>
                  <a:srgbClr val="333333"/>
                </a:solidFill>
                <a:latin typeface="Arial" panose="020B0604020202020204" pitchFamily="34" charset="0"/>
                <a:cs typeface="Arial" panose="020B0604020202020204" pitchFamily="34" charset="0"/>
              </a:rPr>
              <a:t> (от лат. </a:t>
            </a:r>
            <a:r>
              <a:rPr lang="ru-RU" sz="1600" i="1" dirty="0" err="1">
                <a:solidFill>
                  <a:srgbClr val="333333"/>
                </a:solidFill>
                <a:latin typeface="Arial" panose="020B0604020202020204" pitchFamily="34" charset="0"/>
                <a:cs typeface="Arial" panose="020B0604020202020204" pitchFamily="34" charset="0"/>
              </a:rPr>
              <a:t>reformare</a:t>
            </a:r>
            <a:r>
              <a:rPr lang="ru-RU" sz="1600" dirty="0">
                <a:solidFill>
                  <a:srgbClr val="333333"/>
                </a:solidFill>
                <a:latin typeface="Arial" panose="020B0604020202020204" pitchFamily="34" charset="0"/>
                <a:cs typeface="Arial" panose="020B0604020202020204" pitchFamily="34" charset="0"/>
              </a:rPr>
              <a:t> — преобразовывать) — какое-то усовершенствование в общественной жизни, проводимое через ряд постепенных преобразований, не затрагивающих фундаментальные устои общества (традиции, обычаи, церковь, семью и пр.).</a:t>
            </a:r>
          </a:p>
          <a:p>
            <a:r>
              <a:rPr lang="ru-RU" sz="1600" dirty="0">
                <a:solidFill>
                  <a:srgbClr val="333333"/>
                </a:solidFill>
                <a:latin typeface="Arial" panose="020B0604020202020204" pitchFamily="34" charset="0"/>
                <a:cs typeface="Arial" panose="020B0604020202020204" pitchFamily="34" charset="0"/>
              </a:rPr>
              <a:t>2) </a:t>
            </a:r>
            <a:r>
              <a:rPr lang="ru-RU" sz="1600" b="1" dirty="0">
                <a:solidFill>
                  <a:srgbClr val="C00000"/>
                </a:solidFill>
                <a:latin typeface="Arial" panose="020B0604020202020204" pitchFamily="34" charset="0"/>
                <a:cs typeface="Arial" panose="020B0604020202020204" pitchFamily="34" charset="0"/>
              </a:rPr>
              <a:t>Революция</a:t>
            </a:r>
            <a:r>
              <a:rPr lang="ru-RU" sz="1600" dirty="0">
                <a:solidFill>
                  <a:srgbClr val="333333"/>
                </a:solidFill>
                <a:latin typeface="Arial" panose="020B0604020202020204" pitchFamily="34" charset="0"/>
                <a:cs typeface="Arial" panose="020B0604020202020204" pitchFamily="34" charset="0"/>
              </a:rPr>
              <a:t> (от лат. </a:t>
            </a:r>
            <a:r>
              <a:rPr lang="ru-RU" sz="1600" i="1" dirty="0" err="1">
                <a:solidFill>
                  <a:srgbClr val="333333"/>
                </a:solidFill>
                <a:latin typeface="Arial" panose="020B0604020202020204" pitchFamily="34" charset="0"/>
                <a:cs typeface="Arial" panose="020B0604020202020204" pitchFamily="34" charset="0"/>
              </a:rPr>
              <a:t>revolutio</a:t>
            </a:r>
            <a:r>
              <a:rPr lang="ru-RU" sz="1600" dirty="0">
                <a:solidFill>
                  <a:srgbClr val="333333"/>
                </a:solidFill>
                <a:latin typeface="Arial" panose="020B0604020202020204" pitchFamily="34" charset="0"/>
                <a:cs typeface="Arial" panose="020B0604020202020204" pitchFamily="34" charset="0"/>
              </a:rPr>
              <a:t> — поворот, возвращение к истокам) — коренное, качественное изменение всех или большинства сторон общественной жизни, затрагивающее основы существующего социального строя.</a:t>
            </a:r>
          </a:p>
          <a:p>
            <a:r>
              <a:rPr lang="ru-RU" sz="1600" dirty="0">
                <a:solidFill>
                  <a:srgbClr val="333333"/>
                </a:solidFill>
                <a:latin typeface="Arial" panose="020B0604020202020204" pitchFamily="34" charset="0"/>
                <a:cs typeface="Arial" panose="020B0604020202020204" pitchFamily="34" charset="0"/>
              </a:rPr>
              <a:t>В современном обществе преобладают следующие формы общественных изменений:</a:t>
            </a:r>
          </a:p>
          <a:p>
            <a:r>
              <a:rPr lang="ru-RU" sz="1600" dirty="0">
                <a:solidFill>
                  <a:srgbClr val="333333"/>
                </a:solidFill>
                <a:latin typeface="Arial" panose="020B0604020202020204" pitchFamily="34" charset="0"/>
                <a:cs typeface="Arial" panose="020B0604020202020204" pitchFamily="34" charset="0"/>
              </a:rPr>
              <a:t>1) </a:t>
            </a:r>
            <a:r>
              <a:rPr lang="ru-RU" sz="1600" b="1" dirty="0">
                <a:solidFill>
                  <a:srgbClr val="C00000"/>
                </a:solidFill>
                <a:latin typeface="Arial" panose="020B0604020202020204" pitchFamily="34" charset="0"/>
                <a:cs typeface="Arial" panose="020B0604020202020204" pitchFamily="34" charset="0"/>
              </a:rPr>
              <a:t>Инновация</a:t>
            </a:r>
            <a:r>
              <a:rPr lang="ru-RU" sz="1600" dirty="0">
                <a:solidFill>
                  <a:srgbClr val="333333"/>
                </a:solidFill>
                <a:latin typeface="Arial" panose="020B0604020202020204" pitchFamily="34" charset="0"/>
                <a:cs typeface="Arial" panose="020B0604020202020204" pitchFamily="34" charset="0"/>
              </a:rPr>
              <a:t> (от лат. </a:t>
            </a:r>
            <a:r>
              <a:rPr lang="ru-RU" sz="1600" i="1" dirty="0" err="1">
                <a:solidFill>
                  <a:srgbClr val="333333"/>
                </a:solidFill>
                <a:latin typeface="Arial" panose="020B0604020202020204" pitchFamily="34" charset="0"/>
                <a:cs typeface="Arial" panose="020B0604020202020204" pitchFamily="34" charset="0"/>
              </a:rPr>
              <a:t>innovatio</a:t>
            </a:r>
            <a:r>
              <a:rPr lang="ru-RU" sz="1600" dirty="0">
                <a:solidFill>
                  <a:srgbClr val="333333"/>
                </a:solidFill>
                <a:latin typeface="Arial" panose="020B0604020202020204" pitchFamily="34" charset="0"/>
                <a:cs typeface="Arial" panose="020B0604020202020204" pitchFamily="34" charset="0"/>
              </a:rPr>
              <a:t> — обновление) — однократное рядовое улучшение, связанное с повышением адаптационных возможностей социального организма в данных условиях.</a:t>
            </a:r>
          </a:p>
          <a:p>
            <a:r>
              <a:rPr lang="ru-RU" sz="1600" dirty="0">
                <a:solidFill>
                  <a:srgbClr val="333333"/>
                </a:solidFill>
                <a:latin typeface="Arial" panose="020B0604020202020204" pitchFamily="34" charset="0"/>
                <a:cs typeface="Arial" panose="020B0604020202020204" pitchFamily="34" charset="0"/>
              </a:rPr>
              <a:t>2) </a:t>
            </a:r>
            <a:r>
              <a:rPr lang="ru-RU" sz="1600" b="1" dirty="0">
                <a:solidFill>
                  <a:srgbClr val="C00000"/>
                </a:solidFill>
                <a:latin typeface="Arial" panose="020B0604020202020204" pitchFamily="34" charset="0"/>
                <a:cs typeface="Arial" panose="020B0604020202020204" pitchFamily="34" charset="0"/>
              </a:rPr>
              <a:t>Модернизация</a:t>
            </a:r>
            <a:r>
              <a:rPr lang="ru-RU" sz="1600" dirty="0">
                <a:solidFill>
                  <a:srgbClr val="333333"/>
                </a:solidFill>
                <a:latin typeface="Arial" panose="020B0604020202020204" pitchFamily="34" charset="0"/>
                <a:cs typeface="Arial" panose="020B0604020202020204" pitchFamily="34" charset="0"/>
              </a:rPr>
              <a:t> (от фр. </a:t>
            </a:r>
            <a:r>
              <a:rPr lang="ru-RU" sz="1600" i="1" dirty="0" err="1">
                <a:solidFill>
                  <a:srgbClr val="333333"/>
                </a:solidFill>
                <a:latin typeface="Arial" panose="020B0604020202020204" pitchFamily="34" charset="0"/>
                <a:cs typeface="Arial" panose="020B0604020202020204" pitchFamily="34" charset="0"/>
              </a:rPr>
              <a:t>moderne</a:t>
            </a:r>
            <a:r>
              <a:rPr lang="ru-RU" sz="1600" dirty="0">
                <a:solidFill>
                  <a:srgbClr val="333333"/>
                </a:solidFill>
                <a:latin typeface="Arial" panose="020B0604020202020204" pitchFamily="34" charset="0"/>
                <a:cs typeface="Arial" panose="020B0604020202020204" pitchFamily="34" charset="0"/>
              </a:rPr>
              <a:t> — новейший, современный) — это процесс полной или частичной реконструкции общественной системы с целью ускорения её развития.</a:t>
            </a:r>
            <a:endParaRPr lang="ru-RU" sz="1600" b="0" i="0" dirty="0">
              <a:solidFill>
                <a:srgbClr val="333333"/>
              </a:solidFill>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396F248-B95A-464E-B054-25AF4ADBCA5B}"/>
              </a:ext>
            </a:extLst>
          </p:cNvPr>
          <p:cNvSpPr txBox="1"/>
          <p:nvPr/>
        </p:nvSpPr>
        <p:spPr>
          <a:xfrm>
            <a:off x="4147931" y="32611"/>
            <a:ext cx="3092513" cy="369332"/>
          </a:xfrm>
          <a:prstGeom prst="rect">
            <a:avLst/>
          </a:prstGeom>
          <a:noFill/>
        </p:spPr>
        <p:txBody>
          <a:bodyPr wrap="none" rtlCol="0">
            <a:spAutoFit/>
          </a:bodyPr>
          <a:lstStyle/>
          <a:p>
            <a:r>
              <a:rPr lang="ru-RU" dirty="0">
                <a:solidFill>
                  <a:srgbClr val="C00000"/>
                </a:solidFill>
              </a:rPr>
              <a:t>ОБЩЕСТВЕННОЕ РАЗВИТИЕ</a:t>
            </a:r>
          </a:p>
        </p:txBody>
      </p:sp>
    </p:spTree>
    <p:extLst>
      <p:ext uri="{BB962C8B-B14F-4D97-AF65-F5344CB8AC3E}">
        <p14:creationId xmlns:p14="http://schemas.microsoft.com/office/powerpoint/2010/main" val="2496952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78F09CF-D0EB-4A6E-B822-6C1BB6403329}"/>
              </a:ext>
            </a:extLst>
          </p:cNvPr>
          <p:cNvPicPr>
            <a:picLocks noChangeAspect="1"/>
          </p:cNvPicPr>
          <p:nvPr/>
        </p:nvPicPr>
        <p:blipFill rotWithShape="1">
          <a:blip r:embed="rId2"/>
          <a:srcRect l="2174" t="10435" r="2464" b="1642"/>
          <a:stretch/>
        </p:blipFill>
        <p:spPr>
          <a:xfrm>
            <a:off x="0" y="828259"/>
            <a:ext cx="8719930" cy="6029741"/>
          </a:xfrm>
          <a:prstGeom prst="rect">
            <a:avLst/>
          </a:prstGeom>
        </p:spPr>
      </p:pic>
      <p:sp>
        <p:nvSpPr>
          <p:cNvPr id="3" name="TextBox 2">
            <a:extLst>
              <a:ext uri="{FF2B5EF4-FFF2-40B4-BE49-F238E27FC236}">
                <a16:creationId xmlns:a16="http://schemas.microsoft.com/office/drawing/2014/main" id="{111736CD-1BDE-44CA-98D8-B344C470BC89}"/>
              </a:ext>
            </a:extLst>
          </p:cNvPr>
          <p:cNvSpPr txBox="1"/>
          <p:nvPr/>
        </p:nvSpPr>
        <p:spPr>
          <a:xfrm>
            <a:off x="2688609" y="218365"/>
            <a:ext cx="3705053" cy="369332"/>
          </a:xfrm>
          <a:prstGeom prst="rect">
            <a:avLst/>
          </a:prstGeom>
          <a:noFill/>
        </p:spPr>
        <p:txBody>
          <a:bodyPr wrap="none" rtlCol="0">
            <a:spAutoFit/>
          </a:bodyPr>
          <a:lstStyle/>
          <a:p>
            <a:r>
              <a:rPr lang="ru-RU" b="1" dirty="0">
                <a:solidFill>
                  <a:srgbClr val="C00000"/>
                </a:solidFill>
                <a:latin typeface="Arial" panose="020B0604020202020204" pitchFamily="34" charset="0"/>
                <a:cs typeface="Arial" panose="020B0604020202020204" pitchFamily="34" charset="0"/>
              </a:rPr>
              <a:t>ТИПЫ ОБЩЕСТВА (по Марксу)</a:t>
            </a:r>
          </a:p>
        </p:txBody>
      </p:sp>
    </p:spTree>
    <p:extLst>
      <p:ext uri="{BB962C8B-B14F-4D97-AF65-F5344CB8AC3E}">
        <p14:creationId xmlns:p14="http://schemas.microsoft.com/office/powerpoint/2010/main" val="2228911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340AF9-545C-4A52-84BB-9CE1C59CA89E}"/>
              </a:ext>
            </a:extLst>
          </p:cNvPr>
          <p:cNvSpPr txBox="1"/>
          <p:nvPr/>
        </p:nvSpPr>
        <p:spPr>
          <a:xfrm>
            <a:off x="2589712" y="107476"/>
            <a:ext cx="6137834" cy="369332"/>
          </a:xfrm>
          <a:prstGeom prst="rect">
            <a:avLst/>
          </a:prstGeom>
          <a:noFill/>
        </p:spPr>
        <p:txBody>
          <a:bodyPr wrap="none" rtlCol="0">
            <a:spAutoFit/>
          </a:bodyPr>
          <a:lstStyle/>
          <a:p>
            <a:r>
              <a:rPr lang="ru-RU" b="1" dirty="0">
                <a:solidFill>
                  <a:srgbClr val="C00000"/>
                </a:solidFill>
                <a:latin typeface="Arial" panose="020B0604020202020204" pitchFamily="34" charset="0"/>
                <a:cs typeface="Arial" panose="020B0604020202020204" pitchFamily="34" charset="0"/>
              </a:rPr>
              <a:t>ТИПЫ ОБЩЕСТВА (ЦИВИЛИЗАЦИОННЫЙ ПОДХОД)</a:t>
            </a:r>
          </a:p>
        </p:txBody>
      </p:sp>
      <p:sp>
        <p:nvSpPr>
          <p:cNvPr id="3" name="TextBox 2">
            <a:extLst>
              <a:ext uri="{FF2B5EF4-FFF2-40B4-BE49-F238E27FC236}">
                <a16:creationId xmlns:a16="http://schemas.microsoft.com/office/drawing/2014/main" id="{741875BB-75CE-4148-8296-93E221C436E2}"/>
              </a:ext>
            </a:extLst>
          </p:cNvPr>
          <p:cNvSpPr txBox="1"/>
          <p:nvPr/>
        </p:nvSpPr>
        <p:spPr>
          <a:xfrm>
            <a:off x="960256" y="875739"/>
            <a:ext cx="11426526" cy="369332"/>
          </a:xfrm>
          <a:prstGeom prst="rect">
            <a:avLst/>
          </a:prstGeom>
          <a:noFill/>
        </p:spPr>
        <p:txBody>
          <a:bodyPr wrap="none" rtlCol="0">
            <a:spAutoFit/>
          </a:bodyPr>
          <a:lstStyle/>
          <a:p>
            <a:r>
              <a:rPr lang="ru-RU" b="1" dirty="0"/>
              <a:t>ТРАДИЦИОННОЕ                   ИНДУСТРИАЛЬНОЕ           ПОСТИНДУСТРИАЛЬНОЕ (ИНФОРМАЦИОННОЕ</a:t>
            </a:r>
            <a:r>
              <a:rPr lang="ru-RU" dirty="0"/>
              <a:t>)</a:t>
            </a:r>
          </a:p>
        </p:txBody>
      </p:sp>
      <p:sp>
        <p:nvSpPr>
          <p:cNvPr id="4" name="Стрелка: вниз 3">
            <a:extLst>
              <a:ext uri="{FF2B5EF4-FFF2-40B4-BE49-F238E27FC236}">
                <a16:creationId xmlns:a16="http://schemas.microsoft.com/office/drawing/2014/main" id="{A954AE6F-AD83-4024-976C-61A9D84B9D55}"/>
              </a:ext>
            </a:extLst>
          </p:cNvPr>
          <p:cNvSpPr/>
          <p:nvPr/>
        </p:nvSpPr>
        <p:spPr>
          <a:xfrm rot="4584442">
            <a:off x="3357581" y="-7449"/>
            <a:ext cx="381047" cy="1411528"/>
          </a:xfrm>
          <a:prstGeom prst="downArrow">
            <a:avLst>
              <a:gd name="adj1" fmla="val 50000"/>
              <a:gd name="adj2" fmla="val 498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трелка: вниз 4">
            <a:extLst>
              <a:ext uri="{FF2B5EF4-FFF2-40B4-BE49-F238E27FC236}">
                <a16:creationId xmlns:a16="http://schemas.microsoft.com/office/drawing/2014/main" id="{905D7445-44D1-4209-9601-D0D0F22D8D3F}"/>
              </a:ext>
            </a:extLst>
          </p:cNvPr>
          <p:cNvSpPr/>
          <p:nvPr/>
        </p:nvSpPr>
        <p:spPr>
          <a:xfrm>
            <a:off x="5128757" y="500670"/>
            <a:ext cx="344556" cy="3693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низ 5">
            <a:extLst>
              <a:ext uri="{FF2B5EF4-FFF2-40B4-BE49-F238E27FC236}">
                <a16:creationId xmlns:a16="http://schemas.microsoft.com/office/drawing/2014/main" id="{81EB0C08-C9DD-4D14-9BA6-B04317C2C972}"/>
              </a:ext>
            </a:extLst>
          </p:cNvPr>
          <p:cNvSpPr/>
          <p:nvPr/>
        </p:nvSpPr>
        <p:spPr>
          <a:xfrm rot="17205698">
            <a:off x="6832910" y="92602"/>
            <a:ext cx="345815" cy="12181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3A58B4CD-2CFC-4F95-8126-2B401DFF8596}"/>
              </a:ext>
            </a:extLst>
          </p:cNvPr>
          <p:cNvSpPr txBox="1"/>
          <p:nvPr/>
        </p:nvSpPr>
        <p:spPr>
          <a:xfrm>
            <a:off x="145774" y="1381706"/>
            <a:ext cx="3674852" cy="338554"/>
          </a:xfrm>
          <a:prstGeom prst="rect">
            <a:avLst/>
          </a:prstGeom>
          <a:noFill/>
        </p:spPr>
        <p:txBody>
          <a:bodyPr wrap="none" rtlCol="0">
            <a:spAutoFit/>
          </a:bodyPr>
          <a:lstStyle/>
          <a:p>
            <a:r>
              <a:rPr lang="ru-RU" sz="1600" b="1" dirty="0">
                <a:latin typeface="Arial" panose="020B0604020202020204" pitchFamily="34" charset="0"/>
                <a:cs typeface="Arial" panose="020B0604020202020204" pitchFamily="34" charset="0"/>
              </a:rPr>
              <a:t>Натуральное сельское хозяйство.</a:t>
            </a:r>
          </a:p>
        </p:txBody>
      </p:sp>
      <p:sp>
        <p:nvSpPr>
          <p:cNvPr id="8" name="Прямоугольник 7">
            <a:extLst>
              <a:ext uri="{FF2B5EF4-FFF2-40B4-BE49-F238E27FC236}">
                <a16:creationId xmlns:a16="http://schemas.microsoft.com/office/drawing/2014/main" id="{4CC11015-AF1C-4130-8354-613C142A041C}"/>
              </a:ext>
            </a:extLst>
          </p:cNvPr>
          <p:cNvSpPr/>
          <p:nvPr/>
        </p:nvSpPr>
        <p:spPr>
          <a:xfrm>
            <a:off x="145774" y="1651477"/>
            <a:ext cx="3084883" cy="338554"/>
          </a:xfrm>
          <a:prstGeom prst="rect">
            <a:avLst/>
          </a:prstGeom>
        </p:spPr>
        <p:txBody>
          <a:bodyPr wrap="none">
            <a:spAutoFit/>
          </a:bodyPr>
          <a:lstStyle/>
          <a:p>
            <a:r>
              <a:rPr lang="ru-RU" sz="1600" b="1" dirty="0">
                <a:latin typeface="Arial" panose="020B0604020202020204" pitchFamily="34" charset="0"/>
                <a:cs typeface="Arial" panose="020B0604020202020204" pitchFamily="34" charset="0"/>
              </a:rPr>
              <a:t>Господство церкви и армии</a:t>
            </a:r>
            <a:r>
              <a:rPr lang="ru-RU" sz="1600" b="1" dirty="0">
                <a:solidFill>
                  <a:srgbClr val="555555"/>
                </a:solidFill>
                <a:latin typeface="Arial" panose="020B0604020202020204" pitchFamily="34" charset="0"/>
                <a:cs typeface="Arial" panose="020B0604020202020204" pitchFamily="34" charset="0"/>
              </a:rPr>
              <a:t>.</a:t>
            </a:r>
            <a:endParaRPr lang="ru-RU" sz="1600" b="1" dirty="0">
              <a:latin typeface="Arial" panose="020B0604020202020204" pitchFamily="34" charset="0"/>
              <a:cs typeface="Arial" panose="020B0604020202020204" pitchFamily="34" charset="0"/>
            </a:endParaRPr>
          </a:p>
        </p:txBody>
      </p:sp>
      <p:sp>
        <p:nvSpPr>
          <p:cNvPr id="9" name="Прямоугольник 8">
            <a:extLst>
              <a:ext uri="{FF2B5EF4-FFF2-40B4-BE49-F238E27FC236}">
                <a16:creationId xmlns:a16="http://schemas.microsoft.com/office/drawing/2014/main" id="{7CE389FE-DA1B-4B48-848F-3D78986E6906}"/>
              </a:ext>
            </a:extLst>
          </p:cNvPr>
          <p:cNvSpPr/>
          <p:nvPr/>
        </p:nvSpPr>
        <p:spPr>
          <a:xfrm>
            <a:off x="124949" y="1937504"/>
            <a:ext cx="6096000" cy="1846659"/>
          </a:xfrm>
          <a:prstGeom prst="rect">
            <a:avLst/>
          </a:prstGeom>
        </p:spPr>
        <p:txBody>
          <a:bodyPr>
            <a:spAutoFit/>
          </a:bodyPr>
          <a:lstStyle/>
          <a:p>
            <a:r>
              <a:rPr lang="ru-RU" sz="1600" b="1" dirty="0">
                <a:latin typeface="Arial" panose="020B0604020202020204" pitchFamily="34" charset="0"/>
                <a:cs typeface="Arial" panose="020B0604020202020204" pitchFamily="34" charset="0"/>
              </a:rPr>
              <a:t>Монархические формы правления, </a:t>
            </a:r>
          </a:p>
          <a:p>
            <a:r>
              <a:rPr lang="ru-RU" sz="1600" b="1" dirty="0">
                <a:latin typeface="Arial" panose="020B0604020202020204" pitchFamily="34" charset="0"/>
                <a:cs typeface="Arial" panose="020B0604020202020204" pitchFamily="34" charset="0"/>
              </a:rPr>
              <a:t>политические свободы отсутствуют,</a:t>
            </a:r>
          </a:p>
          <a:p>
            <a:r>
              <a:rPr lang="ru-RU" sz="1600" b="1" dirty="0">
                <a:latin typeface="Arial" panose="020B0604020202020204" pitchFamily="34" charset="0"/>
                <a:cs typeface="Arial" panose="020B0604020202020204" pitchFamily="34" charset="0"/>
              </a:rPr>
              <a:t> власть выше закона, поглощение </a:t>
            </a:r>
          </a:p>
          <a:p>
            <a:r>
              <a:rPr lang="ru-RU" sz="1600" b="1" dirty="0">
                <a:latin typeface="Arial" panose="020B0604020202020204" pitchFamily="34" charset="0"/>
                <a:cs typeface="Arial" panose="020B0604020202020204" pitchFamily="34" charset="0"/>
              </a:rPr>
              <a:t>личности коллективом, деспотическое</a:t>
            </a:r>
          </a:p>
          <a:p>
            <a:r>
              <a:rPr lang="ru-RU" sz="1600" b="1" dirty="0">
                <a:latin typeface="Arial" panose="020B0604020202020204" pitchFamily="34" charset="0"/>
                <a:cs typeface="Arial" panose="020B0604020202020204" pitchFamily="34" charset="0"/>
              </a:rPr>
              <a:t> государство.</a:t>
            </a:r>
          </a:p>
          <a:p>
            <a:r>
              <a:rPr lang="ru-RU" sz="1600" b="1" dirty="0"/>
              <a:t>Приспособление к природе.</a:t>
            </a:r>
          </a:p>
          <a:p>
            <a:r>
              <a:rPr lang="ru-RU" sz="1600" b="1" dirty="0">
                <a:latin typeface="Arial" panose="020B0604020202020204" pitchFamily="34" charset="0"/>
                <a:cs typeface="Arial" panose="020B0604020202020204" pitchFamily="34" charset="0"/>
              </a:rPr>
              <a:t>Отсутствие социальной мобильности</a:t>
            </a:r>
          </a:p>
        </p:txBody>
      </p:sp>
      <p:sp>
        <p:nvSpPr>
          <p:cNvPr id="10" name="Стрелка: вниз 9">
            <a:extLst>
              <a:ext uri="{FF2B5EF4-FFF2-40B4-BE49-F238E27FC236}">
                <a16:creationId xmlns:a16="http://schemas.microsoft.com/office/drawing/2014/main" id="{3ACE73C0-867A-48E5-8E6D-AE86AC34D0E4}"/>
              </a:ext>
            </a:extLst>
          </p:cNvPr>
          <p:cNvSpPr/>
          <p:nvPr/>
        </p:nvSpPr>
        <p:spPr>
          <a:xfrm>
            <a:off x="1697822" y="1215045"/>
            <a:ext cx="250248" cy="2997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a:extLst>
              <a:ext uri="{FF2B5EF4-FFF2-40B4-BE49-F238E27FC236}">
                <a16:creationId xmlns:a16="http://schemas.microsoft.com/office/drawing/2014/main" id="{7CBE5A6C-0CB8-49E6-8776-8DBCB0B9354B}"/>
              </a:ext>
            </a:extLst>
          </p:cNvPr>
          <p:cNvSpPr/>
          <p:nvPr/>
        </p:nvSpPr>
        <p:spPr>
          <a:xfrm>
            <a:off x="4105074" y="1364943"/>
            <a:ext cx="3420295" cy="2369880"/>
          </a:xfrm>
          <a:prstGeom prst="rect">
            <a:avLst/>
          </a:prstGeom>
        </p:spPr>
        <p:txBody>
          <a:bodyPr wrap="none">
            <a:spAutoFit/>
          </a:bodyPr>
          <a:lstStyle/>
          <a:p>
            <a:r>
              <a:rPr lang="ru-RU" b="1" dirty="0">
                <a:latin typeface="Source Sans Pro" panose="020B0503030403020204" pitchFamily="34" charset="0"/>
              </a:rPr>
              <a:t>Промышленность.</a:t>
            </a:r>
          </a:p>
          <a:p>
            <a:r>
              <a:rPr lang="ru-RU" sz="1600" b="1" dirty="0">
                <a:latin typeface="Arial" panose="020B0604020202020204" pitchFamily="34" charset="0"/>
                <a:cs typeface="Arial" panose="020B0604020202020204" pitchFamily="34" charset="0"/>
              </a:rPr>
              <a:t>Автоматизация, массовое</a:t>
            </a:r>
          </a:p>
          <a:p>
            <a:r>
              <a:rPr lang="ru-RU" sz="1600" b="1" dirty="0">
                <a:latin typeface="Arial" panose="020B0604020202020204" pitchFamily="34" charset="0"/>
                <a:cs typeface="Arial" panose="020B0604020202020204" pitchFamily="34" charset="0"/>
              </a:rPr>
              <a:t>производство.</a:t>
            </a:r>
          </a:p>
          <a:p>
            <a:r>
              <a:rPr lang="ru-RU" sz="1600" b="1" dirty="0">
                <a:latin typeface="Arial" panose="020B0604020202020204" pitchFamily="34" charset="0"/>
                <a:cs typeface="Arial" panose="020B0604020202020204" pitchFamily="34" charset="0"/>
              </a:rPr>
              <a:t>Урбанизация, рост городов.</a:t>
            </a:r>
          </a:p>
          <a:p>
            <a:r>
              <a:rPr lang="ru-RU" sz="1600" b="1" dirty="0">
                <a:latin typeface="Arial" panose="020B0604020202020204" pitchFamily="34" charset="0"/>
                <a:cs typeface="Arial" panose="020B0604020202020204" pitchFamily="34" charset="0"/>
              </a:rPr>
              <a:t>Научно-технический прогресс.</a:t>
            </a:r>
          </a:p>
          <a:p>
            <a:r>
              <a:rPr lang="ru-RU" sz="1600" b="1" dirty="0">
                <a:latin typeface="Arial" panose="020B0604020202020204" pitchFamily="34" charset="0"/>
                <a:cs typeface="Arial" panose="020B0604020202020204" pitchFamily="34" charset="0"/>
              </a:rPr>
              <a:t>Социальная мобильность.</a:t>
            </a:r>
          </a:p>
          <a:p>
            <a:r>
              <a:rPr lang="ru-RU" sz="1600" b="1" dirty="0">
                <a:latin typeface="Arial" panose="020B0604020202020204" pitchFamily="34" charset="0"/>
                <a:cs typeface="Arial" panose="020B0604020202020204" pitchFamily="34" charset="0"/>
              </a:rPr>
              <a:t>Права и свободы личности. </a:t>
            </a:r>
          </a:p>
          <a:p>
            <a:r>
              <a:rPr lang="ru-RU" sz="1600" b="1" dirty="0">
                <a:latin typeface="Arial" panose="020B0604020202020204" pitchFamily="34" charset="0"/>
                <a:cs typeface="Arial" panose="020B0604020202020204" pitchFamily="34" charset="0"/>
              </a:rPr>
              <a:t>Индивидуализм, рационализм, </a:t>
            </a:r>
          </a:p>
          <a:p>
            <a:r>
              <a:rPr lang="ru-RU" sz="1600" b="1" dirty="0">
                <a:latin typeface="Arial" panose="020B0604020202020204" pitchFamily="34" charset="0"/>
                <a:cs typeface="Arial" panose="020B0604020202020204" pitchFamily="34" charset="0"/>
              </a:rPr>
              <a:t>утилитаризм сознания.</a:t>
            </a:r>
          </a:p>
        </p:txBody>
      </p:sp>
      <p:sp>
        <p:nvSpPr>
          <p:cNvPr id="12" name="Стрелка: вниз 11">
            <a:extLst>
              <a:ext uri="{FF2B5EF4-FFF2-40B4-BE49-F238E27FC236}">
                <a16:creationId xmlns:a16="http://schemas.microsoft.com/office/drawing/2014/main" id="{FD61966D-24BE-4EAA-BC71-58F6F167471F}"/>
              </a:ext>
            </a:extLst>
          </p:cNvPr>
          <p:cNvSpPr/>
          <p:nvPr/>
        </p:nvSpPr>
        <p:spPr>
          <a:xfrm>
            <a:off x="5071437" y="1155109"/>
            <a:ext cx="250248" cy="2997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низ 13">
            <a:extLst>
              <a:ext uri="{FF2B5EF4-FFF2-40B4-BE49-F238E27FC236}">
                <a16:creationId xmlns:a16="http://schemas.microsoft.com/office/drawing/2014/main" id="{0B5C4DC1-A50D-4848-A812-15F0F05E8197}"/>
              </a:ext>
            </a:extLst>
          </p:cNvPr>
          <p:cNvSpPr/>
          <p:nvPr/>
        </p:nvSpPr>
        <p:spPr>
          <a:xfrm>
            <a:off x="9048880" y="1160392"/>
            <a:ext cx="250248" cy="2997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a:extLst>
              <a:ext uri="{FF2B5EF4-FFF2-40B4-BE49-F238E27FC236}">
                <a16:creationId xmlns:a16="http://schemas.microsoft.com/office/drawing/2014/main" id="{E1112147-125D-4956-9DAE-B270163A95FB}"/>
              </a:ext>
            </a:extLst>
          </p:cNvPr>
          <p:cNvSpPr/>
          <p:nvPr/>
        </p:nvSpPr>
        <p:spPr>
          <a:xfrm>
            <a:off x="8221717" y="1375510"/>
            <a:ext cx="3906134" cy="5539978"/>
          </a:xfrm>
          <a:prstGeom prst="rect">
            <a:avLst/>
          </a:prstGeom>
        </p:spPr>
        <p:txBody>
          <a:bodyPr wrap="none">
            <a:spAutoFit/>
          </a:bodyPr>
          <a:lstStyle/>
          <a:p>
            <a:r>
              <a:rPr lang="ru-RU" sz="1600" b="1" dirty="0">
                <a:latin typeface="Arial" panose="020B0604020202020204" pitchFamily="34" charset="0"/>
                <a:cs typeface="Arial" panose="020B0604020202020204" pitchFamily="34" charset="0"/>
              </a:rPr>
              <a:t>Сфера услуг.</a:t>
            </a:r>
          </a:p>
          <a:p>
            <a:r>
              <a:rPr lang="ru-RU" sz="1600" b="1" dirty="0">
                <a:latin typeface="Arial" panose="020B0604020202020204" pitchFamily="34" charset="0"/>
                <a:cs typeface="Arial" panose="020B0604020202020204" pitchFamily="34" charset="0"/>
              </a:rPr>
              <a:t>Компьютерные технологии</a:t>
            </a:r>
          </a:p>
          <a:p>
            <a:r>
              <a:rPr lang="ru-RU" sz="1600" b="1" dirty="0">
                <a:latin typeface="Arial" panose="020B0604020202020204" pitchFamily="34" charset="0"/>
                <a:cs typeface="Arial" panose="020B0604020202020204" pitchFamily="34" charset="0"/>
              </a:rPr>
              <a:t>Индивидуализация производства.</a:t>
            </a:r>
          </a:p>
          <a:p>
            <a:r>
              <a:rPr lang="ru-RU" sz="1600" b="1" dirty="0">
                <a:latin typeface="Arial" panose="020B0604020202020204" pitchFamily="34" charset="0"/>
                <a:cs typeface="Arial" panose="020B0604020202020204" pitchFamily="34" charset="0"/>
              </a:rPr>
              <a:t>Ресурсосберегающие, экологически</a:t>
            </a:r>
          </a:p>
          <a:p>
            <a:r>
              <a:rPr lang="ru-RU" sz="1600" b="1" dirty="0">
                <a:latin typeface="Arial" panose="020B0604020202020204" pitchFamily="34" charset="0"/>
                <a:cs typeface="Arial" panose="020B0604020202020204" pitchFamily="34" charset="0"/>
              </a:rPr>
              <a:t>чистые технологии.</a:t>
            </a:r>
          </a:p>
          <a:p>
            <a:r>
              <a:rPr lang="ru-RU" sz="1600" b="1" dirty="0">
                <a:latin typeface="Arial" panose="020B0604020202020204" pitchFamily="34" charset="0"/>
                <a:cs typeface="Arial" panose="020B0604020202020204" pitchFamily="34" charset="0"/>
              </a:rPr>
              <a:t>Рост удельного веса среднего</a:t>
            </a:r>
          </a:p>
          <a:p>
            <a:r>
              <a:rPr lang="ru-RU" sz="1600" b="1" dirty="0">
                <a:latin typeface="Arial" panose="020B0604020202020204" pitchFamily="34" charset="0"/>
                <a:cs typeface="Arial" panose="020B0604020202020204" pitchFamily="34" charset="0"/>
              </a:rPr>
              <a:t> класса.</a:t>
            </a:r>
          </a:p>
          <a:p>
            <a:r>
              <a:rPr lang="ru-RU" sz="1600" b="1" dirty="0">
                <a:latin typeface="Arial" panose="020B0604020202020204" pitchFamily="34" charset="0"/>
                <a:cs typeface="Arial" panose="020B0604020202020204" pitchFamily="34" charset="0"/>
              </a:rPr>
              <a:t>Непрерывное образование.</a:t>
            </a:r>
          </a:p>
          <a:p>
            <a:r>
              <a:rPr lang="ru-RU" sz="1600" b="1" dirty="0">
                <a:latin typeface="Arial" panose="020B0604020202020204" pitchFamily="34" charset="0"/>
                <a:cs typeface="Arial" panose="020B0604020202020204" pitchFamily="34" charset="0"/>
              </a:rPr>
              <a:t>Глобальная сеть телекоммуникаций</a:t>
            </a:r>
          </a:p>
          <a:p>
            <a:r>
              <a:rPr lang="ru-RU" sz="1600" b="1" dirty="0">
                <a:latin typeface="Arial" panose="020B0604020202020204" pitchFamily="34" charset="0"/>
                <a:cs typeface="Arial" panose="020B0604020202020204" pitchFamily="34" charset="0"/>
              </a:rPr>
              <a:t> — Интернет.</a:t>
            </a:r>
          </a:p>
          <a:p>
            <a:endParaRPr lang="ru-RU" sz="1600" dirty="0">
              <a:latin typeface="Arial" panose="020B0604020202020204" pitchFamily="34" charset="0"/>
              <a:cs typeface="Arial" panose="020B0604020202020204" pitchFamily="34" charset="0"/>
            </a:endParaRPr>
          </a:p>
          <a:p>
            <a:r>
              <a:rPr lang="ru-RU" sz="1600" dirty="0">
                <a:latin typeface="Arial" panose="020B0604020202020204" pitchFamily="34" charset="0"/>
                <a:cs typeface="Arial" panose="020B0604020202020204" pitchFamily="34" charset="0"/>
              </a:rPr>
              <a:t>Шпенглер выделил восемь </a:t>
            </a:r>
          </a:p>
          <a:p>
            <a:r>
              <a:rPr lang="ru-RU" sz="1600" dirty="0">
                <a:latin typeface="Arial" panose="020B0604020202020204" pitchFamily="34" charset="0"/>
                <a:cs typeface="Arial" panose="020B0604020202020204" pitchFamily="34" charset="0"/>
              </a:rPr>
              <a:t>цивилизаций:</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египетскую;</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культуру майя;</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греко-римскую;</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Византийскую;</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индийскую;</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вавилонскую;</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китайскую;</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Западноевропейскую.</a:t>
            </a:r>
          </a:p>
          <a:p>
            <a:endParaRPr lang="ru-RU" dirty="0"/>
          </a:p>
        </p:txBody>
      </p:sp>
      <p:sp>
        <p:nvSpPr>
          <p:cNvPr id="16" name="Прямоугольник 15">
            <a:extLst>
              <a:ext uri="{FF2B5EF4-FFF2-40B4-BE49-F238E27FC236}">
                <a16:creationId xmlns:a16="http://schemas.microsoft.com/office/drawing/2014/main" id="{8C045762-F37C-4BCE-8B26-E6EBF12D50F2}"/>
              </a:ext>
            </a:extLst>
          </p:cNvPr>
          <p:cNvSpPr/>
          <p:nvPr/>
        </p:nvSpPr>
        <p:spPr>
          <a:xfrm>
            <a:off x="137382" y="3913676"/>
            <a:ext cx="12249400" cy="2831544"/>
          </a:xfrm>
          <a:prstGeom prst="rect">
            <a:avLst/>
          </a:prstGeom>
        </p:spPr>
        <p:txBody>
          <a:bodyPr wrap="square">
            <a:spAutoFit/>
          </a:bodyPr>
          <a:lstStyle/>
          <a:p>
            <a:r>
              <a:rPr lang="ru-RU" sz="1600" dirty="0">
                <a:latin typeface="Arial" panose="020B0604020202020204" pitchFamily="34" charset="0"/>
                <a:cs typeface="Arial" panose="020B0604020202020204" pitchFamily="34" charset="0"/>
              </a:rPr>
              <a:t>Общества, согласно цивилизационному подходу, делятся на три типа:</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примитивные общества;</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локальные цивилизации;</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вторичные цивилизации, возникшие на обломках локальных.</a:t>
            </a:r>
          </a:p>
          <a:p>
            <a:r>
              <a:rPr lang="ru-RU" sz="1600" dirty="0">
                <a:latin typeface="Arial" panose="020B0604020202020204" pitchFamily="34" charset="0"/>
                <a:cs typeface="Arial" panose="020B0604020202020204" pitchFamily="34" charset="0"/>
              </a:rPr>
              <a:t>Данилевский выделил 10 цивилизаций, которые  называл</a:t>
            </a:r>
          </a:p>
          <a:p>
            <a:r>
              <a:rPr lang="ru-RU" sz="1600" dirty="0">
                <a:latin typeface="Arial" panose="020B0604020202020204" pitchFamily="34" charset="0"/>
                <a:cs typeface="Arial" panose="020B0604020202020204" pitchFamily="34" charset="0"/>
              </a:rPr>
              <a:t> «культурно-историческими типами», имеющие четыре основные характеристики:</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религию;</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культуру, включающую в себя науку, технику, искусство;</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политику;</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общественно-экономический уклад.</a:t>
            </a:r>
          </a:p>
          <a:p>
            <a:pPr>
              <a:buFont typeface="Arial" panose="020B0604020202020204" pitchFamily="34" charset="0"/>
              <a:buChar char="•"/>
            </a:pPr>
            <a:endParaRPr lang="ru-RU" b="0" i="0" dirty="0">
              <a:solidFill>
                <a:srgbClr val="333333"/>
              </a:solidFill>
              <a:effectLst/>
              <a:latin typeface="Crc"/>
            </a:endParaRPr>
          </a:p>
        </p:txBody>
      </p:sp>
    </p:spTree>
    <p:extLst>
      <p:ext uri="{BB962C8B-B14F-4D97-AF65-F5344CB8AC3E}">
        <p14:creationId xmlns:p14="http://schemas.microsoft.com/office/powerpoint/2010/main" val="2506307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F62B40D-548D-47F2-893B-4F395B2CBE4C}"/>
              </a:ext>
            </a:extLst>
          </p:cNvPr>
          <p:cNvSpPr/>
          <p:nvPr/>
        </p:nvSpPr>
        <p:spPr>
          <a:xfrm>
            <a:off x="-1" y="0"/>
            <a:ext cx="11979966" cy="923330"/>
          </a:xfrm>
          <a:prstGeom prst="rect">
            <a:avLst/>
          </a:prstGeom>
        </p:spPr>
        <p:txBody>
          <a:bodyPr wrap="square">
            <a:spAutoFit/>
          </a:bodyPr>
          <a:lstStyle/>
          <a:p>
            <a:pPr algn="ctr"/>
            <a:r>
              <a:rPr lang="ru-RU" b="1">
                <a:solidFill>
                  <a:srgbClr val="C00000"/>
                </a:solidFill>
                <a:latin typeface="Arial" panose="020B0604020202020204" pitchFamily="34" charset="0"/>
              </a:rPr>
              <a:t>Духовная</a:t>
            </a:r>
            <a:r>
              <a:rPr lang="ru-RU">
                <a:solidFill>
                  <a:srgbClr val="C00000"/>
                </a:solidFill>
                <a:latin typeface="Arial" panose="020B0604020202020204" pitchFamily="34" charset="0"/>
              </a:rPr>
              <a:t> </a:t>
            </a:r>
            <a:r>
              <a:rPr lang="ru-RU" b="1">
                <a:solidFill>
                  <a:srgbClr val="C00000"/>
                </a:solidFill>
                <a:latin typeface="Arial" panose="020B0604020202020204" pitchFamily="34" charset="0"/>
              </a:rPr>
              <a:t>сфера</a:t>
            </a:r>
            <a:r>
              <a:rPr lang="ru-RU">
                <a:solidFill>
                  <a:srgbClr val="C00000"/>
                </a:solidFill>
                <a:latin typeface="Arial" panose="020B0604020202020204" pitchFamily="34" charset="0"/>
              </a:rPr>
              <a:t> </a:t>
            </a:r>
            <a:r>
              <a:rPr lang="ru-RU" b="1">
                <a:solidFill>
                  <a:srgbClr val="C00000"/>
                </a:solidFill>
                <a:latin typeface="Arial" panose="020B0604020202020204" pitchFamily="34" charset="0"/>
              </a:rPr>
              <a:t>общества</a:t>
            </a:r>
            <a:r>
              <a:rPr lang="ru-RU">
                <a:solidFill>
                  <a:srgbClr val="333333"/>
                </a:solidFill>
                <a:latin typeface="Arial" panose="020B0604020202020204" pitchFamily="34" charset="0"/>
              </a:rPr>
              <a:t> — это система отношений между людьми, отражающая духовно-нравственную жизнь общества, представленную такими подсистемами, как</a:t>
            </a:r>
            <a:r>
              <a:rPr lang="ru-RU">
                <a:solidFill>
                  <a:srgbClr val="C00000"/>
                </a:solidFill>
                <a:latin typeface="Arial" panose="020B0604020202020204" pitchFamily="34" charset="0"/>
              </a:rPr>
              <a:t>, наука, религия, образование, искусство</a:t>
            </a:r>
            <a:r>
              <a:rPr lang="ru-RU">
                <a:solidFill>
                  <a:srgbClr val="333333"/>
                </a:solidFill>
                <a:latin typeface="Arial" panose="020B0604020202020204" pitchFamily="34" charset="0"/>
              </a:rPr>
              <a:t>,</a:t>
            </a:r>
            <a:r>
              <a:rPr lang="ru-RU">
                <a:solidFill>
                  <a:srgbClr val="C00000"/>
                </a:solidFill>
                <a:latin typeface="Arial" panose="020B0604020202020204" pitchFamily="34" charset="0"/>
              </a:rPr>
              <a:t> мораль. </a:t>
            </a:r>
            <a:endParaRPr lang="ru-RU" dirty="0"/>
          </a:p>
        </p:txBody>
      </p:sp>
      <p:sp>
        <p:nvSpPr>
          <p:cNvPr id="3" name="Прямоугольник 2">
            <a:extLst>
              <a:ext uri="{FF2B5EF4-FFF2-40B4-BE49-F238E27FC236}">
                <a16:creationId xmlns:a16="http://schemas.microsoft.com/office/drawing/2014/main" id="{F2C21427-B272-454D-82EE-74A4B7FFA6E0}"/>
              </a:ext>
            </a:extLst>
          </p:cNvPr>
          <p:cNvSpPr/>
          <p:nvPr/>
        </p:nvSpPr>
        <p:spPr>
          <a:xfrm>
            <a:off x="-1" y="923330"/>
            <a:ext cx="2822715" cy="6863417"/>
          </a:xfrm>
          <a:prstGeom prst="rect">
            <a:avLst/>
          </a:prstGeom>
        </p:spPr>
        <p:txBody>
          <a:bodyPr wrap="square">
            <a:spAutoFit/>
          </a:bodyPr>
          <a:lstStyle/>
          <a:p>
            <a:r>
              <a:rPr lang="ru-RU" sz="1600" b="1" dirty="0">
                <a:solidFill>
                  <a:srgbClr val="C00000"/>
                </a:solidFill>
                <a:latin typeface="Arial" panose="020B0604020202020204" pitchFamily="34" charset="0"/>
                <a:cs typeface="Arial" panose="020B0604020202020204" pitchFamily="34" charset="0"/>
              </a:rPr>
              <a:t>Наука</a:t>
            </a:r>
            <a:r>
              <a:rPr lang="ru-RU" sz="1600" dirty="0">
                <a:solidFill>
                  <a:srgbClr val="333333"/>
                </a:solidFill>
                <a:latin typeface="Arial" panose="020B0604020202020204" pitchFamily="34" charset="0"/>
                <a:cs typeface="Arial" panose="020B0604020202020204" pitchFamily="34" charset="0"/>
              </a:rPr>
              <a:t> – </a:t>
            </a:r>
            <a:r>
              <a:rPr lang="ru-RU" sz="1600" dirty="0">
                <a:latin typeface="Arial" panose="020B0604020202020204" pitchFamily="34" charset="0"/>
                <a:cs typeface="Arial" panose="020B0604020202020204" pitchFamily="34" charset="0"/>
              </a:rPr>
              <a:t>сфера человеческой деятельности, функцией которой является выработка и теоретическая систематизация объективных данных об окружающем мире: наука как деятельность, как система научных знаний и как социальный институт.</a:t>
            </a:r>
          </a:p>
          <a:p>
            <a:r>
              <a:rPr lang="ru-RU" sz="1600" dirty="0">
                <a:solidFill>
                  <a:srgbClr val="C00000"/>
                </a:solidFill>
                <a:latin typeface="Arial" panose="020B0604020202020204" pitchFamily="34" charset="0"/>
                <a:cs typeface="Arial" panose="020B0604020202020204" pitchFamily="34" charset="0"/>
              </a:rPr>
              <a:t>Уровни научного познания:</a:t>
            </a:r>
          </a:p>
          <a:p>
            <a:pPr marL="285750" indent="-285750">
              <a:buFont typeface="Wingdings" panose="05000000000000000000" pitchFamily="2" charset="2"/>
              <a:buChar char="Ø"/>
            </a:pPr>
            <a:r>
              <a:rPr lang="ru-RU" sz="1600" dirty="0">
                <a:solidFill>
                  <a:srgbClr val="C00000"/>
                </a:solidFill>
                <a:latin typeface="Arial" panose="020B0604020202020204" pitchFamily="34" charset="0"/>
                <a:cs typeface="Arial" panose="020B0604020202020204" pitchFamily="34" charset="0"/>
              </a:rPr>
              <a:t>ТЕОРЕТИЧЕСКИЙ </a:t>
            </a:r>
            <a:r>
              <a:rPr lang="ru-RU" sz="1600" dirty="0">
                <a:latin typeface="Arial" panose="020B0604020202020204" pitchFamily="34" charset="0"/>
                <a:cs typeface="Arial" panose="020B0604020202020204" pitchFamily="34" charset="0"/>
              </a:rPr>
              <a:t>(гипотеза, теория, закон):</a:t>
            </a:r>
          </a:p>
          <a:p>
            <a:r>
              <a:rPr lang="ru-RU" sz="1600" dirty="0">
                <a:latin typeface="Arial" panose="020B0604020202020204" pitchFamily="34" charset="0"/>
                <a:cs typeface="Arial" panose="020B0604020202020204" pitchFamily="34" charset="0"/>
              </a:rPr>
              <a:t>анализ, синтез, дедукция, индукция,</a:t>
            </a:r>
          </a:p>
          <a:p>
            <a:r>
              <a:rPr lang="ru-RU" sz="1600" dirty="0">
                <a:latin typeface="Arial" panose="020B0604020202020204" pitchFamily="34" charset="0"/>
                <a:cs typeface="Arial" panose="020B0604020202020204" pitchFamily="34" charset="0"/>
              </a:rPr>
              <a:t>аналогия, моделирование, абстрагирование, идеализация;</a:t>
            </a:r>
          </a:p>
          <a:p>
            <a:pPr marL="285750" indent="-285750">
              <a:buFont typeface="Wingdings" panose="05000000000000000000" pitchFamily="2" charset="2"/>
              <a:buChar char="Ø"/>
            </a:pPr>
            <a:r>
              <a:rPr lang="ru-RU" sz="1600" dirty="0">
                <a:solidFill>
                  <a:srgbClr val="C00000"/>
                </a:solidFill>
                <a:latin typeface="Arial" panose="020B0604020202020204" pitchFamily="34" charset="0"/>
                <a:cs typeface="Arial" panose="020B0604020202020204" pitchFamily="34" charset="0"/>
              </a:rPr>
              <a:t>ЭМПИРИЧЕСКИЙ:</a:t>
            </a:r>
          </a:p>
          <a:p>
            <a:r>
              <a:rPr lang="ru-RU" sz="1600" dirty="0">
                <a:latin typeface="Arial" panose="020B0604020202020204" pitchFamily="34" charset="0"/>
                <a:cs typeface="Arial" panose="020B0604020202020204" pitchFamily="34" charset="0"/>
              </a:rPr>
              <a:t>наблюдение, эксперимент, опыт,</a:t>
            </a:r>
          </a:p>
          <a:p>
            <a:r>
              <a:rPr lang="ru-RU" sz="1600" dirty="0">
                <a:latin typeface="Arial" panose="020B0604020202020204" pitchFamily="34" charset="0"/>
                <a:cs typeface="Arial" panose="020B0604020202020204" pitchFamily="34" charset="0"/>
              </a:rPr>
              <a:t>измерение, описание</a:t>
            </a:r>
            <a:r>
              <a:rPr lang="ru-RU"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endParaRPr lang="ru-RU" dirty="0">
              <a:latin typeface="Arial" panose="020B0604020202020204" pitchFamily="34" charset="0"/>
              <a:cs typeface="Arial" panose="020B0604020202020204" pitchFamily="34" charset="0"/>
            </a:endParaRPr>
          </a:p>
          <a:p>
            <a:endParaRPr lang="ru-RU" dirty="0">
              <a:solidFill>
                <a:srgbClr val="333333"/>
              </a:solidFill>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p:txBody>
      </p:sp>
      <p:sp>
        <p:nvSpPr>
          <p:cNvPr id="4" name="Прямоугольник 3">
            <a:extLst>
              <a:ext uri="{FF2B5EF4-FFF2-40B4-BE49-F238E27FC236}">
                <a16:creationId xmlns:a16="http://schemas.microsoft.com/office/drawing/2014/main" id="{5681AF0A-3802-413A-B0CE-CDF4F464886F}"/>
              </a:ext>
            </a:extLst>
          </p:cNvPr>
          <p:cNvSpPr/>
          <p:nvPr/>
        </p:nvSpPr>
        <p:spPr>
          <a:xfrm>
            <a:off x="3101009" y="923330"/>
            <a:ext cx="2994991" cy="6278642"/>
          </a:xfrm>
          <a:prstGeom prst="rect">
            <a:avLst/>
          </a:prstGeom>
        </p:spPr>
        <p:txBody>
          <a:bodyPr wrap="square">
            <a:spAutoFit/>
          </a:bodyPr>
          <a:lstStyle/>
          <a:p>
            <a:r>
              <a:rPr lang="ru-RU" sz="1600" b="1" dirty="0">
                <a:solidFill>
                  <a:srgbClr val="C00000"/>
                </a:solidFill>
                <a:latin typeface="Arial" panose="020B0604020202020204" pitchFamily="34" charset="0"/>
                <a:cs typeface="Arial" panose="020B0604020202020204" pitchFamily="34" charset="0"/>
              </a:rPr>
              <a:t>Религия</a:t>
            </a:r>
            <a:r>
              <a:rPr lang="ru-RU" sz="1600" dirty="0">
                <a:solidFill>
                  <a:srgbClr val="C00000"/>
                </a:solidFill>
                <a:latin typeface="Arial" panose="020B0604020202020204" pitchFamily="34" charset="0"/>
                <a:cs typeface="Arial" panose="020B0604020202020204" pitchFamily="34" charset="0"/>
              </a:rPr>
              <a:t> </a:t>
            </a:r>
            <a:r>
              <a:rPr lang="ru-RU" sz="1600" dirty="0">
                <a:solidFill>
                  <a:srgbClr val="333333"/>
                </a:solidFill>
                <a:latin typeface="Arial" panose="020B0604020202020204" pitchFamily="34" charset="0"/>
                <a:cs typeface="Arial" panose="020B0604020202020204" pitchFamily="34" charset="0"/>
              </a:rPr>
              <a:t>– это мировоззрение и определяемое им поведение людей на основе веры в существование какой-либо сверхъестественной силы.</a:t>
            </a:r>
          </a:p>
          <a:p>
            <a:r>
              <a:rPr lang="ru-RU" sz="1600" b="1" dirty="0">
                <a:solidFill>
                  <a:srgbClr val="C00000"/>
                </a:solidFill>
                <a:latin typeface="Arial" panose="020B0604020202020204" pitchFamily="34" charset="0"/>
                <a:cs typeface="Arial" panose="020B0604020202020204" pitchFamily="34" charset="0"/>
              </a:rPr>
              <a:t>Основные функции религии:</a:t>
            </a:r>
            <a:endParaRPr lang="ru-RU" sz="1600" dirty="0">
              <a:solidFill>
                <a:srgbClr val="C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мировоззренческая;</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компенсаторная (терапевтическая);</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коммуникативная;</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регулятивная;</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интегративная;</a:t>
            </a:r>
          </a:p>
          <a:p>
            <a:pPr marL="285750" indent="-285750">
              <a:buFont typeface="Wingdings" panose="05000000000000000000" pitchFamily="2" charset="2"/>
              <a:buChar char="Ø"/>
            </a:pPr>
            <a:r>
              <a:rPr lang="ru-RU" sz="1600" dirty="0" err="1">
                <a:latin typeface="Arial" panose="020B0604020202020204" pitchFamily="34" charset="0"/>
                <a:cs typeface="Arial" panose="020B0604020202020204" pitchFamily="34" charset="0"/>
              </a:rPr>
              <a:t>культуротранслирующая</a:t>
            </a:r>
            <a:r>
              <a:rPr lang="ru-RU" sz="1600" dirty="0">
                <a:latin typeface="Arial" panose="020B0604020202020204" pitchFamily="34" charset="0"/>
                <a:cs typeface="Arial" panose="020B0604020202020204" pitchFamily="34" charset="0"/>
              </a:rPr>
              <a:t>.</a:t>
            </a:r>
          </a:p>
          <a:p>
            <a:endParaRPr lang="ru-RU" sz="1600" b="1" dirty="0">
              <a:solidFill>
                <a:srgbClr val="C00000"/>
              </a:solidFill>
              <a:latin typeface="Arial" panose="020B0604020202020204" pitchFamily="34" charset="0"/>
              <a:cs typeface="Arial" panose="020B0604020202020204" pitchFamily="34" charset="0"/>
            </a:endParaRPr>
          </a:p>
          <a:p>
            <a:r>
              <a:rPr lang="ru-RU" sz="1600" b="1" dirty="0">
                <a:solidFill>
                  <a:srgbClr val="C00000"/>
                </a:solidFill>
                <a:latin typeface="Arial" panose="020B0604020202020204" pitchFamily="34" charset="0"/>
                <a:cs typeface="Arial" panose="020B0604020202020204" pitchFamily="34" charset="0"/>
              </a:rPr>
              <a:t>Виды религии:</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мировые: буддизм, христианство, ислам;</a:t>
            </a:r>
            <a:r>
              <a:rPr lang="ru-RU" dirty="0"/>
              <a:t> </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национальные: синтоизм, индуизм, даосизм, иудаизм.</a:t>
            </a:r>
          </a:p>
          <a:p>
            <a:endParaRPr lang="ru-RU" sz="1600" dirty="0">
              <a:solidFill>
                <a:srgbClr val="333333"/>
              </a:solidFill>
              <a:latin typeface="Arial" panose="020B0604020202020204" pitchFamily="34" charset="0"/>
              <a:cs typeface="Arial" panose="020B0604020202020204" pitchFamily="34" charset="0"/>
            </a:endParaRPr>
          </a:p>
          <a:p>
            <a:endParaRPr lang="ru-RU" sz="1600" dirty="0">
              <a:solidFill>
                <a:srgbClr val="333333"/>
              </a:solidFill>
              <a:latin typeface="Arial" panose="020B0604020202020204" pitchFamily="34" charset="0"/>
              <a:cs typeface="Arial" panose="020B0604020202020204" pitchFamily="34" charset="0"/>
            </a:endParaRPr>
          </a:p>
          <a:p>
            <a:endParaRPr lang="ru-RU" sz="1600" b="0" i="0" dirty="0">
              <a:solidFill>
                <a:srgbClr val="333333"/>
              </a:solidFill>
              <a:effectLst/>
              <a:latin typeface="Arial" panose="020B0604020202020204" pitchFamily="34" charset="0"/>
              <a:cs typeface="Arial" panose="020B0604020202020204" pitchFamily="34" charset="0"/>
            </a:endParaRPr>
          </a:p>
        </p:txBody>
      </p:sp>
      <p:sp>
        <p:nvSpPr>
          <p:cNvPr id="5" name="Прямоугольник 4">
            <a:extLst>
              <a:ext uri="{FF2B5EF4-FFF2-40B4-BE49-F238E27FC236}">
                <a16:creationId xmlns:a16="http://schemas.microsoft.com/office/drawing/2014/main" id="{C559B902-275B-4446-9B85-E42AC22ABD7D}"/>
              </a:ext>
            </a:extLst>
          </p:cNvPr>
          <p:cNvSpPr/>
          <p:nvPr/>
        </p:nvSpPr>
        <p:spPr>
          <a:xfrm>
            <a:off x="5989982" y="923330"/>
            <a:ext cx="3167270" cy="6494085"/>
          </a:xfrm>
          <a:prstGeom prst="rect">
            <a:avLst/>
          </a:prstGeom>
        </p:spPr>
        <p:txBody>
          <a:bodyPr wrap="square">
            <a:spAutoFit/>
          </a:bodyPr>
          <a:lstStyle/>
          <a:p>
            <a:r>
              <a:rPr lang="ru-RU" sz="1600" b="1" dirty="0">
                <a:solidFill>
                  <a:srgbClr val="C00000"/>
                </a:solidFill>
                <a:latin typeface="Arial" panose="020B0604020202020204" pitchFamily="34" charset="0"/>
              </a:rPr>
              <a:t>Образование</a:t>
            </a:r>
            <a:r>
              <a:rPr lang="ru-RU" sz="1600" dirty="0">
                <a:solidFill>
                  <a:srgbClr val="C00000"/>
                </a:solidFill>
                <a:latin typeface="Arial" panose="020B0604020202020204" pitchFamily="34" charset="0"/>
              </a:rPr>
              <a:t> </a:t>
            </a:r>
            <a:r>
              <a:rPr lang="ru-RU" sz="1600" dirty="0">
                <a:solidFill>
                  <a:srgbClr val="333333"/>
                </a:solidFill>
                <a:latin typeface="Arial" panose="020B0604020202020204" pitchFamily="34" charset="0"/>
              </a:rPr>
              <a:t>- это целенаправленный организованный процесс передачи систематизированных наукой знаний об окружающем мире, опыта предшествующих поколений, приобщение к материальной и духовной культуре человечества.</a:t>
            </a:r>
          </a:p>
          <a:p>
            <a:r>
              <a:rPr lang="ru-RU" sz="1600" b="1" dirty="0">
                <a:solidFill>
                  <a:srgbClr val="C00000"/>
                </a:solidFill>
                <a:latin typeface="Arial" panose="020B0604020202020204" pitchFamily="34" charset="0"/>
                <a:cs typeface="Arial" panose="020B0604020202020204" pitchFamily="34" charset="0"/>
              </a:rPr>
              <a:t>Функции образования</a:t>
            </a:r>
            <a:r>
              <a:rPr lang="ru-RU" sz="1600"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передача социального опыта (знаний, ценностей);</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накопление и хранение культуры общества;</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социализация личности; </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подготовка квалифицированных кадров; </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экономическая;</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социальный контроль;</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воспитательная;</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познавательная.</a:t>
            </a:r>
          </a:p>
          <a:p>
            <a:endParaRPr lang="ru-RU" sz="1600" dirty="0">
              <a:solidFill>
                <a:srgbClr val="333333"/>
              </a:solidFill>
              <a:latin typeface="Arial" panose="020B0604020202020204" pitchFamily="34" charset="0"/>
            </a:endParaRPr>
          </a:p>
          <a:p>
            <a:endParaRPr lang="ru-RU" sz="1600" dirty="0"/>
          </a:p>
        </p:txBody>
      </p:sp>
      <p:sp>
        <p:nvSpPr>
          <p:cNvPr id="6" name="Прямоугольник 5">
            <a:extLst>
              <a:ext uri="{FF2B5EF4-FFF2-40B4-BE49-F238E27FC236}">
                <a16:creationId xmlns:a16="http://schemas.microsoft.com/office/drawing/2014/main" id="{0686A11E-3975-420C-BF77-14F11297F2AC}"/>
              </a:ext>
            </a:extLst>
          </p:cNvPr>
          <p:cNvSpPr/>
          <p:nvPr/>
        </p:nvSpPr>
        <p:spPr>
          <a:xfrm>
            <a:off x="8984973" y="923330"/>
            <a:ext cx="3419062" cy="2308324"/>
          </a:xfrm>
          <a:prstGeom prst="rect">
            <a:avLst/>
          </a:prstGeom>
        </p:spPr>
        <p:txBody>
          <a:bodyPr wrap="square">
            <a:spAutoFit/>
          </a:bodyPr>
          <a:lstStyle/>
          <a:p>
            <a:r>
              <a:rPr lang="ru-RU" sz="1600" b="1" dirty="0">
                <a:solidFill>
                  <a:srgbClr val="C00000"/>
                </a:solidFill>
                <a:latin typeface="Arial" panose="020B0604020202020204" pitchFamily="34" charset="0"/>
                <a:cs typeface="Arial" panose="020B0604020202020204" pitchFamily="34" charset="0"/>
              </a:rPr>
              <a:t>Искусство</a:t>
            </a:r>
            <a:r>
              <a:rPr lang="ru-RU" sz="1600" dirty="0">
                <a:solidFill>
                  <a:srgbClr val="4A4A4A"/>
                </a:solidFill>
                <a:latin typeface="Arial" panose="020B0604020202020204" pitchFamily="34" charset="0"/>
                <a:cs typeface="Arial" panose="020B0604020202020204" pitchFamily="34" charset="0"/>
              </a:rPr>
              <a:t> – </a:t>
            </a:r>
            <a:r>
              <a:rPr lang="ru-RU" sz="1600" dirty="0">
                <a:latin typeface="Arial" panose="020B0604020202020204" pitchFamily="34" charset="0"/>
                <a:cs typeface="Arial" panose="020B0604020202020204" pitchFamily="34" charset="0"/>
              </a:rPr>
              <a:t>одна из форм общественного сознания, важнейшая составная часть духовной культуры; художественно-образная форма познавательной деятельности человека, способ эстетического выражения своего внутреннего состояния.</a:t>
            </a:r>
          </a:p>
        </p:txBody>
      </p:sp>
      <p:sp>
        <p:nvSpPr>
          <p:cNvPr id="7" name="Прямоугольник 6">
            <a:extLst>
              <a:ext uri="{FF2B5EF4-FFF2-40B4-BE49-F238E27FC236}">
                <a16:creationId xmlns:a16="http://schemas.microsoft.com/office/drawing/2014/main" id="{BDE6A3CC-D4F1-418E-A158-098BDE8F6B28}"/>
              </a:ext>
            </a:extLst>
          </p:cNvPr>
          <p:cNvSpPr/>
          <p:nvPr/>
        </p:nvSpPr>
        <p:spPr>
          <a:xfrm>
            <a:off x="8984973" y="3339376"/>
            <a:ext cx="6096000" cy="1815882"/>
          </a:xfrm>
          <a:prstGeom prst="rect">
            <a:avLst/>
          </a:prstGeom>
        </p:spPr>
        <p:txBody>
          <a:bodyPr>
            <a:spAutoFit/>
          </a:bodyPr>
          <a:lstStyle/>
          <a:p>
            <a:pPr>
              <a:spcAft>
                <a:spcPts val="0"/>
              </a:spcAft>
            </a:pPr>
            <a:r>
              <a:rPr lang="ru-RU" sz="1600" b="1" dirty="0">
                <a:solidFill>
                  <a:srgbClr val="C00000"/>
                </a:solidFill>
                <a:latin typeface="Arial" panose="020B0604020202020204" pitchFamily="34" charset="0"/>
                <a:ea typeface="Times New Roman" panose="02020603050405020304" pitchFamily="18" charset="0"/>
              </a:rPr>
              <a:t>Функции искусства:</a:t>
            </a:r>
            <a:endParaRPr lang="ru-RU" sz="1600" b="1" dirty="0">
              <a:solidFill>
                <a:srgbClr val="C00000"/>
              </a:solidFill>
              <a:latin typeface="Times New Roman" panose="02020603050405020304" pitchFamily="18" charset="0"/>
              <a:ea typeface="Times New Roman" panose="02020603050405020304" pitchFamily="18" charset="0"/>
            </a:endParaRPr>
          </a:p>
          <a:p>
            <a:pPr marL="285750" indent="-285750">
              <a:buFont typeface="Wingdings" panose="05000000000000000000" pitchFamily="2" charset="2"/>
              <a:buChar char="Ø"/>
            </a:pPr>
            <a:r>
              <a:rPr lang="ru-RU" sz="1600" dirty="0">
                <a:latin typeface="Arial" panose="020B0604020202020204" pitchFamily="34" charset="0"/>
                <a:ea typeface="Times New Roman" panose="02020603050405020304" pitchFamily="18" charset="0"/>
              </a:rPr>
              <a:t>мировоззренческая</a:t>
            </a:r>
            <a:endParaRPr lang="ru-RU" sz="1600" dirty="0">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Ø"/>
            </a:pPr>
            <a:r>
              <a:rPr lang="ru-RU" sz="1600" dirty="0">
                <a:latin typeface="Arial" panose="020B0604020202020204" pitchFamily="34" charset="0"/>
                <a:ea typeface="Times New Roman" panose="02020603050405020304" pitchFamily="18" charset="0"/>
              </a:rPr>
              <a:t>воспитательная</a:t>
            </a:r>
            <a:r>
              <a:rPr lang="ru-RU" sz="1600" i="1" dirty="0">
                <a:latin typeface="Arial" panose="020B0604020202020204" pitchFamily="34" charset="0"/>
                <a:ea typeface="Times New Roman" panose="02020603050405020304" pitchFamily="18" charset="0"/>
              </a:rPr>
              <a:t> </a:t>
            </a:r>
            <a:endParaRPr lang="ru-RU" sz="1600" dirty="0">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Ø"/>
            </a:pPr>
            <a:r>
              <a:rPr lang="ru-RU" sz="1600" dirty="0">
                <a:latin typeface="Arial" panose="020B0604020202020204" pitchFamily="34" charset="0"/>
                <a:ea typeface="Times New Roman" panose="02020603050405020304" pitchFamily="18" charset="0"/>
              </a:rPr>
              <a:t>эстетическая</a:t>
            </a:r>
            <a:endParaRPr lang="ru-RU" sz="1600" dirty="0">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Ø"/>
            </a:pPr>
            <a:r>
              <a:rPr lang="ru-RU" sz="1600" dirty="0">
                <a:latin typeface="Arial" panose="020B0604020202020204" pitchFamily="34" charset="0"/>
                <a:ea typeface="Times New Roman" panose="02020603050405020304" pitchFamily="18" charset="0"/>
              </a:rPr>
              <a:t>гедонистическая</a:t>
            </a:r>
            <a:endParaRPr lang="ru-RU" sz="1600" dirty="0">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Ø"/>
            </a:pPr>
            <a:r>
              <a:rPr lang="ru-RU" sz="1600" dirty="0">
                <a:latin typeface="Arial" panose="020B0604020202020204" pitchFamily="34" charset="0"/>
                <a:ea typeface="Times New Roman" panose="02020603050405020304" pitchFamily="18" charset="0"/>
              </a:rPr>
              <a:t>познавательно-эвристическая</a:t>
            </a:r>
            <a:endParaRPr lang="ru-RU" sz="1600" dirty="0">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Ø"/>
            </a:pPr>
            <a:r>
              <a:rPr lang="ru-RU" sz="1600" dirty="0">
                <a:latin typeface="Arial" panose="020B0604020202020204" pitchFamily="34" charset="0"/>
                <a:ea typeface="Times New Roman" panose="02020603050405020304" pitchFamily="18" charset="0"/>
              </a:rPr>
              <a:t>коммуникативная</a:t>
            </a:r>
            <a:r>
              <a:rPr lang="ru-RU" sz="1600" i="1" dirty="0">
                <a:latin typeface="Arial" panose="020B0604020202020204" pitchFamily="34" charset="0"/>
                <a:ea typeface="Times New Roman" panose="02020603050405020304" pitchFamily="18" charset="0"/>
              </a:rPr>
              <a:t> </a:t>
            </a:r>
            <a:endParaRPr lang="ru-RU" sz="1600" dirty="0">
              <a:effectLst/>
              <a:latin typeface="Times New Roman" panose="02020603050405020304" pitchFamily="18" charset="0"/>
              <a:ea typeface="Times New Roman" panose="02020603050405020304" pitchFamily="18" charset="0"/>
            </a:endParaRPr>
          </a:p>
        </p:txBody>
      </p:sp>
      <p:sp>
        <p:nvSpPr>
          <p:cNvPr id="8" name="Прямоугольник 7">
            <a:extLst>
              <a:ext uri="{FF2B5EF4-FFF2-40B4-BE49-F238E27FC236}">
                <a16:creationId xmlns:a16="http://schemas.microsoft.com/office/drawing/2014/main" id="{2F77B95A-ACC4-4332-B4FB-D2556BD72A03}"/>
              </a:ext>
            </a:extLst>
          </p:cNvPr>
          <p:cNvSpPr/>
          <p:nvPr/>
        </p:nvSpPr>
        <p:spPr>
          <a:xfrm>
            <a:off x="9071113" y="5132174"/>
            <a:ext cx="2994991" cy="1569660"/>
          </a:xfrm>
          <a:prstGeom prst="rect">
            <a:avLst/>
          </a:prstGeom>
        </p:spPr>
        <p:txBody>
          <a:bodyPr wrap="square">
            <a:spAutoFit/>
          </a:bodyPr>
          <a:lstStyle/>
          <a:p>
            <a:pPr>
              <a:spcAft>
                <a:spcPts val="0"/>
              </a:spcAft>
            </a:pPr>
            <a:r>
              <a:rPr lang="ru-RU" sz="1600" b="1" dirty="0">
                <a:solidFill>
                  <a:srgbClr val="C00000"/>
                </a:solidFill>
                <a:latin typeface="Arial" panose="020B0604020202020204" pitchFamily="34" charset="0"/>
                <a:ea typeface="Times New Roman" panose="02020603050405020304" pitchFamily="18" charset="0"/>
              </a:rPr>
              <a:t>Виды искусства: </a:t>
            </a:r>
          </a:p>
          <a:p>
            <a:pPr marL="285750" indent="-285750">
              <a:spcAft>
                <a:spcPts val="0"/>
              </a:spcAft>
              <a:buFont typeface="Wingdings" panose="05000000000000000000" pitchFamily="2" charset="2"/>
              <a:buChar char="Ø"/>
            </a:pPr>
            <a:r>
              <a:rPr lang="ru-RU" sz="1600" dirty="0">
                <a:latin typeface="Arial" panose="020B0604020202020204" pitchFamily="34" charset="0"/>
                <a:ea typeface="Times New Roman" panose="02020603050405020304" pitchFamily="18" charset="0"/>
              </a:rPr>
              <a:t>театр, цирк,</a:t>
            </a:r>
            <a:r>
              <a:rPr lang="ru-RU" sz="1600" dirty="0">
                <a:latin typeface="Arial" panose="020B0604020202020204" pitchFamily="34" charset="0"/>
                <a:ea typeface="Times New Roman" panose="02020603050405020304" pitchFamily="18" charset="0"/>
                <a:cs typeface="Arial" panose="020B0604020202020204" pitchFamily="34" charset="0"/>
              </a:rPr>
              <a:t> музыка, </a:t>
            </a:r>
            <a:r>
              <a:rPr lang="ru-RU" sz="1600" dirty="0">
                <a:latin typeface="Arial" panose="020B0604020202020204" pitchFamily="34" charset="0"/>
                <a:ea typeface="Times New Roman" panose="02020603050405020304" pitchFamily="18" charset="0"/>
              </a:rPr>
              <a:t>кино, </a:t>
            </a:r>
          </a:p>
          <a:p>
            <a:pPr marL="285750" indent="-285750">
              <a:buFont typeface="Wingdings" panose="05000000000000000000" pitchFamily="2" charset="2"/>
              <a:buChar char="Ø"/>
            </a:pPr>
            <a:r>
              <a:rPr lang="ru-RU" sz="1600" dirty="0">
                <a:latin typeface="Arial" panose="020B0604020202020204" pitchFamily="34" charset="0"/>
                <a:ea typeface="Times New Roman" panose="02020603050405020304" pitchFamily="18" charset="0"/>
              </a:rPr>
              <a:t>литература, танец, </a:t>
            </a:r>
            <a:endParaRPr lang="ru-RU" sz="1600" dirty="0">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Ø"/>
            </a:pPr>
            <a:r>
              <a:rPr lang="ru-RU" sz="1600" dirty="0">
                <a:latin typeface="Arial" panose="020B0604020202020204" pitchFamily="34" charset="0"/>
                <a:ea typeface="Times New Roman" panose="02020603050405020304" pitchFamily="18" charset="0"/>
              </a:rPr>
              <a:t> живопись, архитектура, </a:t>
            </a:r>
            <a:endParaRPr lang="ru-RU" sz="1600" dirty="0">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Ø"/>
            </a:pPr>
            <a:r>
              <a:rPr lang="ru-RU" sz="1600" dirty="0">
                <a:latin typeface="Arial" panose="020B0604020202020204" pitchFamily="34" charset="0"/>
                <a:ea typeface="Times New Roman" panose="02020603050405020304" pitchFamily="18" charset="0"/>
              </a:rPr>
              <a:t>скульптура, фотография, </a:t>
            </a:r>
            <a:endParaRPr lang="ru-RU" sz="1600" dirty="0">
              <a:latin typeface="Times New Roman" panose="02020603050405020304" pitchFamily="18" charset="0"/>
              <a:ea typeface="Times New Roman" panose="02020603050405020304" pitchFamily="18" charset="0"/>
            </a:endParaRPr>
          </a:p>
          <a:p>
            <a:pPr marL="285750" indent="-285750">
              <a:spcAft>
                <a:spcPts val="0"/>
              </a:spcAft>
              <a:buFont typeface="Wingdings" panose="05000000000000000000" pitchFamily="2" charset="2"/>
              <a:buChar char="Ø"/>
            </a:pPr>
            <a:r>
              <a:rPr lang="ru-RU" sz="1600" dirty="0">
                <a:latin typeface="Arial" panose="020B0604020202020204" pitchFamily="34" charset="0"/>
                <a:ea typeface="Times New Roman" panose="02020603050405020304" pitchFamily="18" charset="0"/>
              </a:rPr>
              <a:t>эстрада, </a:t>
            </a:r>
            <a:r>
              <a:rPr lang="ru-RU" sz="1600" dirty="0">
                <a:latin typeface="Arial" panose="020B0604020202020204" pitchFamily="34" charset="0"/>
                <a:ea typeface="Times New Roman" panose="02020603050405020304" pitchFamily="18" charset="0"/>
                <a:cs typeface="Arial" panose="020B0604020202020204" pitchFamily="34" charset="0"/>
              </a:rPr>
              <a:t>т</a:t>
            </a:r>
            <a:r>
              <a:rPr lang="ru-RU" sz="1600" dirty="0">
                <a:latin typeface="Arial" panose="020B0604020202020204" pitchFamily="34" charset="0"/>
                <a:ea typeface="Times New Roman" panose="02020603050405020304" pitchFamily="18" charset="0"/>
              </a:rPr>
              <a:t>елевидение.</a:t>
            </a:r>
            <a:endParaRPr lang="ru-RU"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83378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0AAEA6F-2438-49A2-8F9C-38399753F0F6}"/>
              </a:ext>
            </a:extLst>
          </p:cNvPr>
          <p:cNvSpPr/>
          <p:nvPr/>
        </p:nvSpPr>
        <p:spPr>
          <a:xfrm>
            <a:off x="99391" y="106018"/>
            <a:ext cx="11993218" cy="861774"/>
          </a:xfrm>
          <a:prstGeom prst="rect">
            <a:avLst/>
          </a:prstGeom>
        </p:spPr>
        <p:txBody>
          <a:bodyPr wrap="square">
            <a:spAutoFit/>
          </a:bodyPr>
          <a:lstStyle/>
          <a:p>
            <a:pPr algn="ctr"/>
            <a:r>
              <a:rPr lang="ru-RU" b="1" dirty="0">
                <a:solidFill>
                  <a:srgbClr val="C00000"/>
                </a:solidFill>
                <a:latin typeface="Arial" panose="020B0604020202020204" pitchFamily="34" charset="0"/>
                <a:cs typeface="Arial" panose="020B0604020202020204" pitchFamily="34" charset="0"/>
              </a:rPr>
              <a:t>СОЦИАЛЬНАЯ СФЕРА ОБЩЕСТВА</a:t>
            </a:r>
          </a:p>
          <a:p>
            <a:r>
              <a:rPr lang="ru-RU" sz="1600" b="1" dirty="0">
                <a:solidFill>
                  <a:srgbClr val="C00000"/>
                </a:solidFill>
                <a:latin typeface="Arial" panose="020B0604020202020204" pitchFamily="34" charset="0"/>
                <a:cs typeface="Arial" panose="020B0604020202020204" pitchFamily="34" charset="0"/>
              </a:rPr>
              <a:t>Социальная структура</a:t>
            </a:r>
            <a:r>
              <a:rPr lang="ru-RU" sz="1600" dirty="0">
                <a:solidFill>
                  <a:srgbClr val="333333"/>
                </a:solidFill>
                <a:latin typeface="Arial" panose="020B0604020202020204" pitchFamily="34" charset="0"/>
                <a:cs typeface="Arial" panose="020B0604020202020204" pitchFamily="34" charset="0"/>
              </a:rPr>
              <a:t> (от лат. </a:t>
            </a:r>
            <a:r>
              <a:rPr lang="ru-RU" sz="1600" dirty="0" err="1">
                <a:solidFill>
                  <a:srgbClr val="333333"/>
                </a:solidFill>
                <a:latin typeface="Arial" panose="020B0604020202020204" pitchFamily="34" charset="0"/>
                <a:cs typeface="Arial" panose="020B0604020202020204" pitchFamily="34" charset="0"/>
              </a:rPr>
              <a:t>structure</a:t>
            </a:r>
            <a:r>
              <a:rPr lang="ru-RU" sz="1600" dirty="0">
                <a:solidFill>
                  <a:srgbClr val="333333"/>
                </a:solidFill>
                <a:latin typeface="Arial" panose="020B0604020202020204" pitchFamily="34" charset="0"/>
                <a:cs typeface="Arial" panose="020B0604020202020204" pitchFamily="34" charset="0"/>
              </a:rPr>
              <a:t> – строение, распо­ложение, порядок) общества – строение общества в целом, совокупность взаимосвязанных и взаимодействующих соци­альных групп, а также отношения между ними.</a:t>
            </a:r>
            <a:endParaRPr lang="ru-RU" sz="1600" dirty="0">
              <a:latin typeface="Arial" panose="020B0604020202020204" pitchFamily="34" charset="0"/>
              <a:cs typeface="Arial" panose="020B0604020202020204" pitchFamily="34" charset="0"/>
            </a:endParaRPr>
          </a:p>
        </p:txBody>
      </p:sp>
      <p:sp>
        <p:nvSpPr>
          <p:cNvPr id="3" name="Прямоугольник 2">
            <a:extLst>
              <a:ext uri="{FF2B5EF4-FFF2-40B4-BE49-F238E27FC236}">
                <a16:creationId xmlns:a16="http://schemas.microsoft.com/office/drawing/2014/main" id="{B2101FBD-6578-4CFB-9285-83EC5B570660}"/>
              </a:ext>
            </a:extLst>
          </p:cNvPr>
          <p:cNvSpPr/>
          <p:nvPr/>
        </p:nvSpPr>
        <p:spPr>
          <a:xfrm>
            <a:off x="99391" y="967792"/>
            <a:ext cx="11794436" cy="2277547"/>
          </a:xfrm>
          <a:prstGeom prst="rect">
            <a:avLst/>
          </a:prstGeom>
        </p:spPr>
        <p:txBody>
          <a:bodyPr wrap="square">
            <a:spAutoFit/>
          </a:bodyPr>
          <a:lstStyle/>
          <a:p>
            <a:r>
              <a:rPr lang="ru-RU" sz="1600" b="1" dirty="0">
                <a:solidFill>
                  <a:srgbClr val="C00000"/>
                </a:solidFill>
                <a:latin typeface="Arial" panose="020B0604020202020204" pitchFamily="34" charset="0"/>
                <a:cs typeface="Arial" panose="020B0604020202020204" pitchFamily="34" charset="0"/>
              </a:rPr>
              <a:t>Социальная стратификация</a:t>
            </a:r>
            <a:r>
              <a:rPr lang="ru-RU" sz="1600" i="1" dirty="0">
                <a:solidFill>
                  <a:srgbClr val="333333"/>
                </a:solidFill>
                <a:latin typeface="Arial" panose="020B0604020202020204" pitchFamily="34" charset="0"/>
                <a:cs typeface="Arial" panose="020B0604020202020204" pitchFamily="34" charset="0"/>
              </a:rPr>
              <a:t> </a:t>
            </a:r>
            <a:r>
              <a:rPr lang="ru-RU" sz="1600" dirty="0">
                <a:solidFill>
                  <a:srgbClr val="333333"/>
                </a:solidFill>
                <a:latin typeface="Arial" panose="020B0604020202020204" pitchFamily="34" charset="0"/>
                <a:cs typeface="Arial" panose="020B0604020202020204" pitchFamily="34" charset="0"/>
              </a:rPr>
              <a:t>(от лат. </a:t>
            </a:r>
            <a:r>
              <a:rPr lang="ru-RU" sz="1600" i="1" dirty="0" err="1">
                <a:solidFill>
                  <a:srgbClr val="333333"/>
                </a:solidFill>
                <a:latin typeface="Arial" panose="020B0604020202020204" pitchFamily="34" charset="0"/>
                <a:cs typeface="Arial" panose="020B0604020202020204" pitchFamily="34" charset="0"/>
              </a:rPr>
              <a:t>stratum</a:t>
            </a:r>
            <a:r>
              <a:rPr lang="ru-RU" sz="1600" dirty="0">
                <a:solidFill>
                  <a:srgbClr val="333333"/>
                </a:solidFill>
                <a:latin typeface="Arial" panose="020B0604020202020204" pitchFamily="34" charset="0"/>
                <a:cs typeface="Arial" panose="020B0604020202020204" pitchFamily="34" charset="0"/>
              </a:rPr>
              <a:t> — слой, настил и</a:t>
            </a:r>
            <a:r>
              <a:rPr lang="ru-RU" sz="1600" i="1" dirty="0">
                <a:solidFill>
                  <a:srgbClr val="333333"/>
                </a:solidFill>
                <a:latin typeface="Arial" panose="020B0604020202020204" pitchFamily="34" charset="0"/>
                <a:cs typeface="Arial" panose="020B0604020202020204" pitchFamily="34" charset="0"/>
              </a:rPr>
              <a:t> </a:t>
            </a:r>
            <a:r>
              <a:rPr lang="ru-RU" sz="1600" i="1" dirty="0" err="1">
                <a:solidFill>
                  <a:srgbClr val="333333"/>
                </a:solidFill>
                <a:latin typeface="Arial" panose="020B0604020202020204" pitchFamily="34" charset="0"/>
                <a:cs typeface="Arial" panose="020B0604020202020204" pitchFamily="34" charset="0"/>
              </a:rPr>
              <a:t>facere</a:t>
            </a:r>
            <a:r>
              <a:rPr lang="ru-RU" sz="1600" dirty="0">
                <a:solidFill>
                  <a:srgbClr val="333333"/>
                </a:solidFill>
                <a:latin typeface="Arial" panose="020B0604020202020204" pitchFamily="34" charset="0"/>
                <a:cs typeface="Arial" panose="020B0604020202020204" pitchFamily="34" charset="0"/>
              </a:rPr>
              <a:t> — делать)</a:t>
            </a:r>
            <a:r>
              <a:rPr lang="ru-RU" sz="1600" i="1" dirty="0">
                <a:solidFill>
                  <a:srgbClr val="333333"/>
                </a:solidFill>
                <a:latin typeface="Arial" panose="020B0604020202020204" pitchFamily="34" charset="0"/>
                <a:cs typeface="Arial" panose="020B0604020202020204" pitchFamily="34" charset="0"/>
              </a:rPr>
              <a:t> — </a:t>
            </a:r>
            <a:r>
              <a:rPr lang="ru-RU" sz="1600" dirty="0">
                <a:solidFill>
                  <a:srgbClr val="333333"/>
                </a:solidFill>
                <a:latin typeface="Arial" panose="020B0604020202020204" pitchFamily="34" charset="0"/>
                <a:cs typeface="Arial" panose="020B0604020202020204" pitchFamily="34" charset="0"/>
              </a:rPr>
              <a:t>это система, включающая множество социальных образований, представители которых различаются между собой неравным объёмом власти и материального богатства, прав и обязанностей, привилегий и престижа.</a:t>
            </a:r>
          </a:p>
          <a:p>
            <a:r>
              <a:rPr lang="ru-RU" sz="1600" b="1" dirty="0">
                <a:solidFill>
                  <a:srgbClr val="C00000"/>
                </a:solidFill>
                <a:latin typeface="Arial" panose="020B0604020202020204" pitchFamily="34" charset="0"/>
                <a:cs typeface="Arial" panose="020B0604020202020204" pitchFamily="34" charset="0"/>
              </a:rPr>
              <a:t>Страта</a:t>
            </a:r>
            <a:r>
              <a:rPr lang="ru-RU" sz="1600" i="1" dirty="0">
                <a:solidFill>
                  <a:srgbClr val="333333"/>
                </a:solidFill>
                <a:latin typeface="Arial" panose="020B0604020202020204" pitchFamily="34" charset="0"/>
                <a:cs typeface="Arial" panose="020B0604020202020204" pitchFamily="34" charset="0"/>
              </a:rPr>
              <a:t> — </a:t>
            </a:r>
            <a:r>
              <a:rPr lang="ru-RU" sz="1600" dirty="0">
                <a:solidFill>
                  <a:srgbClr val="333333"/>
                </a:solidFill>
                <a:latin typeface="Arial" panose="020B0604020202020204" pitchFamily="34" charset="0"/>
                <a:cs typeface="Arial" panose="020B0604020202020204" pitchFamily="34" charset="0"/>
              </a:rPr>
              <a:t>это реальная, эмпирически фиксируемая общность, социальный слой, группа людей, объединённая каким-либо общим социальным </a:t>
            </a:r>
            <a:r>
              <a:rPr lang="ru-RU" sz="1600" dirty="0">
                <a:solidFill>
                  <a:srgbClr val="C00000"/>
                </a:solidFill>
                <a:latin typeface="Arial" panose="020B0604020202020204" pitchFamily="34" charset="0"/>
                <a:cs typeface="Arial" panose="020B0604020202020204" pitchFamily="34" charset="0"/>
              </a:rPr>
              <a:t>признаком</a:t>
            </a:r>
            <a:r>
              <a:rPr lang="ru-RU" sz="1600" dirty="0">
                <a:solidFill>
                  <a:srgbClr val="333333"/>
                </a:solidFill>
                <a:latin typeface="Arial" panose="020B0604020202020204" pitchFamily="34" charset="0"/>
                <a:cs typeface="Arial" panose="020B0604020202020204" pitchFamily="34" charset="0"/>
              </a:rPr>
              <a:t> (доход, профессия, образование, власть, престиж).</a:t>
            </a:r>
            <a:r>
              <a:rPr lang="ru-RU" altLang="ru-RU" sz="1600" b="1" dirty="0">
                <a:solidFill>
                  <a:srgbClr val="333333"/>
                </a:solidFill>
                <a:cs typeface="Arial" panose="020B0604020202020204" pitchFamily="34" charset="0"/>
              </a:rPr>
              <a:t> </a:t>
            </a:r>
          </a:p>
          <a:p>
            <a:r>
              <a:rPr lang="ru-RU" altLang="ru-RU" sz="1600" b="1" dirty="0">
                <a:solidFill>
                  <a:srgbClr val="C00000"/>
                </a:solidFill>
                <a:cs typeface="Arial" panose="020B0604020202020204" pitchFamily="34" charset="0"/>
              </a:rPr>
              <a:t>Социальная мобильность</a:t>
            </a:r>
            <a:r>
              <a:rPr lang="ru-RU" altLang="ru-RU" sz="1600" dirty="0">
                <a:solidFill>
                  <a:srgbClr val="333333"/>
                </a:solidFill>
                <a:cs typeface="Arial" panose="020B0604020202020204" pitchFamily="34" charset="0"/>
              </a:rPr>
              <a:t> (от лат. </a:t>
            </a:r>
            <a:r>
              <a:rPr lang="ru-RU" altLang="ru-RU" sz="1600" dirty="0" err="1">
                <a:solidFill>
                  <a:srgbClr val="333333"/>
                </a:solidFill>
                <a:cs typeface="Arial" panose="020B0604020202020204" pitchFamily="34" charset="0"/>
              </a:rPr>
              <a:t>mobilis</a:t>
            </a:r>
            <a:r>
              <a:rPr lang="ru-RU" altLang="ru-RU" sz="1600" dirty="0">
                <a:solidFill>
                  <a:srgbClr val="333333"/>
                </a:solidFill>
                <a:cs typeface="Arial" panose="020B0604020202020204" pitchFamily="34" charset="0"/>
              </a:rPr>
              <a:t> — подвижный) — перемещение групп или индивидов в социальном пространстве.</a:t>
            </a:r>
            <a:endParaRPr lang="ru-RU" altLang="ru-RU" sz="1400" dirty="0">
              <a:cs typeface="Arial" panose="020B0604020202020204" pitchFamily="34" charset="0"/>
            </a:endParaRPr>
          </a:p>
          <a:p>
            <a:endParaRPr lang="ru-RU" altLang="ru-RU" sz="1400" dirty="0">
              <a:cs typeface="Arial" panose="020B0604020202020204" pitchFamily="34" charset="0"/>
            </a:endParaRPr>
          </a:p>
          <a:p>
            <a:r>
              <a:rPr lang="ru-RU" altLang="ru-RU" sz="1600" dirty="0">
                <a:solidFill>
                  <a:srgbClr val="333333"/>
                </a:solidFill>
                <a:cs typeface="Arial" panose="020B0604020202020204" pitchFamily="34" charset="0"/>
              </a:rPr>
              <a:t> </a:t>
            </a:r>
            <a:endParaRPr lang="ru-RU" sz="1600" b="0" i="0" dirty="0">
              <a:solidFill>
                <a:srgbClr val="333333"/>
              </a:solidFill>
              <a:effectLst/>
              <a:latin typeface="Arial" panose="020B0604020202020204" pitchFamily="34" charset="0"/>
              <a:cs typeface="Arial" panose="020B0604020202020204" pitchFamily="34" charset="0"/>
            </a:endParaRPr>
          </a:p>
        </p:txBody>
      </p:sp>
      <p:sp>
        <p:nvSpPr>
          <p:cNvPr id="4" name="Прямоугольник 3">
            <a:extLst>
              <a:ext uri="{FF2B5EF4-FFF2-40B4-BE49-F238E27FC236}">
                <a16:creationId xmlns:a16="http://schemas.microsoft.com/office/drawing/2014/main" id="{07E28ACE-5189-45E1-857D-E944FA89FC73}"/>
              </a:ext>
            </a:extLst>
          </p:cNvPr>
          <p:cNvSpPr/>
          <p:nvPr/>
        </p:nvSpPr>
        <p:spPr>
          <a:xfrm>
            <a:off x="99391" y="2645924"/>
            <a:ext cx="3376173" cy="4832092"/>
          </a:xfrm>
          <a:prstGeom prst="rect">
            <a:avLst/>
          </a:prstGeom>
        </p:spPr>
        <p:txBody>
          <a:bodyPr wrap="square">
            <a:spAutoFit/>
          </a:bodyPr>
          <a:lstStyle/>
          <a:p>
            <a:r>
              <a:rPr lang="ru-RU" b="1" dirty="0">
                <a:solidFill>
                  <a:srgbClr val="C00000"/>
                </a:solidFill>
                <a:latin typeface="Arial" panose="020B0604020202020204" pitchFamily="34" charset="0"/>
                <a:cs typeface="Arial" panose="020B0604020202020204" pitchFamily="34" charset="0"/>
              </a:rPr>
              <a:t>Исторические типы                          </a:t>
            </a:r>
            <a:r>
              <a:rPr lang="ru-RU" b="1" dirty="0" err="1">
                <a:solidFill>
                  <a:srgbClr val="C00000"/>
                </a:solidFill>
                <a:latin typeface="Arial" panose="020B0604020202020204" pitchFamily="34" charset="0"/>
                <a:cs typeface="Arial" panose="020B0604020202020204" pitchFamily="34" charset="0"/>
              </a:rPr>
              <a:t>стратификационных</a:t>
            </a:r>
            <a:r>
              <a:rPr lang="ru-RU" b="1" dirty="0">
                <a:solidFill>
                  <a:srgbClr val="C00000"/>
                </a:solidFill>
                <a:latin typeface="Arial" panose="020B0604020202020204" pitchFamily="34" charset="0"/>
                <a:cs typeface="Arial" panose="020B0604020202020204" pitchFamily="34" charset="0"/>
              </a:rPr>
              <a:t> систем:</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рабство;</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касты;</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сословия;</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классы;</a:t>
            </a:r>
          </a:p>
          <a:p>
            <a:r>
              <a:rPr lang="ru-RU" sz="1600" dirty="0">
                <a:latin typeface="Arial" panose="020B0604020202020204" pitchFamily="34" charset="0"/>
                <a:cs typeface="Arial" panose="020B0604020202020204" pitchFamily="34" charset="0"/>
              </a:rPr>
              <a:t>средний класс</a:t>
            </a:r>
            <a:r>
              <a:rPr lang="ru-RU" dirty="0">
                <a:latin typeface="Arial" panose="020B0604020202020204" pitchFamily="34" charset="0"/>
                <a:cs typeface="Arial" panose="020B0604020202020204" pitchFamily="34" charset="0"/>
              </a:rPr>
              <a:t>.</a:t>
            </a:r>
            <a:r>
              <a:rPr lang="ru-RU" b="1" dirty="0"/>
              <a:t> </a:t>
            </a:r>
          </a:p>
          <a:p>
            <a:r>
              <a:rPr lang="ru-RU" sz="1600" b="1" dirty="0">
                <a:solidFill>
                  <a:srgbClr val="C00000"/>
                </a:solidFill>
                <a:latin typeface="Arial" panose="020B0604020202020204" pitchFamily="34" charset="0"/>
                <a:cs typeface="Arial" panose="020B0604020202020204" pitchFamily="34" charset="0"/>
              </a:rPr>
              <a:t>Социальные лифты:</a:t>
            </a:r>
            <a:endParaRPr lang="ru-RU" sz="1600" dirty="0">
              <a:solidFill>
                <a:srgbClr val="C00000"/>
              </a:solidFill>
              <a:latin typeface="Arial" panose="020B0604020202020204" pitchFamily="34" charset="0"/>
              <a:cs typeface="Arial" panose="020B0604020202020204" pitchFamily="34" charset="0"/>
            </a:endParaRPr>
          </a:p>
          <a:p>
            <a:r>
              <a:rPr lang="ru-RU" sz="1600" dirty="0">
                <a:latin typeface="Arial" panose="020B0604020202020204" pitchFamily="34" charset="0"/>
                <a:cs typeface="Arial" panose="020B0604020202020204" pitchFamily="34" charset="0"/>
              </a:rPr>
              <a:t>1) социальный статус семьи;</a:t>
            </a:r>
          </a:p>
          <a:p>
            <a:r>
              <a:rPr lang="ru-RU" sz="1600" dirty="0">
                <a:latin typeface="Arial" panose="020B0604020202020204" pitchFamily="34" charset="0"/>
                <a:cs typeface="Arial" panose="020B0604020202020204" pitchFamily="34" charset="0"/>
              </a:rPr>
              <a:t>2) физические и умственные способности;</a:t>
            </a:r>
          </a:p>
          <a:p>
            <a:r>
              <a:rPr lang="ru-RU" sz="1600" dirty="0">
                <a:latin typeface="Arial" panose="020B0604020202020204" pitchFamily="34" charset="0"/>
                <a:cs typeface="Arial" panose="020B0604020202020204" pitchFamily="34" charset="0"/>
              </a:rPr>
              <a:t>3) получение образования;</a:t>
            </a:r>
          </a:p>
          <a:p>
            <a:r>
              <a:rPr lang="ru-RU" sz="1600" dirty="0">
                <a:latin typeface="Arial" panose="020B0604020202020204" pitchFamily="34" charset="0"/>
                <a:cs typeface="Arial" panose="020B0604020202020204" pitchFamily="34" charset="0"/>
              </a:rPr>
              <a:t>4) военная служба;</a:t>
            </a:r>
          </a:p>
          <a:p>
            <a:r>
              <a:rPr lang="ru-RU" sz="1600" dirty="0">
                <a:latin typeface="Arial" panose="020B0604020202020204" pitchFamily="34" charset="0"/>
                <a:cs typeface="Arial" panose="020B0604020202020204" pitchFamily="34" charset="0"/>
              </a:rPr>
              <a:t>5) статусный брак;</a:t>
            </a:r>
          </a:p>
          <a:p>
            <a:r>
              <a:rPr lang="ru-RU" sz="1600" dirty="0">
                <a:latin typeface="Arial" panose="020B0604020202020204" pitchFamily="34" charset="0"/>
                <a:cs typeface="Arial" panose="020B0604020202020204" pitchFamily="34" charset="0"/>
              </a:rPr>
              <a:t>6) повышение квалификации.</a:t>
            </a:r>
          </a:p>
          <a:p>
            <a:pPr marL="285750" indent="-285750">
              <a:buFont typeface="Wingdings" panose="05000000000000000000" pitchFamily="2" charset="2"/>
              <a:buChar char="Ø"/>
            </a:pPr>
            <a:endParaRPr lang="ru-RU" dirty="0">
              <a:latin typeface="Arial" panose="020B0604020202020204" pitchFamily="34" charset="0"/>
              <a:cs typeface="Arial" panose="020B0604020202020204" pitchFamily="34" charset="0"/>
            </a:endParaRPr>
          </a:p>
          <a:p>
            <a:endParaRPr lang="ru-RU" b="1" dirty="0">
              <a:solidFill>
                <a:srgbClr val="C00000"/>
              </a:solidFill>
              <a:latin typeface="Arial" panose="020B0604020202020204" pitchFamily="34" charset="0"/>
              <a:cs typeface="Arial" panose="020B0604020202020204" pitchFamily="34" charset="0"/>
            </a:endParaRPr>
          </a:p>
        </p:txBody>
      </p:sp>
      <p:graphicFrame>
        <p:nvGraphicFramePr>
          <p:cNvPr id="5" name="Таблица 4">
            <a:extLst>
              <a:ext uri="{FF2B5EF4-FFF2-40B4-BE49-F238E27FC236}">
                <a16:creationId xmlns:a16="http://schemas.microsoft.com/office/drawing/2014/main" id="{449680FA-DCBA-41DD-BA01-AF40F38FA734}"/>
              </a:ext>
            </a:extLst>
          </p:cNvPr>
          <p:cNvGraphicFramePr>
            <a:graphicFrameLocks noGrp="1"/>
          </p:cNvGraphicFramePr>
          <p:nvPr>
            <p:extLst>
              <p:ext uri="{D42A27DB-BD31-4B8C-83A1-F6EECF244321}">
                <p14:modId xmlns:p14="http://schemas.microsoft.com/office/powerpoint/2010/main" val="765381145"/>
              </p:ext>
            </p:extLst>
          </p:nvPr>
        </p:nvGraphicFramePr>
        <p:xfrm>
          <a:off x="3475564" y="2975212"/>
          <a:ext cx="8716436" cy="3903389"/>
        </p:xfrm>
        <a:graphic>
          <a:graphicData uri="http://schemas.openxmlformats.org/drawingml/2006/table">
            <a:tbl>
              <a:tblPr/>
              <a:tblGrid>
                <a:gridCol w="4358218">
                  <a:extLst>
                    <a:ext uri="{9D8B030D-6E8A-4147-A177-3AD203B41FA5}">
                      <a16:colId xmlns:a16="http://schemas.microsoft.com/office/drawing/2014/main" val="3720440074"/>
                    </a:ext>
                  </a:extLst>
                </a:gridCol>
                <a:gridCol w="4358218">
                  <a:extLst>
                    <a:ext uri="{9D8B030D-6E8A-4147-A177-3AD203B41FA5}">
                      <a16:colId xmlns:a16="http://schemas.microsoft.com/office/drawing/2014/main" val="3991604067"/>
                    </a:ext>
                  </a:extLst>
                </a:gridCol>
              </a:tblGrid>
              <a:tr h="353968">
                <a:tc>
                  <a:txBody>
                    <a:bodyPr/>
                    <a:lstStyle/>
                    <a:p>
                      <a:pPr algn="ctr"/>
                      <a:r>
                        <a:rPr lang="ru-RU" sz="1100" b="1" i="1">
                          <a:solidFill>
                            <a:srgbClr val="333333"/>
                          </a:solidFill>
                          <a:effectLst/>
                        </a:rPr>
                        <a:t>Вертикальная</a:t>
                      </a:r>
                      <a:endParaRPr lang="ru-RU" sz="1100">
                        <a:effectLst/>
                      </a:endParaRPr>
                    </a:p>
                  </a:txBody>
                  <a:tcPr marL="87106" marR="87106" marT="58071" marB="87106" anchor="ctr">
                    <a:lnL w="9525" cap="flat" cmpd="sng" algn="ctr">
                      <a:solidFill>
                        <a:srgbClr val="E9E9E9"/>
                      </a:solidFill>
                      <a:prstDash val="solid"/>
                      <a:round/>
                      <a:headEnd type="none" w="med" len="med"/>
                      <a:tailEnd type="none" w="med" len="med"/>
                    </a:lnL>
                    <a:lnR w="9525" cap="flat" cmpd="sng" algn="ctr">
                      <a:solidFill>
                        <a:srgbClr val="E9E9E9"/>
                      </a:solidFill>
                      <a:prstDash val="solid"/>
                      <a:round/>
                      <a:headEnd type="none" w="med" len="med"/>
                      <a:tailEnd type="none" w="med" len="med"/>
                    </a:lnR>
                    <a:lnT w="9525" cap="flat" cmpd="sng" algn="ctr">
                      <a:solidFill>
                        <a:srgbClr val="E9E9E9"/>
                      </a:solidFill>
                      <a:prstDash val="solid"/>
                      <a:round/>
                      <a:headEnd type="none" w="med" len="med"/>
                      <a:tailEnd type="none" w="med" len="med"/>
                    </a:lnT>
                    <a:lnB w="9525" cap="flat" cmpd="sng" algn="ctr">
                      <a:solidFill>
                        <a:srgbClr val="E9E9E9"/>
                      </a:solidFill>
                      <a:prstDash val="solid"/>
                      <a:round/>
                      <a:headEnd type="none" w="med" len="med"/>
                      <a:tailEnd type="none" w="med" len="med"/>
                    </a:lnB>
                  </a:tcPr>
                </a:tc>
                <a:tc>
                  <a:txBody>
                    <a:bodyPr/>
                    <a:lstStyle/>
                    <a:p>
                      <a:pPr algn="ctr"/>
                      <a:r>
                        <a:rPr lang="ru-RU" sz="1100" b="1" i="1">
                          <a:solidFill>
                            <a:srgbClr val="333333"/>
                          </a:solidFill>
                          <a:effectLst/>
                        </a:rPr>
                        <a:t>Горизонтальная</a:t>
                      </a:r>
                      <a:endParaRPr lang="ru-RU" sz="1100">
                        <a:effectLst/>
                      </a:endParaRPr>
                    </a:p>
                  </a:txBody>
                  <a:tcPr marL="87106" marR="87106" marT="58071" marB="87106" anchor="ctr">
                    <a:lnL w="9525" cap="flat" cmpd="sng" algn="ctr">
                      <a:solidFill>
                        <a:srgbClr val="E9E9E9"/>
                      </a:solidFill>
                      <a:prstDash val="solid"/>
                      <a:round/>
                      <a:headEnd type="none" w="med" len="med"/>
                      <a:tailEnd type="none" w="med" len="med"/>
                    </a:lnL>
                    <a:lnR w="9525" cap="flat" cmpd="sng" algn="ctr">
                      <a:solidFill>
                        <a:srgbClr val="E9E9E9"/>
                      </a:solidFill>
                      <a:prstDash val="solid"/>
                      <a:round/>
                      <a:headEnd type="none" w="med" len="med"/>
                      <a:tailEnd type="none" w="med" len="med"/>
                    </a:lnR>
                    <a:lnT w="9525" cap="flat" cmpd="sng" algn="ctr">
                      <a:solidFill>
                        <a:srgbClr val="E9E9E9"/>
                      </a:solidFill>
                      <a:prstDash val="solid"/>
                      <a:round/>
                      <a:headEnd type="none" w="med" len="med"/>
                      <a:tailEnd type="none" w="med" len="med"/>
                    </a:lnT>
                    <a:lnB w="9525" cap="flat" cmpd="sng" algn="ctr">
                      <a:solidFill>
                        <a:srgbClr val="E9E9E9"/>
                      </a:solidFill>
                      <a:prstDash val="solid"/>
                      <a:round/>
                      <a:headEnd type="none" w="med" len="med"/>
                      <a:tailEnd type="none" w="med" len="med"/>
                    </a:lnB>
                  </a:tcPr>
                </a:tc>
                <a:extLst>
                  <a:ext uri="{0D108BD9-81ED-4DB2-BD59-A6C34878D82A}">
                    <a16:rowId xmlns:a16="http://schemas.microsoft.com/office/drawing/2014/main" val="1020928715"/>
                  </a:ext>
                </a:extLst>
              </a:tr>
              <a:tr h="1108571">
                <a:tc>
                  <a:txBody>
                    <a:bodyPr/>
                    <a:lstStyle/>
                    <a:p>
                      <a:r>
                        <a:rPr lang="ru-RU" sz="1100" b="0">
                          <a:effectLst/>
                        </a:rPr>
                        <a:t>Движение вверх </a:t>
                      </a:r>
                      <a:r>
                        <a:rPr lang="ru-RU" sz="1100" b="0" i="1">
                          <a:effectLst/>
                        </a:rPr>
                        <a:t>(</a:t>
                      </a:r>
                      <a:r>
                        <a:rPr lang="ru-RU" sz="1100" b="0" i="1">
                          <a:solidFill>
                            <a:srgbClr val="333333"/>
                          </a:solidFill>
                          <a:effectLst/>
                        </a:rPr>
                        <a:t>восходящая мобильность</a:t>
                      </a:r>
                      <a:r>
                        <a:rPr lang="ru-RU" sz="1100" b="0" i="1">
                          <a:effectLst/>
                        </a:rPr>
                        <a:t>)</a:t>
                      </a:r>
                      <a:r>
                        <a:rPr lang="ru-RU" sz="1100" b="0">
                          <a:effectLst/>
                        </a:rPr>
                        <a:t> или вниз </a:t>
                      </a:r>
                      <a:r>
                        <a:rPr lang="ru-RU" sz="1100" b="0" i="1">
                          <a:effectLst/>
                        </a:rPr>
                        <a:t>(нисходящая мобильность)</a:t>
                      </a:r>
                      <a:r>
                        <a:rPr lang="ru-RU" sz="1100" b="0">
                          <a:effectLst/>
                        </a:rPr>
                        <a:t> по социально-экономической шкале, связанное с изменением места в социальной иерархии.</a:t>
                      </a:r>
                    </a:p>
                  </a:txBody>
                  <a:tcPr marL="87106" marR="87106" marT="58071" marB="87106" anchor="ctr">
                    <a:lnL w="9525" cap="flat" cmpd="sng" algn="ctr">
                      <a:solidFill>
                        <a:srgbClr val="E9E9E9"/>
                      </a:solidFill>
                      <a:prstDash val="solid"/>
                      <a:round/>
                      <a:headEnd type="none" w="med" len="med"/>
                      <a:tailEnd type="none" w="med" len="med"/>
                    </a:lnL>
                    <a:lnR w="9525" cap="flat" cmpd="sng" algn="ctr">
                      <a:solidFill>
                        <a:srgbClr val="E9E9E9"/>
                      </a:solidFill>
                      <a:prstDash val="solid"/>
                      <a:round/>
                      <a:headEnd type="none" w="med" len="med"/>
                      <a:tailEnd type="none" w="med" len="med"/>
                    </a:lnR>
                    <a:lnT w="9525" cap="flat" cmpd="sng" algn="ctr">
                      <a:solidFill>
                        <a:srgbClr val="E9E9E9"/>
                      </a:solidFill>
                      <a:prstDash val="solid"/>
                      <a:round/>
                      <a:headEnd type="none" w="med" len="med"/>
                      <a:tailEnd type="none" w="med" len="med"/>
                    </a:lnT>
                    <a:lnB w="9525" cap="flat" cmpd="sng" algn="ctr">
                      <a:solidFill>
                        <a:srgbClr val="E9E9E9"/>
                      </a:solidFill>
                      <a:prstDash val="solid"/>
                      <a:round/>
                      <a:headEnd type="none" w="med" len="med"/>
                      <a:tailEnd type="none" w="med" len="med"/>
                    </a:lnB>
                    <a:solidFill>
                      <a:srgbClr val="F8F8F8"/>
                    </a:solidFill>
                  </a:tcPr>
                </a:tc>
                <a:tc>
                  <a:txBody>
                    <a:bodyPr/>
                    <a:lstStyle/>
                    <a:p>
                      <a:r>
                        <a:rPr lang="ru-RU" sz="1100" b="0">
                          <a:effectLst/>
                        </a:rPr>
                        <a:t>Географическое перемещение между районами, городами и т. д. или смена позиций на одном социально-экономическом уровне, т. е. без изменения статуса («профессиональный карьеризм»).</a:t>
                      </a:r>
                    </a:p>
                  </a:txBody>
                  <a:tcPr marL="87106" marR="87106" marT="58071" marB="87106" anchor="ctr">
                    <a:lnL w="9525" cap="flat" cmpd="sng" algn="ctr">
                      <a:solidFill>
                        <a:srgbClr val="E9E9E9"/>
                      </a:solidFill>
                      <a:prstDash val="solid"/>
                      <a:round/>
                      <a:headEnd type="none" w="med" len="med"/>
                      <a:tailEnd type="none" w="med" len="med"/>
                    </a:lnL>
                    <a:lnR w="9525" cap="flat" cmpd="sng" algn="ctr">
                      <a:solidFill>
                        <a:srgbClr val="E9E9E9"/>
                      </a:solidFill>
                      <a:prstDash val="solid"/>
                      <a:round/>
                      <a:headEnd type="none" w="med" len="med"/>
                      <a:tailEnd type="none" w="med" len="med"/>
                    </a:lnR>
                    <a:lnT w="9525" cap="flat" cmpd="sng" algn="ctr">
                      <a:solidFill>
                        <a:srgbClr val="E9E9E9"/>
                      </a:solidFill>
                      <a:prstDash val="solid"/>
                      <a:round/>
                      <a:headEnd type="none" w="med" len="med"/>
                      <a:tailEnd type="none" w="med" len="med"/>
                    </a:lnT>
                    <a:lnB w="9525" cap="flat" cmpd="sng" algn="ctr">
                      <a:solidFill>
                        <a:srgbClr val="E9E9E9"/>
                      </a:solidFill>
                      <a:prstDash val="solid"/>
                      <a:round/>
                      <a:headEnd type="none" w="med" len="med"/>
                      <a:tailEnd type="none" w="med" len="med"/>
                    </a:lnB>
                    <a:solidFill>
                      <a:srgbClr val="F8F8F8"/>
                    </a:solidFill>
                  </a:tcPr>
                </a:tc>
                <a:extLst>
                  <a:ext uri="{0D108BD9-81ED-4DB2-BD59-A6C34878D82A}">
                    <a16:rowId xmlns:a16="http://schemas.microsoft.com/office/drawing/2014/main" val="2697713298"/>
                  </a:ext>
                </a:extLst>
              </a:tr>
              <a:tr h="353968">
                <a:tc>
                  <a:txBody>
                    <a:bodyPr/>
                    <a:lstStyle/>
                    <a:p>
                      <a:pPr algn="ctr"/>
                      <a:r>
                        <a:rPr lang="ru-RU" sz="1100" b="1" i="1">
                          <a:solidFill>
                            <a:srgbClr val="333333"/>
                          </a:solidFill>
                          <a:effectLst/>
                        </a:rPr>
                        <a:t>Индивидуальная</a:t>
                      </a:r>
                      <a:endParaRPr lang="ru-RU" sz="1100">
                        <a:effectLst/>
                      </a:endParaRPr>
                    </a:p>
                  </a:txBody>
                  <a:tcPr marL="87106" marR="87106" marT="58071" marB="87106" anchor="ctr">
                    <a:lnL w="9525" cap="flat" cmpd="sng" algn="ctr">
                      <a:solidFill>
                        <a:srgbClr val="E9E9E9"/>
                      </a:solidFill>
                      <a:prstDash val="solid"/>
                      <a:round/>
                      <a:headEnd type="none" w="med" len="med"/>
                      <a:tailEnd type="none" w="med" len="med"/>
                    </a:lnL>
                    <a:lnR w="9525" cap="flat" cmpd="sng" algn="ctr">
                      <a:solidFill>
                        <a:srgbClr val="E9E9E9"/>
                      </a:solidFill>
                      <a:prstDash val="solid"/>
                      <a:round/>
                      <a:headEnd type="none" w="med" len="med"/>
                      <a:tailEnd type="none" w="med" len="med"/>
                    </a:lnR>
                    <a:lnT w="9525" cap="flat" cmpd="sng" algn="ctr">
                      <a:solidFill>
                        <a:srgbClr val="E9E9E9"/>
                      </a:solidFill>
                      <a:prstDash val="solid"/>
                      <a:round/>
                      <a:headEnd type="none" w="med" len="med"/>
                      <a:tailEnd type="none" w="med" len="med"/>
                    </a:lnT>
                    <a:lnB w="9525" cap="flat" cmpd="sng" algn="ctr">
                      <a:solidFill>
                        <a:srgbClr val="E9E9E9"/>
                      </a:solidFill>
                      <a:prstDash val="solid"/>
                      <a:round/>
                      <a:headEnd type="none" w="med" len="med"/>
                      <a:tailEnd type="none" w="med" len="med"/>
                    </a:lnB>
                  </a:tcPr>
                </a:tc>
                <a:tc>
                  <a:txBody>
                    <a:bodyPr/>
                    <a:lstStyle/>
                    <a:p>
                      <a:pPr algn="ctr"/>
                      <a:r>
                        <a:rPr lang="ru-RU" sz="1100" b="1" i="1">
                          <a:solidFill>
                            <a:srgbClr val="333333"/>
                          </a:solidFill>
                          <a:effectLst/>
                        </a:rPr>
                        <a:t>Групповая</a:t>
                      </a:r>
                      <a:endParaRPr lang="ru-RU" sz="1100">
                        <a:effectLst/>
                      </a:endParaRPr>
                    </a:p>
                  </a:txBody>
                  <a:tcPr marL="87106" marR="87106" marT="58071" marB="87106" anchor="ctr">
                    <a:lnL w="9525" cap="flat" cmpd="sng" algn="ctr">
                      <a:solidFill>
                        <a:srgbClr val="E9E9E9"/>
                      </a:solidFill>
                      <a:prstDash val="solid"/>
                      <a:round/>
                      <a:headEnd type="none" w="med" len="med"/>
                      <a:tailEnd type="none" w="med" len="med"/>
                    </a:lnL>
                    <a:lnR w="9525" cap="flat" cmpd="sng" algn="ctr">
                      <a:solidFill>
                        <a:srgbClr val="E9E9E9"/>
                      </a:solidFill>
                      <a:prstDash val="solid"/>
                      <a:round/>
                      <a:headEnd type="none" w="med" len="med"/>
                      <a:tailEnd type="none" w="med" len="med"/>
                    </a:lnR>
                    <a:lnT w="9525" cap="flat" cmpd="sng" algn="ctr">
                      <a:solidFill>
                        <a:srgbClr val="E9E9E9"/>
                      </a:solidFill>
                      <a:prstDash val="solid"/>
                      <a:round/>
                      <a:headEnd type="none" w="med" len="med"/>
                      <a:tailEnd type="none" w="med" len="med"/>
                    </a:lnT>
                    <a:lnB w="9525" cap="flat" cmpd="sng" algn="ctr">
                      <a:solidFill>
                        <a:srgbClr val="E9E9E9"/>
                      </a:solidFill>
                      <a:prstDash val="solid"/>
                      <a:round/>
                      <a:headEnd type="none" w="med" len="med"/>
                      <a:tailEnd type="none" w="med" len="med"/>
                    </a:lnB>
                  </a:tcPr>
                </a:tc>
                <a:extLst>
                  <a:ext uri="{0D108BD9-81ED-4DB2-BD59-A6C34878D82A}">
                    <a16:rowId xmlns:a16="http://schemas.microsoft.com/office/drawing/2014/main" val="80802771"/>
                  </a:ext>
                </a:extLst>
              </a:tr>
              <a:tr h="947162">
                <a:tc>
                  <a:txBody>
                    <a:bodyPr/>
                    <a:lstStyle/>
                    <a:p>
                      <a:r>
                        <a:rPr lang="ru-RU" sz="1100" b="0">
                          <a:effectLst/>
                        </a:rPr>
                        <a:t>Перемещения вниз, вверх или по горизонтали, происходящие у каждого человека независимо от других. </a:t>
                      </a:r>
                    </a:p>
                  </a:txBody>
                  <a:tcPr marL="87106" marR="87106" marT="58071" marB="87106" anchor="ctr">
                    <a:lnL w="9525" cap="flat" cmpd="sng" algn="ctr">
                      <a:solidFill>
                        <a:srgbClr val="E9E9E9"/>
                      </a:solidFill>
                      <a:prstDash val="solid"/>
                      <a:round/>
                      <a:headEnd type="none" w="med" len="med"/>
                      <a:tailEnd type="none" w="med" len="med"/>
                    </a:lnL>
                    <a:lnR w="9525" cap="flat" cmpd="sng" algn="ctr">
                      <a:solidFill>
                        <a:srgbClr val="E9E9E9"/>
                      </a:solidFill>
                      <a:prstDash val="solid"/>
                      <a:round/>
                      <a:headEnd type="none" w="med" len="med"/>
                      <a:tailEnd type="none" w="med" len="med"/>
                    </a:lnR>
                    <a:lnT w="9525" cap="flat" cmpd="sng" algn="ctr">
                      <a:solidFill>
                        <a:srgbClr val="E9E9E9"/>
                      </a:solidFill>
                      <a:prstDash val="solid"/>
                      <a:round/>
                      <a:headEnd type="none" w="med" len="med"/>
                      <a:tailEnd type="none" w="med" len="med"/>
                    </a:lnT>
                    <a:lnB w="9525" cap="flat" cmpd="sng" algn="ctr">
                      <a:solidFill>
                        <a:srgbClr val="E9E9E9"/>
                      </a:solidFill>
                      <a:prstDash val="solid"/>
                      <a:round/>
                      <a:headEnd type="none" w="med" len="med"/>
                      <a:tailEnd type="none" w="med" len="med"/>
                    </a:lnB>
                    <a:solidFill>
                      <a:srgbClr val="F8F8F8"/>
                    </a:solidFill>
                  </a:tcPr>
                </a:tc>
                <a:tc>
                  <a:txBody>
                    <a:bodyPr/>
                    <a:lstStyle/>
                    <a:p>
                      <a:r>
                        <a:rPr lang="ru-RU" sz="1100" b="0">
                          <a:effectLst/>
                        </a:rPr>
                        <a:t>Перемещения, происходящие коллективно (например, после социальной революции старый класс уступает господствующие позиции новому классу).</a:t>
                      </a:r>
                    </a:p>
                  </a:txBody>
                  <a:tcPr marL="87106" marR="87106" marT="58071" marB="87106" anchor="ctr">
                    <a:lnL w="9525" cap="flat" cmpd="sng" algn="ctr">
                      <a:solidFill>
                        <a:srgbClr val="E9E9E9"/>
                      </a:solidFill>
                      <a:prstDash val="solid"/>
                      <a:round/>
                      <a:headEnd type="none" w="med" len="med"/>
                      <a:tailEnd type="none" w="med" len="med"/>
                    </a:lnL>
                    <a:lnR w="9525" cap="flat" cmpd="sng" algn="ctr">
                      <a:solidFill>
                        <a:srgbClr val="E9E9E9"/>
                      </a:solidFill>
                      <a:prstDash val="solid"/>
                      <a:round/>
                      <a:headEnd type="none" w="med" len="med"/>
                      <a:tailEnd type="none" w="med" len="med"/>
                    </a:lnR>
                    <a:lnT w="9525" cap="flat" cmpd="sng" algn="ctr">
                      <a:solidFill>
                        <a:srgbClr val="E9E9E9"/>
                      </a:solidFill>
                      <a:prstDash val="solid"/>
                      <a:round/>
                      <a:headEnd type="none" w="med" len="med"/>
                      <a:tailEnd type="none" w="med" len="med"/>
                    </a:lnT>
                    <a:lnB w="9525" cap="flat" cmpd="sng" algn="ctr">
                      <a:solidFill>
                        <a:srgbClr val="E9E9E9"/>
                      </a:solidFill>
                      <a:prstDash val="solid"/>
                      <a:round/>
                      <a:headEnd type="none" w="med" len="med"/>
                      <a:tailEnd type="none" w="med" len="med"/>
                    </a:lnB>
                    <a:solidFill>
                      <a:srgbClr val="F8F8F8"/>
                    </a:solidFill>
                  </a:tcPr>
                </a:tc>
                <a:extLst>
                  <a:ext uri="{0D108BD9-81ED-4DB2-BD59-A6C34878D82A}">
                    <a16:rowId xmlns:a16="http://schemas.microsoft.com/office/drawing/2014/main" val="2937975122"/>
                  </a:ext>
                </a:extLst>
              </a:tr>
              <a:tr h="353968">
                <a:tc>
                  <a:txBody>
                    <a:bodyPr/>
                    <a:lstStyle/>
                    <a:p>
                      <a:pPr algn="ctr"/>
                      <a:r>
                        <a:rPr lang="ru-RU" sz="1100" b="1" i="1">
                          <a:solidFill>
                            <a:srgbClr val="333333"/>
                          </a:solidFill>
                          <a:effectLst/>
                        </a:rPr>
                        <a:t>Межпоколенная</a:t>
                      </a:r>
                      <a:endParaRPr lang="ru-RU" sz="1100">
                        <a:effectLst/>
                      </a:endParaRPr>
                    </a:p>
                  </a:txBody>
                  <a:tcPr marL="87106" marR="87106" marT="58071" marB="87106" anchor="ctr">
                    <a:lnL w="9525" cap="flat" cmpd="sng" algn="ctr">
                      <a:solidFill>
                        <a:srgbClr val="E9E9E9"/>
                      </a:solidFill>
                      <a:prstDash val="solid"/>
                      <a:round/>
                      <a:headEnd type="none" w="med" len="med"/>
                      <a:tailEnd type="none" w="med" len="med"/>
                    </a:lnL>
                    <a:lnR w="9525" cap="flat" cmpd="sng" algn="ctr">
                      <a:solidFill>
                        <a:srgbClr val="E9E9E9"/>
                      </a:solidFill>
                      <a:prstDash val="solid"/>
                      <a:round/>
                      <a:headEnd type="none" w="med" len="med"/>
                      <a:tailEnd type="none" w="med" len="med"/>
                    </a:lnR>
                    <a:lnT w="9525" cap="flat" cmpd="sng" algn="ctr">
                      <a:solidFill>
                        <a:srgbClr val="E9E9E9"/>
                      </a:solidFill>
                      <a:prstDash val="solid"/>
                      <a:round/>
                      <a:headEnd type="none" w="med" len="med"/>
                      <a:tailEnd type="none" w="med" len="med"/>
                    </a:lnT>
                    <a:lnB w="9525" cap="flat" cmpd="sng" algn="ctr">
                      <a:solidFill>
                        <a:srgbClr val="E9E9E9"/>
                      </a:solidFill>
                      <a:prstDash val="solid"/>
                      <a:round/>
                      <a:headEnd type="none" w="med" len="med"/>
                      <a:tailEnd type="none" w="med" len="med"/>
                    </a:lnB>
                  </a:tcPr>
                </a:tc>
                <a:tc>
                  <a:txBody>
                    <a:bodyPr/>
                    <a:lstStyle/>
                    <a:p>
                      <a:pPr algn="ctr"/>
                      <a:r>
                        <a:rPr lang="ru-RU" sz="1100" b="1" i="1">
                          <a:solidFill>
                            <a:srgbClr val="333333"/>
                          </a:solidFill>
                          <a:effectLst/>
                        </a:rPr>
                        <a:t>Внутрипоколенная</a:t>
                      </a:r>
                      <a:endParaRPr lang="ru-RU" sz="1100">
                        <a:effectLst/>
                      </a:endParaRPr>
                    </a:p>
                  </a:txBody>
                  <a:tcPr marL="87106" marR="87106" marT="58071" marB="87106" anchor="ctr">
                    <a:lnL w="9525" cap="flat" cmpd="sng" algn="ctr">
                      <a:solidFill>
                        <a:srgbClr val="E9E9E9"/>
                      </a:solidFill>
                      <a:prstDash val="solid"/>
                      <a:round/>
                      <a:headEnd type="none" w="med" len="med"/>
                      <a:tailEnd type="none" w="med" len="med"/>
                    </a:lnL>
                    <a:lnR w="9525" cap="flat" cmpd="sng" algn="ctr">
                      <a:solidFill>
                        <a:srgbClr val="E9E9E9"/>
                      </a:solidFill>
                      <a:prstDash val="solid"/>
                      <a:round/>
                      <a:headEnd type="none" w="med" len="med"/>
                      <a:tailEnd type="none" w="med" len="med"/>
                    </a:lnR>
                    <a:lnT w="9525" cap="flat" cmpd="sng" algn="ctr">
                      <a:solidFill>
                        <a:srgbClr val="E9E9E9"/>
                      </a:solidFill>
                      <a:prstDash val="solid"/>
                      <a:round/>
                      <a:headEnd type="none" w="med" len="med"/>
                      <a:tailEnd type="none" w="med" len="med"/>
                    </a:lnT>
                    <a:lnB w="9525" cap="flat" cmpd="sng" algn="ctr">
                      <a:solidFill>
                        <a:srgbClr val="E9E9E9"/>
                      </a:solidFill>
                      <a:prstDash val="solid"/>
                      <a:round/>
                      <a:headEnd type="none" w="med" len="med"/>
                      <a:tailEnd type="none" w="med" len="med"/>
                    </a:lnB>
                  </a:tcPr>
                </a:tc>
                <a:extLst>
                  <a:ext uri="{0D108BD9-81ED-4DB2-BD59-A6C34878D82A}">
                    <a16:rowId xmlns:a16="http://schemas.microsoft.com/office/drawing/2014/main" val="3568390007"/>
                  </a:ext>
                </a:extLst>
              </a:tr>
              <a:tr h="785752">
                <a:tc>
                  <a:txBody>
                    <a:bodyPr/>
                    <a:lstStyle/>
                    <a:p>
                      <a:r>
                        <a:rPr lang="ru-RU" sz="1100" b="0" dirty="0">
                          <a:effectLst/>
                        </a:rPr>
                        <a:t>Сравнительное изменение социального статуса у различных поколений (например, сын рабочего становится инженером).</a:t>
                      </a:r>
                    </a:p>
                  </a:txBody>
                  <a:tcPr marL="87106" marR="87106" marT="58071" marB="87106" anchor="ctr">
                    <a:lnL w="9525" cap="flat" cmpd="sng" algn="ctr">
                      <a:solidFill>
                        <a:srgbClr val="E9E9E9"/>
                      </a:solidFill>
                      <a:prstDash val="solid"/>
                      <a:round/>
                      <a:headEnd type="none" w="med" len="med"/>
                      <a:tailEnd type="none" w="med" len="med"/>
                    </a:lnL>
                    <a:lnR w="9525" cap="flat" cmpd="sng" algn="ctr">
                      <a:solidFill>
                        <a:srgbClr val="E9E9E9"/>
                      </a:solidFill>
                      <a:prstDash val="solid"/>
                      <a:round/>
                      <a:headEnd type="none" w="med" len="med"/>
                      <a:tailEnd type="none" w="med" len="med"/>
                    </a:lnR>
                    <a:lnT w="9525" cap="flat" cmpd="sng" algn="ctr">
                      <a:solidFill>
                        <a:srgbClr val="E9E9E9"/>
                      </a:solidFill>
                      <a:prstDash val="solid"/>
                      <a:round/>
                      <a:headEnd type="none" w="med" len="med"/>
                      <a:tailEnd type="none" w="med" len="med"/>
                    </a:lnT>
                    <a:lnB w="9525" cap="flat" cmpd="sng" algn="ctr">
                      <a:solidFill>
                        <a:srgbClr val="E9E9E9"/>
                      </a:solidFill>
                      <a:prstDash val="solid"/>
                      <a:round/>
                      <a:headEnd type="none" w="med" len="med"/>
                      <a:tailEnd type="none" w="med" len="med"/>
                    </a:lnB>
                    <a:solidFill>
                      <a:srgbClr val="F8F8F8"/>
                    </a:solidFill>
                  </a:tcPr>
                </a:tc>
                <a:tc>
                  <a:txBody>
                    <a:bodyPr/>
                    <a:lstStyle/>
                    <a:p>
                      <a:r>
                        <a:rPr lang="ru-RU" sz="1100" b="0" dirty="0">
                          <a:effectLst/>
                        </a:rPr>
                        <a:t>Изменение статуса в рамках одного поколения (люди, как правило, достигают нового статуса благодаря собственным усилиям).</a:t>
                      </a:r>
                    </a:p>
                  </a:txBody>
                  <a:tcPr marL="87106" marR="87106" marT="58071" marB="87106" anchor="ctr">
                    <a:lnL w="9525" cap="flat" cmpd="sng" algn="ctr">
                      <a:solidFill>
                        <a:srgbClr val="E9E9E9"/>
                      </a:solidFill>
                      <a:prstDash val="solid"/>
                      <a:round/>
                      <a:headEnd type="none" w="med" len="med"/>
                      <a:tailEnd type="none" w="med" len="med"/>
                    </a:lnL>
                    <a:lnR w="9525" cap="flat" cmpd="sng" algn="ctr">
                      <a:solidFill>
                        <a:srgbClr val="E9E9E9"/>
                      </a:solidFill>
                      <a:prstDash val="solid"/>
                      <a:round/>
                      <a:headEnd type="none" w="med" len="med"/>
                      <a:tailEnd type="none" w="med" len="med"/>
                    </a:lnR>
                    <a:lnT w="9525" cap="flat" cmpd="sng" algn="ctr">
                      <a:solidFill>
                        <a:srgbClr val="E9E9E9"/>
                      </a:solidFill>
                      <a:prstDash val="solid"/>
                      <a:round/>
                      <a:headEnd type="none" w="med" len="med"/>
                      <a:tailEnd type="none" w="med" len="med"/>
                    </a:lnT>
                    <a:lnB w="9525" cap="flat" cmpd="sng" algn="ctr">
                      <a:solidFill>
                        <a:srgbClr val="E9E9E9"/>
                      </a:solidFill>
                      <a:prstDash val="solid"/>
                      <a:round/>
                      <a:headEnd type="none" w="med" len="med"/>
                      <a:tailEnd type="none" w="med" len="med"/>
                    </a:lnB>
                    <a:solidFill>
                      <a:srgbClr val="F8F8F8"/>
                    </a:solidFill>
                  </a:tcPr>
                </a:tc>
                <a:extLst>
                  <a:ext uri="{0D108BD9-81ED-4DB2-BD59-A6C34878D82A}">
                    <a16:rowId xmlns:a16="http://schemas.microsoft.com/office/drawing/2014/main" val="103881863"/>
                  </a:ext>
                </a:extLst>
              </a:tr>
            </a:tbl>
          </a:graphicData>
        </a:graphic>
      </p:graphicFrame>
      <p:sp>
        <p:nvSpPr>
          <p:cNvPr id="7" name="TextBox 6">
            <a:extLst>
              <a:ext uri="{FF2B5EF4-FFF2-40B4-BE49-F238E27FC236}">
                <a16:creationId xmlns:a16="http://schemas.microsoft.com/office/drawing/2014/main" id="{1A497663-4A5A-4311-A2D5-ABEF320B6DA1}"/>
              </a:ext>
            </a:extLst>
          </p:cNvPr>
          <p:cNvSpPr txBox="1"/>
          <p:nvPr/>
        </p:nvSpPr>
        <p:spPr>
          <a:xfrm>
            <a:off x="5232950" y="2599757"/>
            <a:ext cx="4259499" cy="369332"/>
          </a:xfrm>
          <a:prstGeom prst="rect">
            <a:avLst/>
          </a:prstGeom>
          <a:noFill/>
        </p:spPr>
        <p:txBody>
          <a:bodyPr wrap="none" rtlCol="0">
            <a:spAutoFit/>
          </a:bodyPr>
          <a:lstStyle/>
          <a:p>
            <a:r>
              <a:rPr lang="ru-RU" b="1" dirty="0">
                <a:solidFill>
                  <a:srgbClr val="C00000"/>
                </a:solidFill>
              </a:rPr>
              <a:t>ВИДЫ СОЦИАЛЬНОЙ МОБИЛЬНОСТИ</a:t>
            </a:r>
          </a:p>
        </p:txBody>
      </p:sp>
    </p:spTree>
    <p:extLst>
      <p:ext uri="{BB962C8B-B14F-4D97-AF65-F5344CB8AC3E}">
        <p14:creationId xmlns:p14="http://schemas.microsoft.com/office/powerpoint/2010/main" val="1780729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8AF85BB-17B9-4193-90F5-95E405E01715}"/>
              </a:ext>
            </a:extLst>
          </p:cNvPr>
          <p:cNvSpPr/>
          <p:nvPr/>
        </p:nvSpPr>
        <p:spPr>
          <a:xfrm>
            <a:off x="0" y="192796"/>
            <a:ext cx="12192000" cy="584775"/>
          </a:xfrm>
          <a:prstGeom prst="rect">
            <a:avLst/>
          </a:prstGeom>
        </p:spPr>
        <p:txBody>
          <a:bodyPr wrap="square">
            <a:spAutoFit/>
          </a:bodyPr>
          <a:lstStyle/>
          <a:p>
            <a:r>
              <a:rPr lang="ru-RU" sz="1600" b="1" dirty="0">
                <a:solidFill>
                  <a:srgbClr val="C00000"/>
                </a:solidFill>
                <a:latin typeface="Arial" panose="020B0604020202020204" pitchFamily="34" charset="0"/>
                <a:cs typeface="Arial" panose="020B0604020202020204" pitchFamily="34" charset="0"/>
              </a:rPr>
              <a:t>Социальный статус</a:t>
            </a:r>
            <a:r>
              <a:rPr lang="ru-RU" sz="1600" dirty="0">
                <a:solidFill>
                  <a:srgbClr val="C00000"/>
                </a:solidFill>
                <a:latin typeface="Arial" panose="020B0604020202020204" pitchFamily="34" charset="0"/>
                <a:cs typeface="Arial" panose="020B0604020202020204" pitchFamily="34" charset="0"/>
              </a:rPr>
              <a:t> (</a:t>
            </a:r>
            <a:r>
              <a:rPr lang="ru-RU" sz="1600" dirty="0">
                <a:solidFill>
                  <a:srgbClr val="333333"/>
                </a:solidFill>
                <a:latin typeface="Arial" panose="020B0604020202020204" pitchFamily="34" charset="0"/>
                <a:cs typeface="Arial" panose="020B0604020202020204" pitchFamily="34" charset="0"/>
              </a:rPr>
              <a:t>от лат. </a:t>
            </a:r>
            <a:r>
              <a:rPr lang="ru-RU" sz="1600" dirty="0" err="1">
                <a:solidFill>
                  <a:srgbClr val="333333"/>
                </a:solidFill>
                <a:latin typeface="Arial" panose="020B0604020202020204" pitchFamily="34" charset="0"/>
                <a:cs typeface="Arial" panose="020B0604020202020204" pitchFamily="34" charset="0"/>
              </a:rPr>
              <a:t>status</a:t>
            </a:r>
            <a:r>
              <a:rPr lang="ru-RU" sz="1600" dirty="0">
                <a:solidFill>
                  <a:srgbClr val="333333"/>
                </a:solidFill>
                <a:latin typeface="Arial" panose="020B0604020202020204" pitchFamily="34" charset="0"/>
                <a:cs typeface="Arial" panose="020B0604020202020204" pitchFamily="34" charset="0"/>
              </a:rPr>
              <a:t> — положение, состояние) личнос­ти — это положение человека в обществе, которое он занимает в соот­ветствии со своим возрастом, полом, происхождением, профессией, семейным положением.</a:t>
            </a:r>
            <a:endParaRPr lang="ru-RU" sz="1600" dirty="0">
              <a:latin typeface="Arial" panose="020B0604020202020204" pitchFamily="34" charset="0"/>
              <a:cs typeface="Arial" panose="020B0604020202020204" pitchFamily="34" charset="0"/>
            </a:endParaRPr>
          </a:p>
        </p:txBody>
      </p:sp>
      <p:sp>
        <p:nvSpPr>
          <p:cNvPr id="3" name="Прямоугольник 2">
            <a:extLst>
              <a:ext uri="{FF2B5EF4-FFF2-40B4-BE49-F238E27FC236}">
                <a16:creationId xmlns:a16="http://schemas.microsoft.com/office/drawing/2014/main" id="{A0C1A388-CBE9-4A10-8FEC-3B22BA01EE8A}"/>
              </a:ext>
            </a:extLst>
          </p:cNvPr>
          <p:cNvSpPr/>
          <p:nvPr/>
        </p:nvSpPr>
        <p:spPr>
          <a:xfrm>
            <a:off x="-3" y="770011"/>
            <a:ext cx="12191999" cy="1813958"/>
          </a:xfrm>
          <a:prstGeom prst="rect">
            <a:avLst/>
          </a:prstGeom>
        </p:spPr>
        <p:txBody>
          <a:bodyPr wrap="square">
            <a:spAutoFit/>
          </a:bodyPr>
          <a:lstStyle/>
          <a:p>
            <a:pPr>
              <a:spcAft>
                <a:spcPts val="0"/>
              </a:spcAft>
            </a:pPr>
            <a:r>
              <a:rPr lang="ru-RU" sz="1600" b="1" dirty="0">
                <a:solidFill>
                  <a:srgbClr val="C00000"/>
                </a:solidFill>
                <a:latin typeface="Arial" panose="020B0604020202020204" pitchFamily="34" charset="0"/>
                <a:ea typeface="Times New Roman" panose="02020603050405020304" pitchFamily="18" charset="0"/>
                <a:cs typeface="Arial" panose="020B0604020202020204" pitchFamily="34" charset="0"/>
              </a:rPr>
              <a:t>Предписанный (приписанный) статус</a:t>
            </a:r>
            <a:r>
              <a:rPr lang="ru-RU" sz="1600" b="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ru-RU"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 социальная позиция, которая заранее предписана индивиду обществом независимо от заслуг личности (например — национальность, место рождения, социальное происхождение и т. п.).</a:t>
            </a:r>
            <a:endParaRPr lang="ru-RU" sz="1600" dirty="0">
              <a:latin typeface="Arial" panose="020B0604020202020204" pitchFamily="34" charset="0"/>
              <a:ea typeface="Times New Roman" panose="02020603050405020304" pitchFamily="18" charset="0"/>
              <a:cs typeface="Arial" panose="020B0604020202020204" pitchFamily="34" charset="0"/>
            </a:endParaRPr>
          </a:p>
          <a:p>
            <a:r>
              <a:rPr lang="ru-RU" sz="1600" b="1" dirty="0">
                <a:solidFill>
                  <a:srgbClr val="C00000"/>
                </a:solidFill>
                <a:latin typeface="Arial" panose="020B0604020202020204" pitchFamily="34" charset="0"/>
                <a:ea typeface="Times New Roman" panose="02020603050405020304" pitchFamily="18" charset="0"/>
                <a:cs typeface="Arial" panose="020B0604020202020204" pitchFamily="34" charset="0"/>
              </a:rPr>
              <a:t>Смешанный статус</a:t>
            </a:r>
            <a:r>
              <a:rPr lang="ru-RU" sz="1600" b="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ru-RU"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обладает чертами предписанного и достигаемого статусов (человек, ставший инвалидом, звание академика, олимпийского чемпиона и др.).</a:t>
            </a:r>
            <a:endParaRPr lang="ru-RU" sz="1600" dirty="0">
              <a:latin typeface="Arial" panose="020B0604020202020204" pitchFamily="34" charset="0"/>
              <a:ea typeface="Times New Roman" panose="02020603050405020304" pitchFamily="18" charset="0"/>
              <a:cs typeface="Arial" panose="020B0604020202020204" pitchFamily="34" charset="0"/>
            </a:endParaRPr>
          </a:p>
          <a:p>
            <a:r>
              <a:rPr lang="ru-RU" sz="1600" b="1" dirty="0">
                <a:solidFill>
                  <a:srgbClr val="C00000"/>
                </a:solidFill>
                <a:latin typeface="Arial" panose="020B0604020202020204" pitchFamily="34" charset="0"/>
                <a:ea typeface="Times New Roman" panose="02020603050405020304" pitchFamily="18" charset="0"/>
                <a:cs typeface="Arial" panose="020B0604020202020204" pitchFamily="34" charset="0"/>
              </a:rPr>
              <a:t>Достигаемый (приобретённый)</a:t>
            </a:r>
            <a:r>
              <a:rPr lang="ru-RU" sz="1600" b="1"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r>
              <a:rPr lang="ru-RU"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приобретается в результате свободного выбора, личных усилий и находится под контролем человека (образование, профессия, материальный достаток, деловые связи и т. п.).</a:t>
            </a:r>
            <a:endParaRPr lang="ru-RU" sz="1600"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ru-RU" sz="1600" dirty="0">
                <a:latin typeface="Arial" panose="020B0604020202020204" pitchFamily="34" charset="0"/>
                <a:ea typeface="Calibri" panose="020F0502020204030204" pitchFamily="34" charset="0"/>
                <a:cs typeface="Arial" panose="020B0604020202020204" pitchFamily="34" charset="0"/>
              </a:rPr>
              <a:t> </a:t>
            </a:r>
            <a:endParaRPr lang="ru-RU"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Прямоугольник 3">
            <a:extLst>
              <a:ext uri="{FF2B5EF4-FFF2-40B4-BE49-F238E27FC236}">
                <a16:creationId xmlns:a16="http://schemas.microsoft.com/office/drawing/2014/main" id="{2944FE98-2124-45A9-AE7B-D4DF9A66D27F}"/>
              </a:ext>
            </a:extLst>
          </p:cNvPr>
          <p:cNvSpPr/>
          <p:nvPr/>
        </p:nvSpPr>
        <p:spPr>
          <a:xfrm>
            <a:off x="-3" y="2276861"/>
            <a:ext cx="12192003" cy="1107996"/>
          </a:xfrm>
          <a:prstGeom prst="rect">
            <a:avLst/>
          </a:prstGeom>
        </p:spPr>
        <p:txBody>
          <a:bodyPr wrap="square">
            <a:spAutoFit/>
          </a:bodyPr>
          <a:lstStyle/>
          <a:p>
            <a:pPr>
              <a:spcAft>
                <a:spcPts val="0"/>
              </a:spcAft>
            </a:pPr>
            <a:r>
              <a:rPr lang="ru-RU" sz="1600" b="1" dirty="0">
                <a:solidFill>
                  <a:srgbClr val="C00000"/>
                </a:solidFill>
                <a:latin typeface="Arial" panose="020B0604020202020204" pitchFamily="34" charset="0"/>
                <a:ea typeface="Times New Roman" panose="02020603050405020304" pitchFamily="18" charset="0"/>
              </a:rPr>
              <a:t>Престиж </a:t>
            </a:r>
            <a:r>
              <a:rPr lang="ru-RU" sz="1600" dirty="0">
                <a:solidFill>
                  <a:srgbClr val="333333"/>
                </a:solidFill>
                <a:latin typeface="Arial" panose="020B0604020202020204" pitchFamily="34" charset="0"/>
                <a:ea typeface="Times New Roman" panose="02020603050405020304" pitchFamily="18" charset="0"/>
              </a:rPr>
              <a:t>– это оценка обществом социальной значимости того или иного статуса, закреплённая в культуре и общественном мнении. </a:t>
            </a:r>
            <a:endParaRPr lang="ru-RU" sz="1600" dirty="0">
              <a:latin typeface="Times New Roman" panose="02020603050405020304" pitchFamily="18" charset="0"/>
              <a:ea typeface="Times New Roman" panose="02020603050405020304" pitchFamily="18" charset="0"/>
            </a:endParaRPr>
          </a:p>
          <a:p>
            <a:r>
              <a:rPr lang="ru-RU" sz="1600" b="1" dirty="0">
                <a:solidFill>
                  <a:srgbClr val="C00000"/>
                </a:solidFill>
                <a:latin typeface="Arial" panose="020B0604020202020204" pitchFamily="34" charset="0"/>
                <a:ea typeface="Times New Roman" panose="02020603050405020304" pitchFamily="18" charset="0"/>
              </a:rPr>
              <a:t>Авторитет</a:t>
            </a:r>
            <a:r>
              <a:rPr lang="ru-RU" sz="1600" b="1" dirty="0">
                <a:solidFill>
                  <a:srgbClr val="333333"/>
                </a:solidFill>
                <a:latin typeface="Arial" panose="020B0604020202020204" pitchFamily="34" charset="0"/>
                <a:ea typeface="Times New Roman" panose="02020603050405020304" pitchFamily="18" charset="0"/>
              </a:rPr>
              <a:t> </a:t>
            </a:r>
            <a:r>
              <a:rPr lang="ru-RU" sz="1600" dirty="0">
                <a:solidFill>
                  <a:srgbClr val="333333"/>
                </a:solidFill>
                <a:latin typeface="Arial" panose="020B0604020202020204" pitchFamily="34" charset="0"/>
                <a:ea typeface="Times New Roman" panose="02020603050405020304" pitchFamily="18" charset="0"/>
              </a:rPr>
              <a:t>– степень признания обществом достоинства личности, конкретного человека.</a:t>
            </a:r>
            <a:endParaRPr lang="ru-RU" sz="1600" dirty="0">
              <a:latin typeface="Times New Roman" panose="02020603050405020304" pitchFamily="18" charset="0"/>
              <a:ea typeface="Times New Roman" panose="02020603050405020304" pitchFamily="18" charset="0"/>
            </a:endParaRPr>
          </a:p>
          <a:p>
            <a:pPr>
              <a:spcAft>
                <a:spcPts val="0"/>
              </a:spcAft>
            </a:pPr>
            <a:r>
              <a:rPr lang="ru-RU" dirty="0">
                <a:latin typeface="Times New Roman" panose="02020603050405020304" pitchFamily="18" charset="0"/>
                <a:ea typeface="Times New Roman" panose="02020603050405020304" pitchFamily="18" charset="0"/>
              </a:rPr>
              <a:t> </a:t>
            </a:r>
            <a:endParaRPr lang="ru-RU" sz="2000" dirty="0">
              <a:effectLst/>
              <a:latin typeface="Times New Roman" panose="02020603050405020304" pitchFamily="18" charset="0"/>
              <a:ea typeface="Times New Roman" panose="02020603050405020304" pitchFamily="18" charset="0"/>
            </a:endParaRPr>
          </a:p>
        </p:txBody>
      </p:sp>
      <p:sp>
        <p:nvSpPr>
          <p:cNvPr id="5" name="Прямоугольник 4">
            <a:extLst>
              <a:ext uri="{FF2B5EF4-FFF2-40B4-BE49-F238E27FC236}">
                <a16:creationId xmlns:a16="http://schemas.microsoft.com/office/drawing/2014/main" id="{439E2A03-5A95-4592-A556-5FE4FB743074}"/>
              </a:ext>
            </a:extLst>
          </p:cNvPr>
          <p:cNvSpPr/>
          <p:nvPr/>
        </p:nvSpPr>
        <p:spPr>
          <a:xfrm>
            <a:off x="-3" y="3061691"/>
            <a:ext cx="12191999" cy="338554"/>
          </a:xfrm>
          <a:prstGeom prst="rect">
            <a:avLst/>
          </a:prstGeom>
        </p:spPr>
        <p:txBody>
          <a:bodyPr wrap="square">
            <a:spAutoFit/>
          </a:bodyPr>
          <a:lstStyle/>
          <a:p>
            <a:pPr>
              <a:spcAft>
                <a:spcPts val="0"/>
              </a:spcAft>
            </a:pPr>
            <a:r>
              <a:rPr lang="ru-RU" sz="1600" b="1" dirty="0">
                <a:solidFill>
                  <a:srgbClr val="C00000"/>
                </a:solidFill>
                <a:latin typeface="Arial" panose="020B0604020202020204" pitchFamily="34" charset="0"/>
                <a:ea typeface="Times New Roman" panose="02020603050405020304" pitchFamily="18" charset="0"/>
              </a:rPr>
              <a:t>Социальная роль</a:t>
            </a:r>
            <a:r>
              <a:rPr lang="ru-RU" sz="1600" dirty="0">
                <a:solidFill>
                  <a:srgbClr val="333333"/>
                </a:solidFill>
                <a:latin typeface="Arial" panose="020B0604020202020204" pitchFamily="34" charset="0"/>
                <a:ea typeface="Times New Roman" panose="02020603050405020304" pitchFamily="18" charset="0"/>
              </a:rPr>
              <a:t> — это образец поведения, признанный целесообразным для людей данного статуса в данном обществе.</a:t>
            </a:r>
            <a:endParaRPr lang="ru-RU" sz="1600" dirty="0">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61DA2F6A-9164-4EDA-A944-918E10117EAC}"/>
              </a:ext>
            </a:extLst>
          </p:cNvPr>
          <p:cNvSpPr txBox="1"/>
          <p:nvPr/>
        </p:nvSpPr>
        <p:spPr>
          <a:xfrm>
            <a:off x="4490114" y="3435072"/>
            <a:ext cx="1846980" cy="338554"/>
          </a:xfrm>
          <a:prstGeom prst="rect">
            <a:avLst/>
          </a:prstGeom>
          <a:noFill/>
        </p:spPr>
        <p:txBody>
          <a:bodyPr wrap="none" rtlCol="0">
            <a:spAutoFit/>
          </a:bodyPr>
          <a:lstStyle/>
          <a:p>
            <a:r>
              <a:rPr lang="ru-RU" sz="1600" b="1" dirty="0">
                <a:solidFill>
                  <a:srgbClr val="C00000"/>
                </a:solidFill>
              </a:rPr>
              <a:t>РОЛЕВОЙ НАБОР</a:t>
            </a:r>
          </a:p>
        </p:txBody>
      </p:sp>
      <p:sp>
        <p:nvSpPr>
          <p:cNvPr id="7" name="Стрелка: вниз 6">
            <a:extLst>
              <a:ext uri="{FF2B5EF4-FFF2-40B4-BE49-F238E27FC236}">
                <a16:creationId xmlns:a16="http://schemas.microsoft.com/office/drawing/2014/main" id="{F076FD6D-7A63-4D0E-AFC1-D8906C98B372}"/>
              </a:ext>
            </a:extLst>
          </p:cNvPr>
          <p:cNvSpPr/>
          <p:nvPr/>
        </p:nvSpPr>
        <p:spPr>
          <a:xfrm rot="3163278">
            <a:off x="3966120" y="3462512"/>
            <a:ext cx="258396" cy="10270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низ 8">
            <a:extLst>
              <a:ext uri="{FF2B5EF4-FFF2-40B4-BE49-F238E27FC236}">
                <a16:creationId xmlns:a16="http://schemas.microsoft.com/office/drawing/2014/main" id="{227D6B9A-3815-487F-9B4F-B35789B621B7}"/>
              </a:ext>
            </a:extLst>
          </p:cNvPr>
          <p:cNvSpPr/>
          <p:nvPr/>
        </p:nvSpPr>
        <p:spPr>
          <a:xfrm rot="18748488">
            <a:off x="6455530" y="3489900"/>
            <a:ext cx="258396" cy="10270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D01B7C2C-B6F8-446E-A5B8-827302822895}"/>
              </a:ext>
            </a:extLst>
          </p:cNvPr>
          <p:cNvSpPr txBox="1"/>
          <p:nvPr/>
        </p:nvSpPr>
        <p:spPr>
          <a:xfrm>
            <a:off x="2606722" y="4278090"/>
            <a:ext cx="6823880" cy="1200329"/>
          </a:xfrm>
          <a:prstGeom prst="rect">
            <a:avLst/>
          </a:prstGeom>
          <a:noFill/>
        </p:spPr>
        <p:txBody>
          <a:bodyPr wrap="square" rtlCol="0">
            <a:spAutoFit/>
          </a:bodyPr>
          <a:lstStyle/>
          <a:p>
            <a:r>
              <a:rPr lang="ru-RU" b="1" dirty="0"/>
              <a:t>Основные:</a:t>
            </a:r>
            <a:r>
              <a:rPr lang="ru-RU" dirty="0"/>
              <a:t>                                          </a:t>
            </a:r>
            <a:r>
              <a:rPr lang="ru-RU" b="1" dirty="0"/>
              <a:t>Ситуационные:</a:t>
            </a:r>
          </a:p>
          <a:p>
            <a:r>
              <a:rPr lang="ru-RU" dirty="0"/>
              <a:t>семейно-бытовые,                              пешеход, зритель</a:t>
            </a:r>
          </a:p>
          <a:p>
            <a:r>
              <a:rPr lang="ru-RU" dirty="0"/>
              <a:t>профессиональные</a:t>
            </a:r>
          </a:p>
          <a:p>
            <a:endParaRPr lang="ru-RU" dirty="0"/>
          </a:p>
        </p:txBody>
      </p:sp>
      <p:sp>
        <p:nvSpPr>
          <p:cNvPr id="10" name="Прямоугольник 9">
            <a:extLst>
              <a:ext uri="{FF2B5EF4-FFF2-40B4-BE49-F238E27FC236}">
                <a16:creationId xmlns:a16="http://schemas.microsoft.com/office/drawing/2014/main" id="{A383E948-0ED8-493F-AEB3-62C72A5C3B8A}"/>
              </a:ext>
            </a:extLst>
          </p:cNvPr>
          <p:cNvSpPr/>
          <p:nvPr/>
        </p:nvSpPr>
        <p:spPr>
          <a:xfrm>
            <a:off x="-7" y="3350016"/>
            <a:ext cx="2629457" cy="1569660"/>
          </a:xfrm>
          <a:prstGeom prst="rect">
            <a:avLst/>
          </a:prstGeom>
        </p:spPr>
        <p:txBody>
          <a:bodyPr wrap="square">
            <a:spAutoFit/>
          </a:bodyPr>
          <a:lstStyle/>
          <a:p>
            <a:r>
              <a:rPr lang="ru-RU" sz="1600" b="1" dirty="0">
                <a:solidFill>
                  <a:srgbClr val="C00000"/>
                </a:solidFill>
                <a:latin typeface="Arial" panose="020B0604020202020204" pitchFamily="34" charset="0"/>
                <a:cs typeface="Arial" panose="020B0604020202020204" pitchFamily="34" charset="0"/>
              </a:rPr>
              <a:t>Ролевой конфликт</a:t>
            </a:r>
            <a:r>
              <a:rPr lang="ru-RU" sz="1600" dirty="0">
                <a:solidFill>
                  <a:srgbClr val="333333"/>
                </a:solidFill>
                <a:latin typeface="Arial" panose="020B0604020202020204" pitchFamily="34" charset="0"/>
                <a:cs typeface="Arial" panose="020B0604020202020204" pitchFamily="34" charset="0"/>
              </a:rPr>
              <a:t> –ситуация, в которой возникает необходимость удовлетворять требования несовместимых ролей</a:t>
            </a:r>
            <a:endParaRPr lang="ru-RU" sz="1600" dirty="0">
              <a:latin typeface="Arial" panose="020B0604020202020204" pitchFamily="34" charset="0"/>
              <a:cs typeface="Arial" panose="020B0604020202020204" pitchFamily="34" charset="0"/>
            </a:endParaRPr>
          </a:p>
        </p:txBody>
      </p:sp>
      <p:sp>
        <p:nvSpPr>
          <p:cNvPr id="11" name="Прямоугольник 10">
            <a:extLst>
              <a:ext uri="{FF2B5EF4-FFF2-40B4-BE49-F238E27FC236}">
                <a16:creationId xmlns:a16="http://schemas.microsoft.com/office/drawing/2014/main" id="{DE5F6812-E97F-496A-881B-F5AB1EBFD511}"/>
              </a:ext>
            </a:extLst>
          </p:cNvPr>
          <p:cNvSpPr/>
          <p:nvPr/>
        </p:nvSpPr>
        <p:spPr>
          <a:xfrm>
            <a:off x="8679342" y="3419683"/>
            <a:ext cx="3432606" cy="369332"/>
          </a:xfrm>
          <a:prstGeom prst="rect">
            <a:avLst/>
          </a:prstGeom>
        </p:spPr>
        <p:txBody>
          <a:bodyPr wrap="none">
            <a:spAutoFit/>
          </a:bodyPr>
          <a:lstStyle/>
          <a:p>
            <a:r>
              <a:rPr lang="ru-RU" b="1" dirty="0">
                <a:solidFill>
                  <a:srgbClr val="C00000"/>
                </a:solidFill>
                <a:latin typeface="Arial" panose="020B0604020202020204" pitchFamily="34" charset="0"/>
                <a:cs typeface="Arial" panose="020B0604020202020204" pitchFamily="34" charset="0"/>
              </a:rPr>
              <a:t>Виды ролевых конфликтов</a:t>
            </a:r>
            <a:r>
              <a:rPr lang="ru-RU" b="1" dirty="0">
                <a:solidFill>
                  <a:srgbClr val="333333"/>
                </a:solidFill>
                <a:latin typeface="Circe"/>
              </a:rPr>
              <a:t>:</a:t>
            </a:r>
            <a:endParaRPr lang="ru-RU" dirty="0"/>
          </a:p>
        </p:txBody>
      </p:sp>
      <p:sp>
        <p:nvSpPr>
          <p:cNvPr id="12" name="Прямоугольник 11">
            <a:extLst>
              <a:ext uri="{FF2B5EF4-FFF2-40B4-BE49-F238E27FC236}">
                <a16:creationId xmlns:a16="http://schemas.microsoft.com/office/drawing/2014/main" id="{6C0ED2D5-750F-44F9-85F6-6F4035CAF14E}"/>
              </a:ext>
            </a:extLst>
          </p:cNvPr>
          <p:cNvSpPr/>
          <p:nvPr/>
        </p:nvSpPr>
        <p:spPr>
          <a:xfrm>
            <a:off x="9392968" y="3790355"/>
            <a:ext cx="2213683" cy="1323439"/>
          </a:xfrm>
          <a:prstGeom prst="rect">
            <a:avLst/>
          </a:prstGeom>
        </p:spPr>
        <p:txBody>
          <a:bodyPr wrap="none">
            <a:spAutoFit/>
          </a:bodyPr>
          <a:lstStyle/>
          <a:p>
            <a:r>
              <a:rPr lang="ru-RU" sz="1600" b="1" dirty="0" err="1">
                <a:solidFill>
                  <a:srgbClr val="404040"/>
                </a:solidFill>
                <a:latin typeface="Arial" panose="020B0604020202020204" pitchFamily="34" charset="0"/>
                <a:cs typeface="Arial" panose="020B0604020202020204" pitchFamily="34" charset="0"/>
              </a:rPr>
              <a:t>Внутриролевой</a:t>
            </a:r>
            <a:endParaRPr lang="ru-RU" sz="1600" b="1" dirty="0">
              <a:solidFill>
                <a:srgbClr val="404040"/>
              </a:solidFill>
              <a:latin typeface="Arial" panose="020B0604020202020204" pitchFamily="34" charset="0"/>
              <a:cs typeface="Arial" panose="020B0604020202020204" pitchFamily="34" charset="0"/>
            </a:endParaRPr>
          </a:p>
          <a:p>
            <a:endParaRPr lang="ru-RU" sz="1600" b="1" dirty="0">
              <a:solidFill>
                <a:srgbClr val="404040"/>
              </a:solidFill>
              <a:latin typeface="Arial" panose="020B0604020202020204" pitchFamily="34" charset="0"/>
              <a:cs typeface="Arial" panose="020B0604020202020204" pitchFamily="34" charset="0"/>
            </a:endParaRPr>
          </a:p>
          <a:p>
            <a:r>
              <a:rPr lang="ru-RU" sz="1600" b="1" dirty="0" err="1">
                <a:solidFill>
                  <a:srgbClr val="404040"/>
                </a:solidFill>
                <a:latin typeface="Arial" panose="020B0604020202020204" pitchFamily="34" charset="0"/>
                <a:cs typeface="Arial" panose="020B0604020202020204" pitchFamily="34" charset="0"/>
              </a:rPr>
              <a:t>Межролевой</a:t>
            </a:r>
            <a:endParaRPr lang="ru-RU" sz="1600" b="1" dirty="0">
              <a:solidFill>
                <a:srgbClr val="404040"/>
              </a:solidFill>
              <a:latin typeface="Arial" panose="020B0604020202020204" pitchFamily="34" charset="0"/>
              <a:cs typeface="Arial" panose="020B0604020202020204" pitchFamily="34" charset="0"/>
            </a:endParaRPr>
          </a:p>
          <a:p>
            <a:endParaRPr lang="ru-RU" sz="1600" b="1" dirty="0">
              <a:solidFill>
                <a:srgbClr val="404040"/>
              </a:solidFill>
              <a:latin typeface="Arial" panose="020B0604020202020204" pitchFamily="34" charset="0"/>
              <a:cs typeface="Arial" panose="020B0604020202020204" pitchFamily="34" charset="0"/>
            </a:endParaRPr>
          </a:p>
          <a:p>
            <a:r>
              <a:rPr lang="ru-RU" sz="1600" b="1" dirty="0">
                <a:solidFill>
                  <a:srgbClr val="404040"/>
                </a:solidFill>
                <a:latin typeface="Arial" panose="020B0604020202020204" pitchFamily="34" charset="0"/>
                <a:cs typeface="Arial" panose="020B0604020202020204" pitchFamily="34" charset="0"/>
              </a:rPr>
              <a:t>Личностно-ролевой</a:t>
            </a:r>
            <a:endParaRPr lang="ru-RU" sz="1600" b="1" dirty="0">
              <a:latin typeface="Arial" panose="020B0604020202020204" pitchFamily="34" charset="0"/>
              <a:cs typeface="Arial" panose="020B0604020202020204" pitchFamily="34" charset="0"/>
            </a:endParaRPr>
          </a:p>
        </p:txBody>
      </p:sp>
      <p:sp>
        <p:nvSpPr>
          <p:cNvPr id="13" name="Прямоугольник 12">
            <a:extLst>
              <a:ext uri="{FF2B5EF4-FFF2-40B4-BE49-F238E27FC236}">
                <a16:creationId xmlns:a16="http://schemas.microsoft.com/office/drawing/2014/main" id="{65B44579-FBBE-479F-ADE8-0F067719E746}"/>
              </a:ext>
            </a:extLst>
          </p:cNvPr>
          <p:cNvSpPr/>
          <p:nvPr/>
        </p:nvSpPr>
        <p:spPr>
          <a:xfrm>
            <a:off x="-27914" y="5950002"/>
            <a:ext cx="12219909" cy="1077218"/>
          </a:xfrm>
          <a:prstGeom prst="rect">
            <a:avLst/>
          </a:prstGeom>
        </p:spPr>
        <p:txBody>
          <a:bodyPr wrap="square">
            <a:spAutoFit/>
          </a:bodyPr>
          <a:lstStyle/>
          <a:p>
            <a:r>
              <a:rPr lang="ru-RU" sz="1600" b="1" dirty="0">
                <a:solidFill>
                  <a:srgbClr val="C00000"/>
                </a:solidFill>
                <a:latin typeface="Arial" panose="020B0604020202020204" pitchFamily="34" charset="0"/>
                <a:cs typeface="Arial" panose="020B0604020202020204" pitchFamily="34" charset="0"/>
              </a:rPr>
              <a:t>Социальная норма</a:t>
            </a:r>
            <a:r>
              <a:rPr lang="ru-RU" sz="1600" dirty="0">
                <a:solidFill>
                  <a:srgbClr val="333333"/>
                </a:solidFill>
                <a:latin typeface="Arial" panose="020B0604020202020204" pitchFamily="34" charset="0"/>
                <a:cs typeface="Arial" panose="020B0604020202020204" pitchFamily="34" charset="0"/>
              </a:rPr>
              <a:t> – установленное в обществе правило поведения, регулирующее отношения между людьми. </a:t>
            </a:r>
            <a:endParaRPr lang="ru-RU" sz="1600" b="1" i="1" dirty="0">
              <a:solidFill>
                <a:srgbClr val="333333"/>
              </a:solidFill>
              <a:latin typeface="Circe"/>
            </a:endParaRPr>
          </a:p>
          <a:p>
            <a:r>
              <a:rPr lang="ru-RU" sz="1600" b="1" dirty="0">
                <a:solidFill>
                  <a:srgbClr val="C00000"/>
                </a:solidFill>
                <a:latin typeface="Arial" panose="020B0604020202020204" pitchFamily="34" charset="0"/>
                <a:cs typeface="Arial" panose="020B0604020202020204" pitchFamily="34" charset="0"/>
              </a:rPr>
              <a:t>Санкция</a:t>
            </a:r>
            <a:r>
              <a:rPr lang="ru-RU" sz="1600" b="1" dirty="0">
                <a:solidFill>
                  <a:srgbClr val="333333"/>
                </a:solidFill>
                <a:latin typeface="Arial" panose="020B0604020202020204" pitchFamily="34" charset="0"/>
                <a:cs typeface="Arial" panose="020B0604020202020204" pitchFamily="34" charset="0"/>
              </a:rPr>
              <a:t> </a:t>
            </a:r>
            <a:r>
              <a:rPr lang="ru-RU" sz="1600" dirty="0">
                <a:solidFill>
                  <a:srgbClr val="333333"/>
                </a:solidFill>
                <a:latin typeface="Arial" panose="020B0604020202020204" pitchFamily="34" charset="0"/>
                <a:cs typeface="Arial" panose="020B0604020202020204" pitchFamily="34" charset="0"/>
              </a:rPr>
              <a:t>(от лат. </a:t>
            </a:r>
            <a:r>
              <a:rPr lang="ru-RU" sz="1600" dirty="0" err="1">
                <a:solidFill>
                  <a:srgbClr val="333333"/>
                </a:solidFill>
                <a:latin typeface="Arial" panose="020B0604020202020204" pitchFamily="34" charset="0"/>
                <a:cs typeface="Arial" panose="020B0604020202020204" pitchFamily="34" charset="0"/>
              </a:rPr>
              <a:t>sanctio</a:t>
            </a:r>
            <a:r>
              <a:rPr lang="ru-RU" sz="1600" dirty="0">
                <a:solidFill>
                  <a:srgbClr val="333333"/>
                </a:solidFill>
                <a:latin typeface="Arial" panose="020B0604020202020204" pitchFamily="34" charset="0"/>
                <a:cs typeface="Arial" panose="020B0604020202020204" pitchFamily="34" charset="0"/>
              </a:rPr>
              <a:t> — ненарушимое постановление) —  реакция на поведение человека или группы со стороны общества: </a:t>
            </a:r>
            <a:r>
              <a:rPr lang="ru-RU" sz="1600" dirty="0">
                <a:solidFill>
                  <a:srgbClr val="C00000"/>
                </a:solidFill>
                <a:latin typeface="Arial" panose="020B0604020202020204" pitchFamily="34" charset="0"/>
                <a:cs typeface="Arial" panose="020B0604020202020204" pitchFamily="34" charset="0"/>
              </a:rPr>
              <a:t>формальные-неформальные; позитивные-негативные</a:t>
            </a:r>
            <a:r>
              <a:rPr lang="ru-RU" sz="1600" dirty="0">
                <a:solidFill>
                  <a:srgbClr val="333333"/>
                </a:solidFill>
                <a:latin typeface="Arial" panose="020B0604020202020204" pitchFamily="34" charset="0"/>
                <a:cs typeface="Arial" panose="020B0604020202020204" pitchFamily="34" charset="0"/>
              </a:rPr>
              <a:t>.</a:t>
            </a:r>
          </a:p>
          <a:p>
            <a:endParaRPr lang="ru-RU" sz="1600" dirty="0">
              <a:latin typeface="Arial" panose="020B0604020202020204" pitchFamily="34" charset="0"/>
              <a:cs typeface="Arial" panose="020B0604020202020204" pitchFamily="34" charset="0"/>
            </a:endParaRPr>
          </a:p>
        </p:txBody>
      </p:sp>
      <p:sp>
        <p:nvSpPr>
          <p:cNvPr id="14" name="Прямоугольник 13">
            <a:extLst>
              <a:ext uri="{FF2B5EF4-FFF2-40B4-BE49-F238E27FC236}">
                <a16:creationId xmlns:a16="http://schemas.microsoft.com/office/drawing/2014/main" id="{FD346EF0-F66B-4A43-A642-7DA6DBD6EEFB}"/>
              </a:ext>
            </a:extLst>
          </p:cNvPr>
          <p:cNvSpPr/>
          <p:nvPr/>
        </p:nvSpPr>
        <p:spPr>
          <a:xfrm>
            <a:off x="-27913" y="5358598"/>
            <a:ext cx="12219908" cy="646331"/>
          </a:xfrm>
          <a:prstGeom prst="rect">
            <a:avLst/>
          </a:prstGeom>
        </p:spPr>
        <p:txBody>
          <a:bodyPr wrap="square">
            <a:spAutoFit/>
          </a:bodyPr>
          <a:lstStyle/>
          <a:p>
            <a:r>
              <a:rPr lang="ru-RU" b="1" dirty="0">
                <a:solidFill>
                  <a:srgbClr val="C00000"/>
                </a:solidFill>
                <a:latin typeface="Circe"/>
              </a:rPr>
              <a:t>Социальный контроль</a:t>
            </a:r>
            <a:r>
              <a:rPr lang="ru-RU" dirty="0">
                <a:solidFill>
                  <a:srgbClr val="C00000"/>
                </a:solidFill>
                <a:latin typeface="Circe"/>
              </a:rPr>
              <a:t> </a:t>
            </a:r>
            <a:r>
              <a:rPr lang="ru-RU" i="1" dirty="0">
                <a:solidFill>
                  <a:srgbClr val="333333"/>
                </a:solidFill>
                <a:latin typeface="Circe"/>
              </a:rPr>
              <a:t>— </a:t>
            </a:r>
            <a:r>
              <a:rPr lang="ru-RU" dirty="0">
                <a:solidFill>
                  <a:srgbClr val="333333"/>
                </a:solidFill>
                <a:latin typeface="Circe"/>
              </a:rPr>
              <a:t>механизм регуляции отношений индивида и общества с целью укрепления стабильности в обществе, включает: социальные нормы и санкции.</a:t>
            </a:r>
          </a:p>
        </p:txBody>
      </p:sp>
    </p:spTree>
    <p:extLst>
      <p:ext uri="{BB962C8B-B14F-4D97-AF65-F5344CB8AC3E}">
        <p14:creationId xmlns:p14="http://schemas.microsoft.com/office/powerpoint/2010/main" val="4055718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AEFACA4-9CD7-485C-B811-DF03D31E00C0}"/>
              </a:ext>
            </a:extLst>
          </p:cNvPr>
          <p:cNvSpPr/>
          <p:nvPr/>
        </p:nvSpPr>
        <p:spPr>
          <a:xfrm>
            <a:off x="0" y="-17873"/>
            <a:ext cx="12192000" cy="3234796"/>
          </a:xfrm>
          <a:prstGeom prst="rect">
            <a:avLst/>
          </a:prstGeom>
        </p:spPr>
        <p:txBody>
          <a:bodyPr wrap="square">
            <a:spAutoFit/>
          </a:bodyPr>
          <a:lstStyle/>
          <a:p>
            <a:pPr>
              <a:lnSpc>
                <a:spcPct val="107000"/>
              </a:lnSpc>
              <a:spcAft>
                <a:spcPts val="0"/>
              </a:spcAft>
            </a:pPr>
            <a:r>
              <a:rPr lang="ru-RU" sz="1600" b="1" dirty="0">
                <a:solidFill>
                  <a:srgbClr val="C00000"/>
                </a:solidFill>
                <a:latin typeface="Arial" panose="020B0604020202020204" pitchFamily="34" charset="0"/>
                <a:ea typeface="Times New Roman" panose="02020603050405020304" pitchFamily="18" charset="0"/>
                <a:cs typeface="Arial" panose="020B0604020202020204" pitchFamily="34" charset="0"/>
              </a:rPr>
              <a:t>Социальный конфликт</a:t>
            </a:r>
            <a:r>
              <a:rPr lang="ru-RU"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 высшая стадия развития противоречий в системе отношений людей, социальных групп, социальных институтов, в обществе в целом, которая характеризуется столкновением противоположных тенденций, интересов социальных общностей и индивидов.</a:t>
            </a:r>
            <a:endParaRPr lang="ru-RU"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ru-RU" sz="1600" b="1" dirty="0">
                <a:solidFill>
                  <a:srgbClr val="C00000"/>
                </a:solidFill>
                <a:latin typeface="Arial" panose="020B0604020202020204" pitchFamily="34" charset="0"/>
                <a:ea typeface="Times New Roman" panose="02020603050405020304" pitchFamily="18" charset="0"/>
                <a:cs typeface="Arial" panose="020B0604020202020204" pitchFamily="34" charset="0"/>
              </a:rPr>
              <a:t>Участники конфликта (субъекты конфликта)</a:t>
            </a:r>
            <a:r>
              <a:rPr lang="ru-RU" sz="1600" b="1" dirty="0">
                <a:solidFill>
                  <a:srgbClr val="333333"/>
                </a:solidFill>
                <a:latin typeface="Arial" panose="020B0604020202020204" pitchFamily="34" charset="0"/>
                <a:ea typeface="Times New Roman" panose="02020603050405020304" pitchFamily="18" charset="0"/>
                <a:cs typeface="Arial" panose="020B0604020202020204" pitchFamily="34" charset="0"/>
              </a:rPr>
              <a:t>:</a:t>
            </a:r>
            <a:endParaRPr lang="ru-RU" sz="16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Wingdings" panose="05000000000000000000" pitchFamily="2" charset="2"/>
              <a:buChar char="Ø"/>
              <a:tabLst>
                <a:tab pos="457200" algn="l"/>
              </a:tabLst>
            </a:pPr>
            <a:r>
              <a:rPr lang="ru-RU"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свидетели — люди, наблюдающие за развитием конфликта со стороны;</a:t>
            </a:r>
            <a:endParaRPr lang="ru-RU" sz="16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Wingdings" panose="05000000000000000000" pitchFamily="2" charset="2"/>
              <a:buChar char="Ø"/>
              <a:tabLst>
                <a:tab pos="457200" algn="l"/>
              </a:tabLst>
            </a:pPr>
            <a:r>
              <a:rPr lang="ru-RU"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подстрекатели— люди, подталкивающие других участников к конфликту;</a:t>
            </a:r>
            <a:endParaRPr lang="ru-RU" sz="16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Wingdings" panose="05000000000000000000" pitchFamily="2" charset="2"/>
              <a:buChar char="Ø"/>
              <a:tabLst>
                <a:tab pos="457200" algn="l"/>
              </a:tabLst>
            </a:pPr>
            <a:r>
              <a:rPr lang="ru-RU"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пособники — люди, содействующие развитию конфликта какими-либо способами (советы, техническая или организационная помощь и пр.);</a:t>
            </a:r>
            <a:endParaRPr lang="ru-RU" sz="16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0"/>
              </a:spcAft>
              <a:buFont typeface="Wingdings" panose="05000000000000000000" pitchFamily="2" charset="2"/>
              <a:buChar char="Ø"/>
              <a:tabLst>
                <a:tab pos="457200" algn="l"/>
              </a:tabLst>
            </a:pPr>
            <a:r>
              <a:rPr lang="ru-RU"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посредники — люди, пытающиеся предотвратить, остановить или разрешить конфликт.</a:t>
            </a:r>
            <a:endParaRPr lang="ru-RU"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ru-RU" sz="1600" b="1" dirty="0">
                <a:solidFill>
                  <a:srgbClr val="C00000"/>
                </a:solidFill>
                <a:latin typeface="Arial" panose="020B0604020202020204" pitchFamily="34" charset="0"/>
                <a:ea typeface="Times New Roman" panose="02020603050405020304" pitchFamily="18" charset="0"/>
                <a:cs typeface="Arial" panose="020B0604020202020204" pitchFamily="34" charset="0"/>
              </a:rPr>
              <a:t>Предмет конфликта </a:t>
            </a:r>
            <a:r>
              <a:rPr lang="ru-RU"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 вопрос или благо, из-за которого разгорается конфликт.</a:t>
            </a:r>
            <a:endParaRPr lang="ru-RU"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ru-RU" sz="1600" b="1" dirty="0">
                <a:solidFill>
                  <a:srgbClr val="C00000"/>
                </a:solidFill>
                <a:latin typeface="Arial" panose="020B0604020202020204" pitchFamily="34" charset="0"/>
                <a:ea typeface="Times New Roman" panose="02020603050405020304" pitchFamily="18" charset="0"/>
                <a:cs typeface="Arial" panose="020B0604020202020204" pitchFamily="34" charset="0"/>
              </a:rPr>
              <a:t>Причина конфликта </a:t>
            </a:r>
            <a:r>
              <a:rPr lang="ru-RU"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 объективные обстоятельства, которые предопределяют появление конфликта.</a:t>
            </a:r>
            <a:endParaRPr lang="ru-RU"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ru-RU" sz="1600" b="1" dirty="0">
                <a:solidFill>
                  <a:srgbClr val="C00000"/>
                </a:solidFill>
                <a:latin typeface="Arial" panose="020B0604020202020204" pitchFamily="34" charset="0"/>
                <a:ea typeface="Times New Roman" panose="02020603050405020304" pitchFamily="18" charset="0"/>
                <a:cs typeface="Arial" panose="020B0604020202020204" pitchFamily="34" charset="0"/>
              </a:rPr>
              <a:t>Повод для конфликта </a:t>
            </a:r>
            <a:r>
              <a:rPr lang="ru-RU"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 случайная или специально созданная ситуация, способствовавшая началу конфликта.</a:t>
            </a:r>
            <a:endParaRPr lang="ru-RU"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Прямоугольник 2">
            <a:extLst>
              <a:ext uri="{FF2B5EF4-FFF2-40B4-BE49-F238E27FC236}">
                <a16:creationId xmlns:a16="http://schemas.microsoft.com/office/drawing/2014/main" id="{F152C487-62BB-4B66-89C7-0EAD79C92289}"/>
              </a:ext>
            </a:extLst>
          </p:cNvPr>
          <p:cNvSpPr/>
          <p:nvPr/>
        </p:nvSpPr>
        <p:spPr>
          <a:xfrm>
            <a:off x="-3" y="3092016"/>
            <a:ext cx="12192000" cy="2450223"/>
          </a:xfrm>
          <a:prstGeom prst="rect">
            <a:avLst/>
          </a:prstGeom>
        </p:spPr>
        <p:txBody>
          <a:bodyPr wrap="square">
            <a:spAutoFit/>
          </a:bodyPr>
          <a:lstStyle/>
          <a:p>
            <a:pPr>
              <a:lnSpc>
                <a:spcPct val="107000"/>
              </a:lnSpc>
              <a:spcAft>
                <a:spcPts val="0"/>
              </a:spcAft>
            </a:pPr>
            <a:r>
              <a:rPr lang="ru-RU" sz="16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Виды конфликтов:</a:t>
            </a:r>
            <a:endParaRPr lang="ru-RU" sz="16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Ø"/>
              <a:tabLst>
                <a:tab pos="457200" algn="l"/>
              </a:tabLst>
            </a:pP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по длительности: долгосрочные, краткосрочные, разовые, повторяющиеся, затяжные;</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Ø"/>
              <a:tabLst>
                <a:tab pos="457200" algn="l"/>
              </a:tabLst>
            </a:pP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по охвату участников: личные, групповые, локальные, региональные, национальные, глобальные;</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Ø"/>
              <a:tabLst>
                <a:tab pos="457200" algn="l"/>
              </a:tabLst>
            </a:pP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по форме: внутренние, внешние;</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Ø"/>
              <a:tabLst>
                <a:tab pos="457200" algn="l"/>
              </a:tabLst>
            </a:pP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по влиянию на ход развития общества: прогрессивные, регрессивные;</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Ø"/>
              <a:tabLst>
                <a:tab pos="457200" algn="l"/>
              </a:tabLst>
            </a:pP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по характеру развития: спонтанные, преднамеренные;</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Ø"/>
              <a:tabLst>
                <a:tab pos="457200" algn="l"/>
              </a:tabLst>
            </a:pP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по сферам общественной жизни: экономические, политические, этнические и пр.;</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Ø"/>
              <a:tabLst>
                <a:tab pos="457200" algn="l"/>
              </a:tabLst>
            </a:pP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по типу отношений: внутри- и межсистемный (индивидуально-психологический); внутри- и межгрупповой (социально-психологический); внутринациональный и международный (социальный).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70BBA5DF-532A-49EE-BEE8-EEFEEECEF35B}"/>
              </a:ext>
            </a:extLst>
          </p:cNvPr>
          <p:cNvSpPr/>
          <p:nvPr/>
        </p:nvSpPr>
        <p:spPr>
          <a:xfrm>
            <a:off x="1" y="5461656"/>
            <a:ext cx="12191999" cy="1396344"/>
          </a:xfrm>
          <a:prstGeom prst="rect">
            <a:avLst/>
          </a:prstGeom>
        </p:spPr>
        <p:txBody>
          <a:bodyPr wrap="square">
            <a:spAutoFit/>
          </a:bodyPr>
          <a:lstStyle/>
          <a:p>
            <a:pPr>
              <a:lnSpc>
                <a:spcPct val="107000"/>
              </a:lnSpc>
              <a:spcAft>
                <a:spcPts val="0"/>
              </a:spcAft>
            </a:pPr>
            <a:r>
              <a:rPr lang="ru-RU" sz="16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Способы решения социальных конфликтов:</a:t>
            </a:r>
            <a:endParaRPr lang="ru-RU" sz="16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0"/>
              </a:spcAft>
              <a:buSzPts val="1000"/>
              <a:buFont typeface="Wingdings" panose="05000000000000000000" pitchFamily="2" charset="2"/>
              <a:buChar char="Ø"/>
              <a:tabLst>
                <a:tab pos="457200" algn="l"/>
              </a:tabLst>
            </a:pP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компромисс — соглашение на основе взаимных уступок;</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0"/>
              </a:spcAft>
              <a:buSzPts val="1000"/>
              <a:buFont typeface="Wingdings" panose="05000000000000000000" pitchFamily="2" charset="2"/>
              <a:buChar char="Ø"/>
              <a:tabLst>
                <a:tab pos="457200" algn="l"/>
              </a:tabLst>
            </a:pP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переговоры — обмен мнениями обеих сторон с целью решения проблемы;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0"/>
              </a:spcAft>
              <a:buSzPts val="1000"/>
              <a:buFont typeface="Wingdings" panose="05000000000000000000" pitchFamily="2" charset="2"/>
              <a:buChar char="Ø"/>
              <a:tabLst>
                <a:tab pos="457200" algn="l"/>
              </a:tabLst>
            </a:pP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посредничество — использование третьей стороны в решении проблемы;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lnSpc>
                <a:spcPct val="107000"/>
              </a:lnSpc>
              <a:spcAft>
                <a:spcPts val="0"/>
              </a:spcAft>
              <a:buSzPts val="1000"/>
              <a:buFont typeface="Wingdings" panose="05000000000000000000" pitchFamily="2" charset="2"/>
              <a:buChar char="Ø"/>
              <a:tabLst>
                <a:tab pos="457200" algn="l"/>
              </a:tabLst>
            </a:pP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арбитраж — обращение к наделенному специальными полномочиями органу власти за помощью в решении проблемы.</a:t>
            </a:r>
            <a:endParaRPr lang="ru-RU"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5870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13CE220-7279-489A-BC21-5483FC0D552E}"/>
              </a:ext>
            </a:extLst>
          </p:cNvPr>
          <p:cNvSpPr/>
          <p:nvPr/>
        </p:nvSpPr>
        <p:spPr>
          <a:xfrm>
            <a:off x="0" y="97140"/>
            <a:ext cx="12192000" cy="3504101"/>
          </a:xfrm>
          <a:prstGeom prst="rect">
            <a:avLst/>
          </a:prstGeom>
        </p:spPr>
        <p:txBody>
          <a:bodyPr wrap="square">
            <a:spAutoFit/>
          </a:bodyPr>
          <a:lstStyle/>
          <a:p>
            <a:pPr>
              <a:lnSpc>
                <a:spcPct val="107000"/>
              </a:lnSpc>
              <a:spcAft>
                <a:spcPts val="0"/>
              </a:spcAft>
            </a:pPr>
            <a:r>
              <a:rPr lang="ru-RU" sz="16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Семья — это первичный социальный институт, малая социальная группа</a:t>
            </a:r>
            <a:r>
              <a:rPr lang="ru-RU" sz="1600" b="1"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a:t>
            </a: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основанная на браке, кровном родстве или усыновлении (удочерении), связана общностью быта, взаимопомощью и взаимной ответственностью.</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Основные функции семьи:</a:t>
            </a:r>
            <a:endParaRPr lang="ru-RU" sz="16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dirty="0">
                <a:latin typeface="Arial" panose="020B0604020202020204" pitchFamily="34" charset="0"/>
                <a:ea typeface="Times New Roman" panose="02020603050405020304" pitchFamily="18" charset="0"/>
                <a:cs typeface="Times New Roman" panose="02020603050405020304" pitchFamily="18" charset="0"/>
              </a:rPr>
              <a:t>1) репродуктивная функция — биологическое воспро­изводство членов общества;</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dirty="0">
                <a:latin typeface="Arial" panose="020B0604020202020204" pitchFamily="34" charset="0"/>
                <a:ea typeface="Times New Roman" panose="02020603050405020304" pitchFamily="18" charset="0"/>
                <a:cs typeface="Times New Roman" panose="02020603050405020304" pitchFamily="18" charset="0"/>
              </a:rPr>
              <a:t>2) функция социализации — формирование индиви­да как личности;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dirty="0">
                <a:latin typeface="Arial" panose="020B0604020202020204" pitchFamily="34" charset="0"/>
                <a:ea typeface="Times New Roman" panose="02020603050405020304" pitchFamily="18" charset="0"/>
                <a:cs typeface="Times New Roman" panose="02020603050405020304" pitchFamily="18" charset="0"/>
              </a:rPr>
              <a:t>3) воспитательная функция —передача знаний, опыта, эстетических, моральных и других ценностей, помощь в освое­нии социальных ролей;</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dirty="0">
                <a:latin typeface="Arial" panose="020B0604020202020204" pitchFamily="34" charset="0"/>
                <a:ea typeface="Times New Roman" panose="02020603050405020304" pitchFamily="18" charset="0"/>
                <a:cs typeface="Times New Roman" panose="02020603050405020304" pitchFamily="18" charset="0"/>
              </a:rPr>
              <a:t>4) хозяйственно-бытовая функция — ведение домашнего хозяйства, решение бытовых вопросов</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dirty="0">
                <a:latin typeface="Arial" panose="020B0604020202020204" pitchFamily="34" charset="0"/>
                <a:ea typeface="Times New Roman" panose="02020603050405020304" pitchFamily="18" charset="0"/>
                <a:cs typeface="Times New Roman" panose="02020603050405020304" pitchFamily="18" charset="0"/>
              </a:rPr>
              <a:t>5) экономическая — материальная поддержка несовершеннолетних и нетрудоспособных членов семьи;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dirty="0">
                <a:latin typeface="Arial" panose="020B0604020202020204" pitchFamily="34" charset="0"/>
                <a:ea typeface="Times New Roman" panose="02020603050405020304" pitchFamily="18" charset="0"/>
                <a:cs typeface="Times New Roman" panose="02020603050405020304" pitchFamily="18" charset="0"/>
              </a:rPr>
              <a:t>6) защитная функция — физическая, психоло­гическая и экономическая защита членов семьи;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dirty="0">
                <a:latin typeface="Arial" panose="020B0604020202020204" pitchFamily="34" charset="0"/>
                <a:ea typeface="Times New Roman" panose="02020603050405020304" pitchFamily="18" charset="0"/>
                <a:cs typeface="Times New Roman" panose="02020603050405020304" pitchFamily="18" charset="0"/>
              </a:rPr>
              <a:t>7) эмоционально-психологическая функция — поддержка членов семьи;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dirty="0">
                <a:latin typeface="Arial" panose="020B0604020202020204" pitchFamily="34" charset="0"/>
                <a:ea typeface="Times New Roman" panose="02020603050405020304" pitchFamily="18" charset="0"/>
                <a:cs typeface="Times New Roman" panose="02020603050405020304" pitchFamily="18" charset="0"/>
              </a:rPr>
              <a:t>8) рекреационная (досуговая) функция — организация и проведение отдыха;</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dirty="0">
                <a:latin typeface="Arial" panose="020B0604020202020204" pitchFamily="34" charset="0"/>
                <a:ea typeface="Times New Roman" panose="02020603050405020304" pitchFamily="18" charset="0"/>
                <a:cs typeface="Times New Roman" panose="02020603050405020304" pitchFamily="18" charset="0"/>
              </a:rPr>
              <a:t>9) социально-статусная функция — предоставление членам семьи социального статуса.</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DC104ADA-B185-4924-AC52-E3936ACA82EA}"/>
              </a:ext>
            </a:extLst>
          </p:cNvPr>
          <p:cNvSpPr/>
          <p:nvPr/>
        </p:nvSpPr>
        <p:spPr>
          <a:xfrm>
            <a:off x="3820823" y="3429000"/>
            <a:ext cx="2485424" cy="369332"/>
          </a:xfrm>
          <a:prstGeom prst="rect">
            <a:avLst/>
          </a:prstGeom>
        </p:spPr>
        <p:txBody>
          <a:bodyPr wrap="none">
            <a:spAutoFit/>
          </a:bodyPr>
          <a:lstStyle/>
          <a:p>
            <a:r>
              <a:rPr lang="ru-RU" b="1" dirty="0">
                <a:solidFill>
                  <a:srgbClr val="C00000"/>
                </a:solidFill>
                <a:latin typeface="Circe"/>
              </a:rPr>
              <a:t>Классификация семьи:</a:t>
            </a:r>
            <a:endParaRPr lang="ru-RU" dirty="0">
              <a:solidFill>
                <a:srgbClr val="C00000"/>
              </a:solidFill>
            </a:endParaRPr>
          </a:p>
        </p:txBody>
      </p:sp>
      <p:sp>
        <p:nvSpPr>
          <p:cNvPr id="4" name="TextBox 3">
            <a:extLst>
              <a:ext uri="{FF2B5EF4-FFF2-40B4-BE49-F238E27FC236}">
                <a16:creationId xmlns:a16="http://schemas.microsoft.com/office/drawing/2014/main" id="{F99BFB8A-0981-4789-8594-4E7571D86AEC}"/>
              </a:ext>
            </a:extLst>
          </p:cNvPr>
          <p:cNvSpPr txBox="1"/>
          <p:nvPr/>
        </p:nvSpPr>
        <p:spPr>
          <a:xfrm>
            <a:off x="0" y="3798332"/>
            <a:ext cx="10221837" cy="830997"/>
          </a:xfrm>
          <a:prstGeom prst="rect">
            <a:avLst/>
          </a:prstGeom>
          <a:noFill/>
        </p:spPr>
        <p:txBody>
          <a:bodyPr wrap="none" rtlCol="0">
            <a:spAutoFit/>
          </a:bodyPr>
          <a:lstStyle/>
          <a:p>
            <a:pPr marL="285750" indent="-285750">
              <a:buFont typeface="Wingdings" panose="05000000000000000000" pitchFamily="2" charset="2"/>
              <a:buChar char="Ø"/>
            </a:pPr>
            <a:r>
              <a:rPr lang="ru-RU" sz="1600" dirty="0">
                <a:solidFill>
                  <a:srgbClr val="C00000"/>
                </a:solidFill>
                <a:latin typeface="Arial" panose="020B0604020202020204" pitchFamily="34" charset="0"/>
                <a:cs typeface="Arial" panose="020B0604020202020204" pitchFamily="34" charset="0"/>
              </a:rPr>
              <a:t>по составу</a:t>
            </a:r>
            <a:r>
              <a:rPr lang="ru-RU" sz="1600" dirty="0">
                <a:latin typeface="Arial" panose="020B0604020202020204" pitchFamily="34" charset="0"/>
                <a:cs typeface="Arial" panose="020B0604020202020204" pitchFamily="34" charset="0"/>
              </a:rPr>
              <a:t>: нуклеарная (родители и дети) и многопоколенная (расширенная);</a:t>
            </a:r>
          </a:p>
          <a:p>
            <a:pPr marL="285750" indent="-285750">
              <a:buFont typeface="Wingdings" panose="05000000000000000000" pitchFamily="2" charset="2"/>
              <a:buChar char="Ø"/>
            </a:pPr>
            <a:r>
              <a:rPr lang="ru-RU" sz="1600" dirty="0">
                <a:solidFill>
                  <a:srgbClr val="C00000"/>
                </a:solidFill>
                <a:latin typeface="Arial" panose="020B0604020202020204" pitchFamily="34" charset="0"/>
                <a:cs typeface="Arial" panose="020B0604020202020204" pitchFamily="34" charset="0"/>
              </a:rPr>
              <a:t>по распределению обязанностей</a:t>
            </a:r>
            <a:r>
              <a:rPr lang="ru-RU" sz="1600" dirty="0">
                <a:latin typeface="Arial" panose="020B0604020202020204" pitchFamily="34" charset="0"/>
                <a:cs typeface="Arial" panose="020B0604020202020204" pitchFamily="34" charset="0"/>
              </a:rPr>
              <a:t>: традиционная (патриархальная) и коллективистская (партнерская);</a:t>
            </a:r>
          </a:p>
          <a:p>
            <a:pPr marL="285750" indent="-285750">
              <a:buFont typeface="Wingdings" panose="05000000000000000000" pitchFamily="2" charset="2"/>
              <a:buChar char="Ø"/>
            </a:pPr>
            <a:r>
              <a:rPr lang="ru-RU" sz="1600" dirty="0">
                <a:solidFill>
                  <a:srgbClr val="C00000"/>
                </a:solidFill>
                <a:latin typeface="Arial" panose="020B0604020202020204" pitchFamily="34" charset="0"/>
                <a:cs typeface="Arial" panose="020B0604020202020204" pitchFamily="34" charset="0"/>
              </a:rPr>
              <a:t>по характеру отношений</a:t>
            </a:r>
            <a:r>
              <a:rPr lang="ru-RU" sz="1600" dirty="0">
                <a:latin typeface="Arial" panose="020B0604020202020204" pitchFamily="34" charset="0"/>
                <a:cs typeface="Arial" panose="020B0604020202020204" pitchFamily="34" charset="0"/>
              </a:rPr>
              <a:t>: авторитарная и демократическая.</a:t>
            </a:r>
          </a:p>
        </p:txBody>
      </p:sp>
      <p:sp>
        <p:nvSpPr>
          <p:cNvPr id="5" name="Прямоугольник 4">
            <a:extLst>
              <a:ext uri="{FF2B5EF4-FFF2-40B4-BE49-F238E27FC236}">
                <a16:creationId xmlns:a16="http://schemas.microsoft.com/office/drawing/2014/main" id="{3B2DDED7-CD64-464E-B888-9A7CFAE1B187}"/>
              </a:ext>
            </a:extLst>
          </p:cNvPr>
          <p:cNvSpPr/>
          <p:nvPr/>
        </p:nvSpPr>
        <p:spPr>
          <a:xfrm>
            <a:off x="0" y="4576344"/>
            <a:ext cx="12191999" cy="2685992"/>
          </a:xfrm>
          <a:prstGeom prst="rect">
            <a:avLst/>
          </a:prstGeom>
        </p:spPr>
        <p:txBody>
          <a:bodyPr wrap="square">
            <a:spAutoFit/>
          </a:bodyPr>
          <a:lstStyle/>
          <a:p>
            <a:pPr>
              <a:spcAft>
                <a:spcPts val="0"/>
              </a:spcAft>
            </a:pPr>
            <a:r>
              <a:rPr lang="ru-RU" sz="1600" b="1" dirty="0">
                <a:solidFill>
                  <a:srgbClr val="C00000"/>
                </a:solidFill>
                <a:latin typeface="Arial" panose="020B0604020202020204" pitchFamily="34" charset="0"/>
                <a:ea typeface="Times New Roman" panose="02020603050405020304" pitchFamily="18" charset="0"/>
                <a:cs typeface="Arial" panose="020B0604020202020204" pitchFamily="34" charset="0"/>
              </a:rPr>
              <a:t>Молодёжь</a:t>
            </a:r>
            <a:r>
              <a:rPr lang="ru-RU" sz="1600" i="1" dirty="0">
                <a:solidFill>
                  <a:srgbClr val="333333"/>
                </a:solidFill>
                <a:latin typeface="Arial" panose="020B0604020202020204" pitchFamily="34" charset="0"/>
                <a:ea typeface="Times New Roman" panose="02020603050405020304" pitchFamily="18" charset="0"/>
                <a:cs typeface="Arial" panose="020B0604020202020204" pitchFamily="34" charset="0"/>
              </a:rPr>
              <a:t> — </a:t>
            </a:r>
            <a:r>
              <a:rPr lang="ru-RU"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это социально-демографическая группа, которую характеризуют совокупность возрастных характеристик (примерно от 16 до 27 лет), периоды становления социальной зрелости, вхождения в мир взрослых, адаптации к нему и будущего его обновления.</a:t>
            </a:r>
            <a:endParaRPr lang="ru-RU" sz="1600" dirty="0">
              <a:latin typeface="Arial" panose="020B0604020202020204" pitchFamily="34" charset="0"/>
              <a:ea typeface="Times New Roman" panose="02020603050405020304" pitchFamily="18" charset="0"/>
              <a:cs typeface="Arial" panose="020B0604020202020204" pitchFamily="34" charset="0"/>
            </a:endParaRPr>
          </a:p>
          <a:p>
            <a:r>
              <a:rPr lang="ru-RU" sz="1600" b="1" dirty="0">
                <a:solidFill>
                  <a:srgbClr val="C00000"/>
                </a:solidFill>
                <a:latin typeface="Arial" panose="020B0604020202020204" pitchFamily="34" charset="0"/>
                <a:ea typeface="Times New Roman" panose="02020603050405020304" pitchFamily="18" charset="0"/>
                <a:cs typeface="Arial" panose="020B0604020202020204" pitchFamily="34" charset="0"/>
              </a:rPr>
              <a:t>Особенности социального положения молодёжи:</a:t>
            </a:r>
            <a:endParaRPr lang="ru-RU" sz="1600"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a:p>
            <a:r>
              <a:rPr lang="ru-RU"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1) необходимость усвоения выработанных обществом социальных норм, ценностей, установок, социальных ролей;</a:t>
            </a:r>
            <a:endParaRPr lang="ru-RU" sz="1600" dirty="0">
              <a:latin typeface="Arial" panose="020B0604020202020204" pitchFamily="34" charset="0"/>
              <a:ea typeface="Times New Roman" panose="02020603050405020304" pitchFamily="18" charset="0"/>
              <a:cs typeface="Arial" panose="020B0604020202020204" pitchFamily="34" charset="0"/>
            </a:endParaRPr>
          </a:p>
          <a:p>
            <a:r>
              <a:rPr lang="ru-RU"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2) переходность положения (маргинальность);</a:t>
            </a:r>
            <a:endParaRPr lang="ru-RU" sz="1600" dirty="0">
              <a:latin typeface="Arial" panose="020B0604020202020204" pitchFamily="34" charset="0"/>
              <a:ea typeface="Times New Roman" panose="02020603050405020304" pitchFamily="18" charset="0"/>
              <a:cs typeface="Arial" panose="020B0604020202020204" pitchFamily="34" charset="0"/>
            </a:endParaRPr>
          </a:p>
          <a:p>
            <a:r>
              <a:rPr lang="ru-RU"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3) высокий уровень социальной мобильности;</a:t>
            </a:r>
            <a:endParaRPr lang="ru-RU" sz="1600" dirty="0">
              <a:latin typeface="Arial" panose="020B0604020202020204" pitchFamily="34" charset="0"/>
              <a:ea typeface="Times New Roman" panose="02020603050405020304" pitchFamily="18" charset="0"/>
              <a:cs typeface="Arial" panose="020B0604020202020204" pitchFamily="34" charset="0"/>
            </a:endParaRPr>
          </a:p>
          <a:p>
            <a:r>
              <a:rPr lang="ru-RU"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4) активный поиск своего места в жизни;</a:t>
            </a:r>
            <a:endParaRPr lang="ru-RU" sz="1600" dirty="0">
              <a:latin typeface="Arial" panose="020B0604020202020204" pitchFamily="34" charset="0"/>
              <a:ea typeface="Times New Roman" panose="02020603050405020304" pitchFamily="18" charset="0"/>
              <a:cs typeface="Arial" panose="020B0604020202020204" pitchFamily="34" charset="0"/>
            </a:endParaRPr>
          </a:p>
          <a:p>
            <a:r>
              <a:rPr lang="ru-RU" sz="1600" dirty="0">
                <a:solidFill>
                  <a:srgbClr val="333333"/>
                </a:solidFill>
                <a:latin typeface="Arial" panose="020B0604020202020204" pitchFamily="34" charset="0"/>
                <a:ea typeface="Times New Roman" panose="02020603050405020304" pitchFamily="18" charset="0"/>
                <a:cs typeface="Arial" panose="020B0604020202020204" pitchFamily="34" charset="0"/>
              </a:rPr>
              <a:t>5) наличие перспектив профессионального роста.</a:t>
            </a:r>
            <a:endParaRPr lang="ru-RU" sz="1600" dirty="0">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0"/>
              </a:spcAft>
            </a:pPr>
            <a:r>
              <a:rPr lang="ru-RU" sz="2400" dirty="0">
                <a:latin typeface="Calibri" panose="020F0502020204030204" pitchFamily="34" charset="0"/>
                <a:ea typeface="Calibri" panose="020F0502020204030204" pitchFamily="34" charset="0"/>
                <a:cs typeface="Times New Roman" panose="02020603050405020304" pitchFamily="18" charset="0"/>
              </a:rPr>
              <a:t> </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3037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77BDD42-9FEE-4687-81E7-14939413D672}"/>
              </a:ext>
            </a:extLst>
          </p:cNvPr>
          <p:cNvSpPr/>
          <p:nvPr/>
        </p:nvSpPr>
        <p:spPr>
          <a:xfrm>
            <a:off x="0" y="147012"/>
            <a:ext cx="12192000" cy="6563976"/>
          </a:xfrm>
          <a:prstGeom prst="rect">
            <a:avLst/>
          </a:prstGeom>
        </p:spPr>
        <p:txBody>
          <a:bodyPr wrap="square">
            <a:spAutoFit/>
          </a:bodyPr>
          <a:lstStyle/>
          <a:p>
            <a:pPr algn="ctr">
              <a:spcAft>
                <a:spcPts val="0"/>
              </a:spcAft>
            </a:pPr>
            <a:r>
              <a:rPr lang="ru-RU" b="1" dirty="0">
                <a:solidFill>
                  <a:srgbClr val="C00000"/>
                </a:solidFill>
                <a:latin typeface="Arial" panose="020B0604020202020204" pitchFamily="34" charset="0"/>
                <a:ea typeface="Times New Roman" panose="02020603050405020304" pitchFamily="18" charset="0"/>
              </a:rPr>
              <a:t>ЭТНОС</a:t>
            </a:r>
            <a:r>
              <a:rPr lang="ru-RU" b="1" dirty="0">
                <a:solidFill>
                  <a:srgbClr val="333333"/>
                </a:solidFill>
                <a:latin typeface="Arial" panose="020B0604020202020204" pitchFamily="34" charset="0"/>
                <a:ea typeface="Times New Roman" panose="02020603050405020304" pitchFamily="18" charset="0"/>
              </a:rPr>
              <a:t> </a:t>
            </a:r>
          </a:p>
          <a:p>
            <a:pPr>
              <a:spcAft>
                <a:spcPts val="0"/>
              </a:spcAft>
            </a:pPr>
            <a:r>
              <a:rPr lang="ru-RU" b="1" dirty="0">
                <a:solidFill>
                  <a:srgbClr val="C00000"/>
                </a:solidFill>
                <a:latin typeface="Arial" panose="020B0604020202020204" pitchFamily="34" charset="0"/>
                <a:ea typeface="Times New Roman" panose="02020603050405020304" pitchFamily="18" charset="0"/>
              </a:rPr>
              <a:t>Этническая общность</a:t>
            </a:r>
            <a:r>
              <a:rPr lang="ru-RU" dirty="0">
                <a:solidFill>
                  <a:srgbClr val="333333"/>
                </a:solidFill>
                <a:latin typeface="Arial" panose="020B0604020202020204" pitchFamily="34" charset="0"/>
                <a:ea typeface="Times New Roman" panose="02020603050405020304" pitchFamily="18" charset="0"/>
              </a:rPr>
              <a:t> — это исторически сложившаяся на определённой территории устойчивая совокупность людей, которая обладает общими чертами и особенностями культуры, языка, самосознания.</a:t>
            </a:r>
            <a:endParaRPr lang="ru-RU" sz="2800" dirty="0">
              <a:latin typeface="Times New Roman" panose="02020603050405020304" pitchFamily="18" charset="0"/>
              <a:ea typeface="Times New Roman" panose="02020603050405020304" pitchFamily="18" charset="0"/>
            </a:endParaRPr>
          </a:p>
          <a:p>
            <a:r>
              <a:rPr lang="ru-RU" b="1" dirty="0">
                <a:solidFill>
                  <a:srgbClr val="C00000"/>
                </a:solidFill>
                <a:latin typeface="Arial" panose="020B0604020202020204" pitchFamily="34" charset="0"/>
                <a:ea typeface="Times New Roman" panose="02020603050405020304" pitchFamily="18" charset="0"/>
              </a:rPr>
              <a:t>Предпосылки складывания этнической общности:</a:t>
            </a:r>
            <a:endParaRPr lang="ru-RU" sz="2800" dirty="0">
              <a:solidFill>
                <a:srgbClr val="C00000"/>
              </a:solidFill>
              <a:latin typeface="Times New Roman" panose="02020603050405020304" pitchFamily="18" charset="0"/>
              <a:ea typeface="Times New Roman" panose="02020603050405020304" pitchFamily="18" charset="0"/>
            </a:endParaRPr>
          </a:p>
          <a:p>
            <a:r>
              <a:rPr lang="ru-RU" dirty="0">
                <a:solidFill>
                  <a:srgbClr val="333333"/>
                </a:solidFill>
                <a:latin typeface="Arial" panose="020B0604020202020204" pitchFamily="34" charset="0"/>
                <a:ea typeface="Times New Roman" panose="02020603050405020304" pitchFamily="18" charset="0"/>
              </a:rPr>
              <a:t>1) Общность территории — необходимые условия для совместной деятельности людей (естественная предпосылка).</a:t>
            </a:r>
            <a:endParaRPr lang="ru-RU" sz="2800" dirty="0">
              <a:latin typeface="Times New Roman" panose="02020603050405020304" pitchFamily="18" charset="0"/>
              <a:ea typeface="Times New Roman" panose="02020603050405020304" pitchFamily="18" charset="0"/>
            </a:endParaRPr>
          </a:p>
          <a:p>
            <a:r>
              <a:rPr lang="ru-RU" dirty="0">
                <a:solidFill>
                  <a:srgbClr val="333333"/>
                </a:solidFill>
                <a:latin typeface="Arial" panose="020B0604020202020204" pitchFamily="34" charset="0"/>
                <a:ea typeface="Times New Roman" panose="02020603050405020304" pitchFamily="18" charset="0"/>
              </a:rPr>
              <a:t>2) Общность языка.</a:t>
            </a:r>
            <a:endParaRPr lang="ru-RU" sz="2800" dirty="0">
              <a:latin typeface="Times New Roman" panose="02020603050405020304" pitchFamily="18" charset="0"/>
              <a:ea typeface="Times New Roman" panose="02020603050405020304" pitchFamily="18" charset="0"/>
            </a:endParaRPr>
          </a:p>
          <a:p>
            <a:r>
              <a:rPr lang="ru-RU" dirty="0">
                <a:solidFill>
                  <a:srgbClr val="333333"/>
                </a:solidFill>
                <a:latin typeface="Arial" panose="020B0604020202020204" pitchFamily="34" charset="0"/>
                <a:ea typeface="Times New Roman" panose="02020603050405020304" pitchFamily="18" charset="0"/>
              </a:rPr>
              <a:t>3) Единство таких компонентов духовной культуры, как ценности, нормы и образцы поведения, а также связанные с ними социально-психологические характеристики сознания и поведения людей.</a:t>
            </a:r>
            <a:endParaRPr lang="ru-RU" sz="2800" dirty="0">
              <a:latin typeface="Times New Roman" panose="02020603050405020304" pitchFamily="18" charset="0"/>
              <a:ea typeface="Times New Roman" panose="02020603050405020304" pitchFamily="18" charset="0"/>
            </a:endParaRPr>
          </a:p>
          <a:p>
            <a:r>
              <a:rPr lang="ru-RU" b="1" dirty="0">
                <a:solidFill>
                  <a:srgbClr val="C00000"/>
                </a:solidFill>
                <a:latin typeface="Arial" panose="020B0604020202020204" pitchFamily="34" charset="0"/>
                <a:ea typeface="Times New Roman" panose="02020603050405020304" pitchFamily="18" charset="0"/>
              </a:rPr>
              <a:t>Виды этнических общностей: </a:t>
            </a:r>
            <a:endParaRPr lang="ru-RU" sz="2800" dirty="0">
              <a:solidFill>
                <a:srgbClr val="C00000"/>
              </a:solidFill>
              <a:latin typeface="Times New Roman" panose="02020603050405020304" pitchFamily="18" charset="0"/>
              <a:ea typeface="Times New Roman" panose="02020603050405020304" pitchFamily="18" charset="0"/>
            </a:endParaRPr>
          </a:p>
          <a:p>
            <a:r>
              <a:rPr lang="ru-RU" b="1" dirty="0">
                <a:solidFill>
                  <a:srgbClr val="C00000"/>
                </a:solidFill>
                <a:latin typeface="Arial" panose="020B0604020202020204" pitchFamily="34" charset="0"/>
                <a:ea typeface="Times New Roman" panose="02020603050405020304" pitchFamily="18" charset="0"/>
              </a:rPr>
              <a:t>Род</a:t>
            </a:r>
            <a:r>
              <a:rPr lang="ru-RU" dirty="0">
                <a:solidFill>
                  <a:srgbClr val="C00000"/>
                </a:solidFill>
                <a:latin typeface="Arial" panose="020B0604020202020204" pitchFamily="34" charset="0"/>
                <a:ea typeface="Times New Roman" panose="02020603050405020304" pitchFamily="18" charset="0"/>
              </a:rPr>
              <a:t> </a:t>
            </a:r>
            <a:r>
              <a:rPr lang="ru-RU" dirty="0">
                <a:solidFill>
                  <a:srgbClr val="333333"/>
                </a:solidFill>
                <a:latin typeface="Arial" panose="020B0604020202020204" pitchFamily="34" charset="0"/>
                <a:ea typeface="Times New Roman" panose="02020603050405020304" pitchFamily="18" charset="0"/>
              </a:rPr>
              <a:t>— это тип этнической общности, представляющий собой группу кровных родственников, которые ведут своё происхождение по материнской или отцовской линии, носят общее родовое имя и имеют общие потребности и интересы.</a:t>
            </a:r>
            <a:endParaRPr lang="ru-RU" sz="2800" dirty="0">
              <a:latin typeface="Times New Roman" panose="02020603050405020304" pitchFamily="18" charset="0"/>
              <a:ea typeface="Times New Roman" panose="02020603050405020304" pitchFamily="18" charset="0"/>
            </a:endParaRPr>
          </a:p>
          <a:p>
            <a:r>
              <a:rPr lang="ru-RU" b="1" dirty="0">
                <a:solidFill>
                  <a:srgbClr val="C00000"/>
                </a:solidFill>
                <a:latin typeface="Arial" panose="020B0604020202020204" pitchFamily="34" charset="0"/>
                <a:ea typeface="Times New Roman" panose="02020603050405020304" pitchFamily="18" charset="0"/>
              </a:rPr>
              <a:t>Племя</a:t>
            </a:r>
            <a:r>
              <a:rPr lang="ru-RU" dirty="0">
                <a:solidFill>
                  <a:srgbClr val="333333"/>
                </a:solidFill>
                <a:latin typeface="Arial" panose="020B0604020202020204" pitchFamily="34" charset="0"/>
                <a:ea typeface="Times New Roman" panose="02020603050405020304" pitchFamily="18" charset="0"/>
              </a:rPr>
              <a:t> — это тип этнической общности, который характерен для первобытно-общинного строя и основан на кровнородственном единстве. Племя формируется на основе нескольких родов, ведущих общее происхождение от одного предка.</a:t>
            </a:r>
            <a:endParaRPr lang="ru-RU" sz="2800" dirty="0">
              <a:latin typeface="Times New Roman" panose="02020603050405020304" pitchFamily="18" charset="0"/>
              <a:ea typeface="Times New Roman" panose="02020603050405020304" pitchFamily="18" charset="0"/>
            </a:endParaRPr>
          </a:p>
          <a:p>
            <a:r>
              <a:rPr lang="ru-RU" b="1" dirty="0">
                <a:solidFill>
                  <a:srgbClr val="C00000"/>
                </a:solidFill>
                <a:latin typeface="Arial" panose="020B0604020202020204" pitchFamily="34" charset="0"/>
                <a:ea typeface="Times New Roman" panose="02020603050405020304" pitchFamily="18" charset="0"/>
              </a:rPr>
              <a:t>Народность</a:t>
            </a:r>
            <a:r>
              <a:rPr lang="ru-RU" dirty="0">
                <a:solidFill>
                  <a:srgbClr val="C00000"/>
                </a:solidFill>
                <a:latin typeface="Arial" panose="020B0604020202020204" pitchFamily="34" charset="0"/>
                <a:ea typeface="Times New Roman" panose="02020603050405020304" pitchFamily="18" charset="0"/>
              </a:rPr>
              <a:t> </a:t>
            </a:r>
            <a:r>
              <a:rPr lang="ru-RU" dirty="0">
                <a:solidFill>
                  <a:srgbClr val="333333"/>
                </a:solidFill>
                <a:latin typeface="Arial" panose="020B0604020202020204" pitchFamily="34" charset="0"/>
                <a:ea typeface="Times New Roman" panose="02020603050405020304" pitchFamily="18" charset="0"/>
              </a:rPr>
              <a:t>— это тип этнической общности, возникающий в период разложения родоплеменной организации и основанный на территориальном, языковом, культурном и психологическом единстве.</a:t>
            </a:r>
            <a:endParaRPr lang="ru-RU" sz="2800" dirty="0">
              <a:latin typeface="Times New Roman" panose="02020603050405020304" pitchFamily="18" charset="0"/>
              <a:ea typeface="Times New Roman" panose="02020603050405020304" pitchFamily="18" charset="0"/>
            </a:endParaRPr>
          </a:p>
          <a:p>
            <a:r>
              <a:rPr lang="ru-RU" b="1" dirty="0">
                <a:solidFill>
                  <a:srgbClr val="C00000"/>
                </a:solidFill>
                <a:latin typeface="Arial" panose="020B0604020202020204" pitchFamily="34" charset="0"/>
                <a:ea typeface="Times New Roman" panose="02020603050405020304" pitchFamily="18" charset="0"/>
              </a:rPr>
              <a:t>Нация</a:t>
            </a:r>
            <a:r>
              <a:rPr lang="ru-RU" dirty="0">
                <a:solidFill>
                  <a:srgbClr val="333333"/>
                </a:solidFill>
                <a:latin typeface="Arial" panose="020B0604020202020204" pitchFamily="34" charset="0"/>
                <a:ea typeface="Times New Roman" panose="02020603050405020304" pitchFamily="18" charset="0"/>
              </a:rPr>
              <a:t> — это высший тип этнической общности, для которого характерны единство территории, единство экономической жизни, языка, культуры, национального самосознания и общей исторической памяти.</a:t>
            </a:r>
            <a:endParaRPr lang="ru-RU" sz="2800" dirty="0">
              <a:latin typeface="Times New Roman" panose="02020603050405020304" pitchFamily="18" charset="0"/>
              <a:ea typeface="Times New Roman" panose="02020603050405020304" pitchFamily="18" charset="0"/>
            </a:endParaRPr>
          </a:p>
          <a:p>
            <a:r>
              <a:rPr lang="ru-RU" dirty="0">
                <a:solidFill>
                  <a:srgbClr val="333333"/>
                </a:solidFill>
                <a:latin typeface="Arial" panose="020B0604020202020204" pitchFamily="34" charset="0"/>
                <a:ea typeface="Times New Roman" panose="02020603050405020304" pitchFamily="18" charset="0"/>
              </a:rPr>
              <a:t>Производным от понятия «нация» является термин «национальность».</a:t>
            </a:r>
            <a:endParaRPr lang="ru-RU" sz="2800" dirty="0">
              <a:latin typeface="Times New Roman" panose="02020603050405020304" pitchFamily="18" charset="0"/>
              <a:ea typeface="Times New Roman" panose="02020603050405020304" pitchFamily="18" charset="0"/>
            </a:endParaRPr>
          </a:p>
          <a:p>
            <a:r>
              <a:rPr lang="ru-RU" b="1" dirty="0">
                <a:solidFill>
                  <a:srgbClr val="C00000"/>
                </a:solidFill>
                <a:latin typeface="Arial" panose="020B0604020202020204" pitchFamily="34" charset="0"/>
                <a:ea typeface="Times New Roman" panose="02020603050405020304" pitchFamily="18" charset="0"/>
              </a:rPr>
              <a:t>Национальность</a:t>
            </a:r>
            <a:r>
              <a:rPr lang="ru-RU" b="1" dirty="0">
                <a:solidFill>
                  <a:srgbClr val="333333"/>
                </a:solidFill>
                <a:latin typeface="Arial" panose="020B0604020202020204" pitchFamily="34" charset="0"/>
                <a:ea typeface="Times New Roman" panose="02020603050405020304" pitchFamily="18" charset="0"/>
              </a:rPr>
              <a:t> </a:t>
            </a:r>
            <a:r>
              <a:rPr lang="ru-RU" dirty="0">
                <a:solidFill>
                  <a:srgbClr val="333333"/>
                </a:solidFill>
                <a:latin typeface="Arial" panose="020B0604020202020204" pitchFamily="34" charset="0"/>
                <a:ea typeface="Times New Roman" panose="02020603050405020304" pitchFamily="18" charset="0"/>
              </a:rPr>
              <a:t>— это принадлежность человека к той или иной нации либо к тому или иному государству.</a:t>
            </a:r>
            <a:endParaRPr lang="ru-RU" sz="2800" dirty="0">
              <a:latin typeface="Times New Roman" panose="02020603050405020304" pitchFamily="18" charset="0"/>
              <a:ea typeface="Times New Roman" panose="02020603050405020304" pitchFamily="18" charset="0"/>
            </a:endParaRPr>
          </a:p>
          <a:p>
            <a:pPr>
              <a:lnSpc>
                <a:spcPct val="107000"/>
              </a:lnSpc>
              <a:spcAft>
                <a:spcPts val="800"/>
              </a:spcAft>
            </a:pPr>
            <a:r>
              <a:rPr lang="ru-RU" sz="2400" dirty="0">
                <a:latin typeface="Calibri" panose="020F0502020204030204" pitchFamily="34" charset="0"/>
                <a:ea typeface="Calibri" panose="020F0502020204030204" pitchFamily="34" charset="0"/>
                <a:cs typeface="Times New Roman" panose="02020603050405020304" pitchFamily="18" charset="0"/>
              </a:rPr>
              <a:t> </a:t>
            </a:r>
            <a:r>
              <a:rPr lang="ru-RU" sz="1600" b="1" dirty="0">
                <a:latin typeface="Arial" panose="020B0604020202020204" pitchFamily="34" charset="0"/>
                <a:cs typeface="Arial" panose="020B0604020202020204" pitchFamily="34" charset="0"/>
              </a:rPr>
              <a:t>Тенденции развития наций: </a:t>
            </a:r>
            <a:r>
              <a:rPr lang="ru-RU" sz="1600" b="1" dirty="0">
                <a:solidFill>
                  <a:srgbClr val="C00000"/>
                </a:solidFill>
                <a:latin typeface="Arial" panose="020B0604020202020204" pitchFamily="34" charset="0"/>
                <a:cs typeface="Arial" panose="020B0604020202020204" pitchFamily="34" charset="0"/>
              </a:rPr>
              <a:t>межнациональная дифференциация и интеграция</a:t>
            </a:r>
            <a:endParaRPr lang="ru-RU" sz="16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74993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B301614-7A56-44DA-8ACA-14522EA75AAD}"/>
              </a:ext>
            </a:extLst>
          </p:cNvPr>
          <p:cNvSpPr/>
          <p:nvPr/>
        </p:nvSpPr>
        <p:spPr>
          <a:xfrm>
            <a:off x="92764" y="0"/>
            <a:ext cx="12099235" cy="7417415"/>
          </a:xfrm>
          <a:prstGeom prst="rect">
            <a:avLst/>
          </a:prstGeom>
        </p:spPr>
        <p:txBody>
          <a:bodyPr wrap="square">
            <a:spAutoFit/>
          </a:bodyPr>
          <a:lstStyle/>
          <a:p>
            <a:r>
              <a:rPr lang="ru-RU" b="1" dirty="0">
                <a:solidFill>
                  <a:srgbClr val="C00000"/>
                </a:solidFill>
                <a:latin typeface="Circe"/>
              </a:rPr>
              <a:t>Глобализация</a:t>
            </a:r>
            <a:r>
              <a:rPr lang="ru-RU" b="1" dirty="0">
                <a:solidFill>
                  <a:srgbClr val="333333"/>
                </a:solidFill>
                <a:latin typeface="Circe"/>
              </a:rPr>
              <a:t> – </a:t>
            </a:r>
            <a:r>
              <a:rPr lang="ru-RU" dirty="0">
                <a:solidFill>
                  <a:srgbClr val="333333"/>
                </a:solidFill>
                <a:latin typeface="Circe"/>
              </a:rPr>
              <a:t>это процесс формирования единого человеческого пространства за счёт усиления взаимодействия и взаимосвязей между странами и народами во всех сферах жизни.</a:t>
            </a:r>
          </a:p>
          <a:p>
            <a:r>
              <a:rPr lang="ru-RU" b="1" dirty="0">
                <a:solidFill>
                  <a:srgbClr val="333333"/>
                </a:solidFill>
                <a:latin typeface="Circe"/>
              </a:rPr>
              <a:t>«</a:t>
            </a:r>
            <a:r>
              <a:rPr lang="ru-RU" b="1" dirty="0">
                <a:solidFill>
                  <a:srgbClr val="C00000"/>
                </a:solidFill>
                <a:latin typeface="Circe"/>
              </a:rPr>
              <a:t>Глобальные проблемы</a:t>
            </a:r>
            <a:r>
              <a:rPr lang="ru-RU" b="1" dirty="0">
                <a:solidFill>
                  <a:srgbClr val="333333"/>
                </a:solidFill>
                <a:latin typeface="Circe"/>
              </a:rPr>
              <a:t>»</a:t>
            </a:r>
            <a:r>
              <a:rPr lang="ru-RU" dirty="0">
                <a:solidFill>
                  <a:srgbClr val="333333"/>
                </a:solidFill>
                <a:latin typeface="Circe"/>
              </a:rPr>
              <a:t> (от лат. </a:t>
            </a:r>
            <a:r>
              <a:rPr lang="ru-RU" dirty="0" err="1">
                <a:solidFill>
                  <a:srgbClr val="333333"/>
                </a:solidFill>
                <a:latin typeface="Circe"/>
              </a:rPr>
              <a:t>globus</a:t>
            </a:r>
            <a:r>
              <a:rPr lang="ru-RU" dirty="0">
                <a:solidFill>
                  <a:srgbClr val="333333"/>
                </a:solidFill>
                <a:latin typeface="Circe"/>
              </a:rPr>
              <a:t> </a:t>
            </a:r>
            <a:r>
              <a:rPr lang="ru-RU" dirty="0" err="1">
                <a:solidFill>
                  <a:srgbClr val="333333"/>
                </a:solidFill>
                <a:latin typeface="Circe"/>
              </a:rPr>
              <a:t>terrae</a:t>
            </a:r>
            <a:r>
              <a:rPr lang="ru-RU" dirty="0">
                <a:solidFill>
                  <a:srgbClr val="333333"/>
                </a:solidFill>
                <a:latin typeface="Circe"/>
              </a:rPr>
              <a:t> — земной шар, сам термин появился в конце 1960-х гг.) — совокупность проблем человечества, которые встали перед ним во второй половине XX века и от решения которых зависит </a:t>
            </a:r>
            <a:r>
              <a:rPr lang="ru-RU" sz="1600" dirty="0">
                <a:solidFill>
                  <a:srgbClr val="333333"/>
                </a:solidFill>
                <a:latin typeface="Arial" panose="020B0604020202020204" pitchFamily="34" charset="0"/>
                <a:cs typeface="Arial" panose="020B0604020202020204" pitchFamily="34" charset="0"/>
              </a:rPr>
              <a:t>дальнейшее существование цивилизации.</a:t>
            </a:r>
            <a:r>
              <a:rPr lang="ru-RU" sz="1600" dirty="0">
                <a:latin typeface="Arial" panose="020B0604020202020204" pitchFamily="34" charset="0"/>
                <a:cs typeface="Arial" panose="020B0604020202020204" pitchFamily="34" charset="0"/>
              </a:rPr>
              <a:t> </a:t>
            </a:r>
          </a:p>
          <a:p>
            <a:r>
              <a:rPr lang="ru-RU" sz="1600" b="1" dirty="0">
                <a:solidFill>
                  <a:srgbClr val="C00000"/>
                </a:solidFill>
                <a:latin typeface="Arial" panose="020B0604020202020204" pitchFamily="34" charset="0"/>
                <a:cs typeface="Arial" panose="020B0604020202020204" pitchFamily="34" charset="0"/>
              </a:rPr>
              <a:t>Главные (приоритетные) глобальные проблемы:</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Проблема войны и мира, предотвращения новой мировой войны.</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Демографическая.</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Сырьевая.</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Экологическая.</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Проблема «север-юг» (преодоление отсталости развивающихся </a:t>
            </a:r>
          </a:p>
          <a:p>
            <a:r>
              <a:rPr lang="ru-RU" sz="1600" dirty="0">
                <a:latin typeface="Arial" panose="020B0604020202020204" pitchFamily="34" charset="0"/>
                <a:cs typeface="Arial" panose="020B0604020202020204" pitchFamily="34" charset="0"/>
              </a:rPr>
              <a:t>     стран и сокращение разрыва в уровне развития между ними и </a:t>
            </a:r>
          </a:p>
          <a:p>
            <a:r>
              <a:rPr lang="ru-RU" sz="1600">
                <a:latin typeface="Arial" panose="020B0604020202020204" pitchFamily="34" charset="0"/>
                <a:cs typeface="Arial" panose="020B0604020202020204" pitchFamily="34" charset="0"/>
              </a:rPr>
              <a:t>     передовыми </a:t>
            </a:r>
            <a:r>
              <a:rPr lang="ru-RU" sz="1600" dirty="0">
                <a:latin typeface="Arial" panose="020B0604020202020204" pitchFamily="34" charset="0"/>
                <a:cs typeface="Arial" panose="020B0604020202020204" pitchFamily="34" charset="0"/>
              </a:rPr>
              <a:t>постиндустриальными странами).</a:t>
            </a:r>
            <a:r>
              <a:rPr lang="ru-RU" b="1" dirty="0"/>
              <a:t> </a:t>
            </a:r>
          </a:p>
          <a:p>
            <a:endParaRPr lang="ru-RU" sz="1600" b="1" dirty="0">
              <a:solidFill>
                <a:srgbClr val="C00000"/>
              </a:solidFill>
              <a:latin typeface="Arial" panose="020B0604020202020204" pitchFamily="34" charset="0"/>
              <a:cs typeface="Arial" panose="020B0604020202020204" pitchFamily="34" charset="0"/>
            </a:endParaRPr>
          </a:p>
          <a:p>
            <a:endParaRPr lang="ru-RU" sz="1600" b="1" dirty="0">
              <a:solidFill>
                <a:srgbClr val="C00000"/>
              </a:solidFill>
              <a:latin typeface="Arial" panose="020B0604020202020204" pitchFamily="34" charset="0"/>
              <a:cs typeface="Arial" panose="020B0604020202020204" pitchFamily="34" charset="0"/>
            </a:endParaRPr>
          </a:p>
          <a:p>
            <a:r>
              <a:rPr lang="ru-RU" sz="1600" b="1" dirty="0">
                <a:solidFill>
                  <a:srgbClr val="C00000"/>
                </a:solidFill>
                <a:latin typeface="Arial" panose="020B0604020202020204" pitchFamily="34" charset="0"/>
                <a:cs typeface="Arial" panose="020B0604020202020204" pitchFamily="34" charset="0"/>
              </a:rPr>
              <a:t>Основные направления разрешения глобальных проблем:</a:t>
            </a:r>
            <a:endParaRPr lang="ru-RU" sz="1600" dirty="0">
              <a:solidFill>
                <a:srgbClr val="C00000"/>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Формирование нового планетарного сознания. Воспитание человека на принципах </a:t>
            </a:r>
            <a:r>
              <a:rPr lang="ru-RU" sz="1600" i="1" dirty="0">
                <a:latin typeface="Arial" panose="020B0604020202020204" pitchFamily="34" charset="0"/>
                <a:cs typeface="Arial" panose="020B0604020202020204" pitchFamily="34" charset="0"/>
              </a:rPr>
              <a:t>гуманизма</a:t>
            </a:r>
            <a:r>
              <a:rPr lang="ru-RU" sz="1600" dirty="0">
                <a:latin typeface="Arial" panose="020B0604020202020204" pitchFamily="34" charset="0"/>
                <a:cs typeface="Arial" panose="020B0604020202020204" pitchFamily="34" charset="0"/>
              </a:rPr>
              <a:t>. Широкое информирование людей о глобальных проблемах.</a:t>
            </a:r>
          </a:p>
          <a:p>
            <a:pPr marL="285750" lvl="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Всеобъемлющее изучение причин и противоречий, условий, приводящих к возникновению и обострению проблем. </a:t>
            </a:r>
          </a:p>
          <a:p>
            <a:pPr marL="285750" lvl="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Наблюдение и контроль за глобальными процессами на планете. Получение объективной информации от каждой страны и международных исследований необходимо для прогнозирования и принятия решений. </a:t>
            </a:r>
          </a:p>
          <a:p>
            <a:pPr marL="285750" lvl="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Четкая международная система прогнозирования.</a:t>
            </a:r>
          </a:p>
          <a:p>
            <a:pPr marL="285750" lvl="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Развитие новых технологий (ресурсосберегающих, использующих вторсырье, природные источники энергии).</a:t>
            </a:r>
          </a:p>
          <a:p>
            <a:pPr marL="285750" lvl="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Вывод международного сотрудничества на новый качественный уровень. Концентрация усилий всех стран по решению глобальных проблем. Необходимо сотрудничество в создании новейших экологических технологий, общего мирового центра по изучению глобальных проблем, единого фонда средств и ресурсов, обмена информацией.</a:t>
            </a:r>
          </a:p>
          <a:p>
            <a:pPr marL="285750" indent="-285750">
              <a:buFont typeface="Wingdings" panose="05000000000000000000" pitchFamily="2" charset="2"/>
              <a:buChar char="Ø"/>
            </a:pPr>
            <a:endParaRPr lang="ru-RU" sz="1600" dirty="0">
              <a:latin typeface="Arial" panose="020B0604020202020204" pitchFamily="34" charset="0"/>
              <a:cs typeface="Arial" panose="020B0604020202020204" pitchFamily="34" charset="0"/>
            </a:endParaRPr>
          </a:p>
          <a:p>
            <a:endParaRPr lang="ru-RU" dirty="0"/>
          </a:p>
        </p:txBody>
      </p:sp>
      <p:pic>
        <p:nvPicPr>
          <p:cNvPr id="3" name="Рисунок 2">
            <a:extLst>
              <a:ext uri="{FF2B5EF4-FFF2-40B4-BE49-F238E27FC236}">
                <a16:creationId xmlns:a16="http://schemas.microsoft.com/office/drawing/2014/main" id="{65659595-E19E-4028-B4F0-ADB8CFC43402}"/>
              </a:ext>
            </a:extLst>
          </p:cNvPr>
          <p:cNvPicPr>
            <a:picLocks noChangeAspect="1"/>
          </p:cNvPicPr>
          <p:nvPr/>
        </p:nvPicPr>
        <p:blipFill rotWithShape="1">
          <a:blip r:embed="rId2"/>
          <a:srcRect l="8647" t="7730" r="7488" b="7633"/>
          <a:stretch/>
        </p:blipFill>
        <p:spPr>
          <a:xfrm>
            <a:off x="6904384" y="1206804"/>
            <a:ext cx="3299790" cy="2808604"/>
          </a:xfrm>
          <a:prstGeom prst="ellipse">
            <a:avLst/>
          </a:prstGeom>
        </p:spPr>
      </p:pic>
    </p:spTree>
    <p:extLst>
      <p:ext uri="{BB962C8B-B14F-4D97-AF65-F5344CB8AC3E}">
        <p14:creationId xmlns:p14="http://schemas.microsoft.com/office/powerpoint/2010/main" val="3307431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67D1BA7-7981-4555-A793-20A6244A9B87}"/>
              </a:ext>
            </a:extLst>
          </p:cNvPr>
          <p:cNvSpPr/>
          <p:nvPr/>
        </p:nvSpPr>
        <p:spPr>
          <a:xfrm>
            <a:off x="2782957" y="262594"/>
            <a:ext cx="6540700" cy="461665"/>
          </a:xfrm>
          <a:prstGeom prst="rect">
            <a:avLst/>
          </a:prstGeom>
        </p:spPr>
        <p:txBody>
          <a:bodyPr wrap="square">
            <a:spAutoFit/>
          </a:bodyPr>
          <a:lstStyle/>
          <a:p>
            <a:r>
              <a:rPr lang="ru-RU" sz="2400" b="1" dirty="0">
                <a:solidFill>
                  <a:srgbClr val="C00000"/>
                </a:solidFill>
                <a:latin typeface="Times New Roman" panose="02020603050405020304" pitchFamily="18" charset="0"/>
                <a:ea typeface="Calibri" panose="020F0502020204030204" pitchFamily="34" charset="0"/>
              </a:rPr>
              <a:t>РАЗДЕЛ I. ОБЩЕСТВО И ЧЕЛОВЕК </a:t>
            </a:r>
            <a:endParaRPr lang="ru-RU" sz="2400" dirty="0">
              <a:solidFill>
                <a:srgbClr val="C00000"/>
              </a:solidFill>
            </a:endParaRPr>
          </a:p>
        </p:txBody>
      </p:sp>
      <p:sp>
        <p:nvSpPr>
          <p:cNvPr id="3" name="Прямоугольник 2">
            <a:extLst>
              <a:ext uri="{FF2B5EF4-FFF2-40B4-BE49-F238E27FC236}">
                <a16:creationId xmlns:a16="http://schemas.microsoft.com/office/drawing/2014/main" id="{5354817F-E4DA-48BB-8AAD-3E77538B955A}"/>
              </a:ext>
            </a:extLst>
          </p:cNvPr>
          <p:cNvSpPr/>
          <p:nvPr/>
        </p:nvSpPr>
        <p:spPr>
          <a:xfrm>
            <a:off x="225287" y="631925"/>
            <a:ext cx="10880035" cy="5647700"/>
          </a:xfrm>
          <a:prstGeom prst="rect">
            <a:avLst/>
          </a:prstGeom>
        </p:spPr>
        <p:txBody>
          <a:bodyPr wrap="square">
            <a:spAutoFit/>
          </a:bodyPr>
          <a:lstStyle/>
          <a:p>
            <a:r>
              <a:rPr lang="ru-RU" sz="1900" dirty="0">
                <a:latin typeface="Arial" panose="020B0604020202020204" pitchFamily="34" charset="0"/>
                <a:ea typeface="Times New Roman" panose="02020603050405020304" pitchFamily="18" charset="0"/>
                <a:cs typeface="Arial" panose="020B0604020202020204" pitchFamily="34" charset="0"/>
              </a:rPr>
              <a:t>Человек – </a:t>
            </a:r>
            <a:r>
              <a:rPr lang="ru-RU" sz="1900" dirty="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биосоциальное</a:t>
            </a:r>
            <a:r>
              <a:rPr lang="ru-RU" sz="1900" dirty="0">
                <a:latin typeface="Arial" panose="020B0604020202020204" pitchFamily="34" charset="0"/>
                <a:ea typeface="Times New Roman" panose="02020603050405020304" pitchFamily="18" charset="0"/>
                <a:cs typeface="Arial" panose="020B0604020202020204" pitchFamily="34" charset="0"/>
              </a:rPr>
              <a:t> существо. Биологическое начало - от природы: </a:t>
            </a:r>
            <a:r>
              <a:rPr lang="ru-RU" sz="1900" dirty="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«индивид» </a:t>
            </a:r>
            <a:r>
              <a:rPr lang="ru-RU" sz="1900" dirty="0">
                <a:latin typeface="Arial" panose="020B0604020202020204" pitchFamily="34" charset="0"/>
                <a:ea typeface="Times New Roman" panose="02020603050405020304" pitchFamily="18" charset="0"/>
                <a:cs typeface="Arial" panose="020B0604020202020204" pitchFamily="34" charset="0"/>
              </a:rPr>
              <a:t>– это отдельный представитель человеческого рода, отличающийся от других биологическими признаками – внешностью, ростом, весом и т.п. Социальное начало - </a:t>
            </a:r>
            <a:r>
              <a:rPr lang="ru-RU" sz="1900" dirty="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«личность» </a:t>
            </a:r>
            <a:r>
              <a:rPr lang="ru-RU" sz="1900" dirty="0">
                <a:latin typeface="Arial" panose="020B0604020202020204" pitchFamily="34" charset="0"/>
                <a:ea typeface="Times New Roman" panose="02020603050405020304" pitchFamily="18" charset="0"/>
                <a:cs typeface="Arial" panose="020B0604020202020204" pitchFamily="34" charset="0"/>
              </a:rPr>
              <a:t>– комплекс социально значимых качеств человека, характеризующих его как члена общества – гражданская активность, взгляды, знания, умения, навыки. Личность формируется только в обществе, во взаимодействии с другими личностями. </a:t>
            </a:r>
            <a:r>
              <a:rPr lang="ru-RU" sz="1900" dirty="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Индивидуальност</a:t>
            </a:r>
            <a:r>
              <a:rPr lang="ru-RU" sz="1900" dirty="0">
                <a:latin typeface="Arial" panose="020B0604020202020204" pitchFamily="34" charset="0"/>
                <a:ea typeface="Times New Roman" panose="02020603050405020304" pitchFamily="18" charset="0"/>
                <a:cs typeface="Arial" panose="020B0604020202020204" pitchFamily="34" charset="0"/>
              </a:rPr>
              <a:t>ь – это яркое, неповторимое своеобразие биологического и социального в человеке</a:t>
            </a:r>
            <a:endParaRPr lang="ru-RU" sz="1900" dirty="0">
              <a:latin typeface="Arial" panose="020B0604020202020204" pitchFamily="34" charset="0"/>
              <a:ea typeface="Calibri" panose="020F0502020204030204" pitchFamily="34" charset="0"/>
              <a:cs typeface="Arial" panose="020B0604020202020204" pitchFamily="34" charset="0"/>
            </a:endParaRPr>
          </a:p>
          <a:p>
            <a:r>
              <a:rPr lang="ru-RU" sz="1900" dirty="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Формула сущности человека: ЧЕЛОВЕК = ИНДИВИД  </a:t>
            </a:r>
            <a:r>
              <a:rPr lang="ru-RU" sz="1900" dirty="0">
                <a:ln w="0"/>
                <a:solidFill>
                  <a:srgbClr val="C00000"/>
                </a:solidFill>
                <a:effectLst>
                  <a:outerShdw blurRad="38100" dist="38100" dir="2700000" algn="tl" rotWithShape="0">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r>
              <a:rPr lang="ru-RU" sz="1900" dirty="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ЛИЧНОСТЬ     ИНДИВИДУАЛЬНОСТЬ</a:t>
            </a:r>
            <a:r>
              <a:rPr lang="ru-RU" sz="1900" dirty="0">
                <a:solidFill>
                  <a:schemeClr val="accent2">
                    <a:lumMod val="50000"/>
                  </a:schemeClr>
                </a:solidFill>
                <a:latin typeface="Arial" panose="020B0604020202020204" pitchFamily="34" charset="0"/>
                <a:ea typeface="Times New Roman" panose="02020603050405020304" pitchFamily="18" charset="0"/>
                <a:cs typeface="Arial" panose="020B0604020202020204" pitchFamily="34" charset="0"/>
              </a:rPr>
              <a:t>. </a:t>
            </a:r>
            <a:endParaRPr lang="ru-RU" sz="19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a:p>
            <a:r>
              <a:rPr lang="ru-RU" sz="1900" dirty="0">
                <a:latin typeface="Arial" panose="020B0604020202020204" pitchFamily="34" charset="0"/>
                <a:ea typeface="Times New Roman" panose="02020603050405020304" pitchFamily="18" charset="0"/>
                <a:cs typeface="Arial" panose="020B0604020202020204" pitchFamily="34" charset="0"/>
              </a:rPr>
              <a:t>   </a:t>
            </a:r>
            <a:r>
              <a:rPr lang="ru-RU" sz="1900" dirty="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Антропогенез</a:t>
            </a:r>
            <a:r>
              <a:rPr lang="ru-RU" sz="1900" dirty="0">
                <a:latin typeface="Arial" panose="020B0604020202020204" pitchFamily="34" charset="0"/>
                <a:ea typeface="Times New Roman" panose="02020603050405020304" pitchFamily="18" charset="0"/>
                <a:cs typeface="Arial" panose="020B0604020202020204" pitchFamily="34" charset="0"/>
              </a:rPr>
              <a:t> – процесс появления и становления человека.  Теории антропогенеза в науке:</a:t>
            </a:r>
            <a:br>
              <a:rPr lang="ru-RU" sz="1900" dirty="0">
                <a:latin typeface="Arial" panose="020B0604020202020204" pitchFamily="34" charset="0"/>
                <a:ea typeface="Times New Roman" panose="02020603050405020304" pitchFamily="18" charset="0"/>
                <a:cs typeface="Arial" panose="020B0604020202020204" pitchFamily="34" charset="0"/>
              </a:rPr>
            </a:br>
            <a:r>
              <a:rPr lang="ru-RU" sz="1900" dirty="0">
                <a:latin typeface="Arial" panose="020B0604020202020204" pitchFamily="34" charset="0"/>
                <a:ea typeface="Times New Roman" panose="02020603050405020304" pitchFamily="18" charset="0"/>
                <a:cs typeface="Arial" panose="020B0604020202020204" pitchFamily="34" charset="0"/>
              </a:rPr>
              <a:t>- религиозная - предполагает рассмотрение божественного происхождения человека, представлена в Библии, Коране и т.д.;</a:t>
            </a:r>
            <a:br>
              <a:rPr lang="ru-RU" sz="1900" dirty="0">
                <a:latin typeface="Arial" panose="020B0604020202020204" pitchFamily="34" charset="0"/>
                <a:ea typeface="Times New Roman" panose="02020603050405020304" pitchFamily="18" charset="0"/>
                <a:cs typeface="Arial" panose="020B0604020202020204" pitchFamily="34" charset="0"/>
              </a:rPr>
            </a:br>
            <a:r>
              <a:rPr lang="ru-RU" sz="1900" dirty="0">
                <a:latin typeface="Arial" panose="020B0604020202020204" pitchFamily="34" charset="0"/>
                <a:ea typeface="Times New Roman" panose="02020603050405020304" pitchFamily="18" charset="0"/>
                <a:cs typeface="Arial" panose="020B0604020202020204" pitchFamily="34" charset="0"/>
              </a:rPr>
              <a:t>- теория </a:t>
            </a:r>
            <a:r>
              <a:rPr lang="ru-RU" sz="1900" dirty="0" err="1">
                <a:latin typeface="Arial" panose="020B0604020202020204" pitchFamily="34" charset="0"/>
                <a:ea typeface="Times New Roman" panose="02020603050405020304" pitchFamily="18" charset="0"/>
                <a:cs typeface="Arial" panose="020B0604020202020204" pitchFamily="34" charset="0"/>
              </a:rPr>
              <a:t>палеовизита</a:t>
            </a:r>
            <a:r>
              <a:rPr lang="ru-RU" sz="1900" dirty="0">
                <a:latin typeface="Arial" panose="020B0604020202020204" pitchFamily="34" charset="0"/>
                <a:ea typeface="Times New Roman" panose="02020603050405020304" pitchFamily="18" charset="0"/>
                <a:cs typeface="Arial" panose="020B0604020202020204" pitchFamily="34" charset="0"/>
              </a:rPr>
              <a:t> - внеземной источник происхождения человека (пришельцы из космоса привнесли жизнь на Землю;</a:t>
            </a:r>
          </a:p>
          <a:p>
            <a:r>
              <a:rPr lang="ru-RU" sz="1900" dirty="0">
                <a:latin typeface="Arial" panose="020B0604020202020204" pitchFamily="34" charset="0"/>
                <a:ea typeface="Times New Roman" panose="02020603050405020304" pitchFamily="18" charset="0"/>
                <a:cs typeface="Arial" panose="020B0604020202020204" pitchFamily="34" charset="0"/>
              </a:rPr>
              <a:t>- теория эволюции - биологическая эволюция животных (автор - Ч. Дарвин): человек генетически связан с высшими млекопитающими, и с развитием эволюции появилось сознание, язык и иные социальные качества человека;</a:t>
            </a:r>
            <a:endParaRPr lang="ru-RU" sz="1900" dirty="0">
              <a:latin typeface="Arial" panose="020B0604020202020204" pitchFamily="34" charset="0"/>
              <a:ea typeface="Calibri" panose="020F0502020204030204" pitchFamily="34" charset="0"/>
              <a:cs typeface="Arial" panose="020B0604020202020204" pitchFamily="34" charset="0"/>
            </a:endParaRPr>
          </a:p>
          <a:p>
            <a:r>
              <a:rPr lang="ru-RU" sz="1900" dirty="0">
                <a:latin typeface="Arial" panose="020B0604020202020204" pitchFamily="34" charset="0"/>
                <a:ea typeface="Times New Roman" panose="02020603050405020304" pitchFamily="18" charset="0"/>
                <a:cs typeface="Arial" panose="020B0604020202020204" pitchFamily="34" charset="0"/>
              </a:rPr>
              <a:t>- трудовая теория - выделяет в качестве главной причины появления и становления человека современного типа труд (автор этой теории – </a:t>
            </a:r>
            <a:r>
              <a:rPr lang="ru-RU" sz="1900" dirty="0" err="1">
                <a:latin typeface="Arial" panose="020B0604020202020204" pitchFamily="34" charset="0"/>
                <a:ea typeface="Times New Roman" panose="02020603050405020304" pitchFamily="18" charset="0"/>
                <a:cs typeface="Arial" panose="020B0604020202020204" pitchFamily="34" charset="0"/>
              </a:rPr>
              <a:t>Ф.Энгельс</a:t>
            </a:r>
            <a:r>
              <a:rPr lang="ru-RU" sz="1900" dirty="0">
                <a:latin typeface="Arial" panose="020B0604020202020204" pitchFamily="34" charset="0"/>
                <a:ea typeface="Times New Roman" panose="02020603050405020304" pitchFamily="18" charset="0"/>
                <a:cs typeface="Arial" panose="020B0604020202020204" pitchFamily="34" charset="0"/>
              </a:rPr>
              <a:t>). Теория труда как главного фактора антропогенеза не противоречит теории эволюции, являясь, скорее, её продолжением.</a:t>
            </a:r>
            <a:endParaRPr lang="ru-RU" sz="19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Стрелка: вправо 7">
            <a:extLst>
              <a:ext uri="{FF2B5EF4-FFF2-40B4-BE49-F238E27FC236}">
                <a16:creationId xmlns:a16="http://schemas.microsoft.com/office/drawing/2014/main" id="{B88B1039-AA60-4F65-93CF-5D552414393E}"/>
              </a:ext>
            </a:extLst>
          </p:cNvPr>
          <p:cNvSpPr/>
          <p:nvPr/>
        </p:nvSpPr>
        <p:spPr>
          <a:xfrm rot="10800000" flipH="1">
            <a:off x="6339588" y="2876619"/>
            <a:ext cx="23854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право 8">
            <a:extLst>
              <a:ext uri="{FF2B5EF4-FFF2-40B4-BE49-F238E27FC236}">
                <a16:creationId xmlns:a16="http://schemas.microsoft.com/office/drawing/2014/main" id="{5C7D2041-27DE-4007-9BB6-D45210478001}"/>
              </a:ext>
            </a:extLst>
          </p:cNvPr>
          <p:cNvSpPr/>
          <p:nvPr/>
        </p:nvSpPr>
        <p:spPr>
          <a:xfrm>
            <a:off x="7978158" y="2830900"/>
            <a:ext cx="23854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53802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A5026CB-0AC1-4E1C-A6D8-3501AA472124}"/>
              </a:ext>
            </a:extLst>
          </p:cNvPr>
          <p:cNvSpPr/>
          <p:nvPr/>
        </p:nvSpPr>
        <p:spPr>
          <a:xfrm>
            <a:off x="0" y="0"/>
            <a:ext cx="12192000" cy="4226478"/>
          </a:xfrm>
          <a:prstGeom prst="rect">
            <a:avLst/>
          </a:prstGeom>
        </p:spPr>
        <p:txBody>
          <a:bodyPr wrap="square">
            <a:spAutoFit/>
          </a:bodyPr>
          <a:lstStyle/>
          <a:p>
            <a:pPr>
              <a:lnSpc>
                <a:spcPct val="107000"/>
              </a:lnSpc>
              <a:spcAft>
                <a:spcPts val="0"/>
              </a:spcAft>
            </a:pPr>
            <a:endParaRPr lang="ru-RU" b="1" dirty="0">
              <a:solidFill>
                <a:srgbClr val="333333"/>
              </a:solidFill>
              <a:latin typeface="Arial" panose="020B0604020202020204" pitchFamily="34" charset="0"/>
              <a:ea typeface="Times New Roman" panose="02020603050405020304" pitchFamily="18" charset="0"/>
              <a:cs typeface="Times New Roman" panose="02020603050405020304" pitchFamily="18" charset="0"/>
            </a:endParaRPr>
          </a:p>
          <a:p>
            <a:pPr algn="ctr">
              <a:lnSpc>
                <a:spcPct val="107000"/>
              </a:lnSpc>
              <a:spcAft>
                <a:spcPts val="0"/>
              </a:spcAft>
            </a:pPr>
            <a:r>
              <a:rPr lang="ru-RU"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ЭКОНОМИЧЕСКАЯ СФЕРА</a:t>
            </a:r>
          </a:p>
          <a:p>
            <a:pPr>
              <a:lnSpc>
                <a:spcPct val="107000"/>
              </a:lnSpc>
              <a:spcAft>
                <a:spcPts val="0"/>
              </a:spcAft>
            </a:pPr>
            <a:r>
              <a:rPr lang="ru-RU"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Экономика как хозяйство</a:t>
            </a:r>
            <a:r>
              <a:rPr lang="ru-RU"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 система хозяйствования, обеспечивающая общество материальными (вещественными) и нематериальными (духовными) благами.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Экономика как наука</a:t>
            </a:r>
            <a:r>
              <a:rPr lang="ru-RU"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 наука, изучающая пути удовлетворения постоянно растущих потребностей общества в условиях ограниченности ресурсов, изучает производство, распределение и потребление благ и услуг. </a:t>
            </a:r>
          </a:p>
          <a:p>
            <a:pPr>
              <a:lnSpc>
                <a:spcPct val="107000"/>
              </a:lnSpc>
              <a:spcAft>
                <a:spcPts val="0"/>
              </a:spcAft>
            </a:pPr>
            <a:r>
              <a:rPr lang="ru-RU"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Основные вопросы экономики: </a:t>
            </a:r>
            <a:endParaRPr lang="ru-RU" sz="16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0"/>
              </a:spcAft>
              <a:buFont typeface="Wingdings" panose="05000000000000000000" pitchFamily="2" charset="2"/>
              <a:buChar char="Ø"/>
            </a:pPr>
            <a:r>
              <a:rPr lang="ru-RU"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Что производить?</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0"/>
              </a:spcAft>
              <a:buFont typeface="Wingdings" panose="05000000000000000000" pitchFamily="2" charset="2"/>
              <a:buChar char="Ø"/>
            </a:pPr>
            <a:r>
              <a:rPr lang="ru-RU"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Как производить?</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0"/>
              </a:spcAft>
              <a:buFont typeface="Wingdings" panose="05000000000000000000" pitchFamily="2" charset="2"/>
              <a:buChar char="Ø"/>
            </a:pPr>
            <a:r>
              <a:rPr lang="ru-RU"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Для кого производить?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Основная проблема экономики</a:t>
            </a:r>
            <a:r>
              <a:rPr lang="ru-RU"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 удовлетворение неограниченных (постоянно растущих) потребностей людей за счёт ограниченных ресурсов.</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Потребность</a:t>
            </a:r>
            <a:r>
              <a:rPr lang="ru-RU"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ru-RU"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это необходимость в чём-либо для поддержания и развития жизнедеятельности человека и общества в целом.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F804B258-F82E-4FF4-A1A9-6F341922AE07}"/>
              </a:ext>
            </a:extLst>
          </p:cNvPr>
          <p:cNvSpPr/>
          <p:nvPr/>
        </p:nvSpPr>
        <p:spPr>
          <a:xfrm>
            <a:off x="0" y="4226478"/>
            <a:ext cx="12192000" cy="2441759"/>
          </a:xfrm>
          <a:prstGeom prst="rect">
            <a:avLst/>
          </a:prstGeom>
        </p:spPr>
        <p:txBody>
          <a:bodyPr wrap="square">
            <a:spAutoFit/>
          </a:bodyPr>
          <a:lstStyle/>
          <a:p>
            <a:pPr>
              <a:lnSpc>
                <a:spcPct val="107000"/>
              </a:lnSpc>
              <a:spcAft>
                <a:spcPts val="0"/>
              </a:spcAft>
            </a:pPr>
            <a:r>
              <a:rPr lang="ru-RU"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Экономическая система</a:t>
            </a:r>
            <a:r>
              <a:rPr lang="ru-RU"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 установленная и действующая совокупность принципов, правил, законов, определяющих форму и содержание основных экономических отношений, возникающих в процессе производства, распределения, обмена и потребления экономического продукта.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Тип экономической системы характеризуют:                     Типы экономических систем:</a:t>
            </a:r>
            <a:endParaRPr lang="ru-RU" sz="16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0"/>
              </a:spcAft>
              <a:buFont typeface="Wingdings" panose="05000000000000000000" pitchFamily="2" charset="2"/>
              <a:buChar char="Ø"/>
            </a:pPr>
            <a:r>
              <a:rPr lang="ru-RU"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формы собственности;                                                            традиционная;</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0"/>
              </a:spcAft>
              <a:buFont typeface="Wingdings" panose="05000000000000000000" pitchFamily="2" charset="2"/>
              <a:buChar char="Ø"/>
            </a:pPr>
            <a:r>
              <a:rPr lang="ru-RU"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способы распределения ограниченных ресурсов:                рыночная;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0"/>
              </a:spcAft>
              <a:buFont typeface="Wingdings" panose="05000000000000000000" pitchFamily="2" charset="2"/>
              <a:buChar char="Ø"/>
            </a:pPr>
            <a:r>
              <a:rPr lang="ru-RU"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способы регулирования экономики.                                       командная;</a:t>
            </a:r>
          </a:p>
          <a:p>
            <a:pPr marL="285750" indent="-285750">
              <a:lnSpc>
                <a:spcPct val="107000"/>
              </a:lnSpc>
              <a:spcAft>
                <a:spcPts val="0"/>
              </a:spcAft>
              <a:buFont typeface="Wingdings" panose="05000000000000000000" pitchFamily="2" charset="2"/>
              <a:buChar char="Ø"/>
            </a:pPr>
            <a:r>
              <a:rPr lang="ru-RU"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смешанная. </a:t>
            </a:r>
          </a:p>
        </p:txBody>
      </p:sp>
      <p:sp>
        <p:nvSpPr>
          <p:cNvPr id="4" name="Стрелка: вправо 3">
            <a:extLst>
              <a:ext uri="{FF2B5EF4-FFF2-40B4-BE49-F238E27FC236}">
                <a16:creationId xmlns:a16="http://schemas.microsoft.com/office/drawing/2014/main" id="{CA057A04-7E9D-4C15-8A07-28D6F36C721C}"/>
              </a:ext>
            </a:extLst>
          </p:cNvPr>
          <p:cNvSpPr/>
          <p:nvPr/>
        </p:nvSpPr>
        <p:spPr>
          <a:xfrm>
            <a:off x="5711687" y="5236185"/>
            <a:ext cx="768626" cy="11248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23874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5E2BB32C-5552-421F-8A81-10E311AC0CE1}"/>
              </a:ext>
            </a:extLst>
          </p:cNvPr>
          <p:cNvSpPr/>
          <p:nvPr/>
        </p:nvSpPr>
        <p:spPr>
          <a:xfrm>
            <a:off x="0" y="151897"/>
            <a:ext cx="12072730" cy="646331"/>
          </a:xfrm>
          <a:prstGeom prst="rect">
            <a:avLst/>
          </a:prstGeom>
        </p:spPr>
        <p:txBody>
          <a:bodyPr wrap="square">
            <a:spAutoFit/>
          </a:bodyPr>
          <a:lstStyle/>
          <a:p>
            <a:r>
              <a:rPr lang="ru-RU" b="1" dirty="0">
                <a:solidFill>
                  <a:srgbClr val="C00000"/>
                </a:solidFill>
                <a:latin typeface="Circe"/>
              </a:rPr>
              <a:t>Факторы производства</a:t>
            </a:r>
            <a:r>
              <a:rPr lang="ru-RU" dirty="0">
                <a:solidFill>
                  <a:srgbClr val="333333"/>
                </a:solidFill>
                <a:latin typeface="Circe"/>
              </a:rPr>
              <a:t> — это ресурсы, которые участвуют в процессе производства товаров и услуг.</a:t>
            </a:r>
          </a:p>
          <a:p>
            <a:r>
              <a:rPr lang="ru-RU" b="1" dirty="0">
                <a:solidFill>
                  <a:srgbClr val="C00000"/>
                </a:solidFill>
                <a:latin typeface="Circe"/>
              </a:rPr>
              <a:t>Факторные доходы</a:t>
            </a:r>
            <a:r>
              <a:rPr lang="ru-RU" dirty="0">
                <a:solidFill>
                  <a:srgbClr val="333333"/>
                </a:solidFill>
                <a:latin typeface="Circe"/>
              </a:rPr>
              <a:t> – это доходы (поступления) от использования факторов производства.</a:t>
            </a:r>
            <a:endParaRPr lang="ru-RU" b="0" i="0" dirty="0">
              <a:solidFill>
                <a:srgbClr val="333333"/>
              </a:solidFill>
              <a:effectLst/>
              <a:latin typeface="Circe"/>
            </a:endParaRPr>
          </a:p>
        </p:txBody>
      </p:sp>
      <p:sp>
        <p:nvSpPr>
          <p:cNvPr id="3" name="Прямоугольник 2">
            <a:extLst>
              <a:ext uri="{FF2B5EF4-FFF2-40B4-BE49-F238E27FC236}">
                <a16:creationId xmlns:a16="http://schemas.microsoft.com/office/drawing/2014/main" id="{7C8576E6-29FC-490F-BE4A-AB6EC3528461}"/>
              </a:ext>
            </a:extLst>
          </p:cNvPr>
          <p:cNvSpPr/>
          <p:nvPr/>
        </p:nvSpPr>
        <p:spPr>
          <a:xfrm>
            <a:off x="0" y="798228"/>
            <a:ext cx="12192000" cy="861774"/>
          </a:xfrm>
          <a:prstGeom prst="rect">
            <a:avLst/>
          </a:prstGeom>
        </p:spPr>
        <p:txBody>
          <a:bodyPr wrap="square">
            <a:spAutoFit/>
          </a:bodyPr>
          <a:lstStyle/>
          <a:p>
            <a:r>
              <a:rPr lang="ru-RU" sz="1600" b="1" dirty="0">
                <a:solidFill>
                  <a:srgbClr val="C00000"/>
                </a:solidFill>
                <a:latin typeface="Arial" panose="020B0604020202020204" pitchFamily="34" charset="0"/>
                <a:cs typeface="Arial" panose="020B0604020202020204" pitchFamily="34" charset="0"/>
              </a:rPr>
              <a:t>Труд</a:t>
            </a:r>
            <a:r>
              <a:rPr lang="ru-RU" sz="1600" dirty="0">
                <a:solidFill>
                  <a:srgbClr val="333333"/>
                </a:solidFill>
                <a:latin typeface="Arial" panose="020B0604020202020204" pitchFamily="34" charset="0"/>
                <a:cs typeface="Arial" panose="020B0604020202020204" pitchFamily="34" charset="0"/>
              </a:rPr>
              <a:t> — умственные/физические способности</a:t>
            </a:r>
          </a:p>
          <a:p>
            <a:r>
              <a:rPr lang="ru-RU" sz="1600" dirty="0">
                <a:solidFill>
                  <a:srgbClr val="333333"/>
                </a:solidFill>
                <a:latin typeface="Arial" panose="020B0604020202020204" pitchFamily="34" charset="0"/>
                <a:cs typeface="Arial" panose="020B0604020202020204" pitchFamily="34" charset="0"/>
              </a:rPr>
              <a:t> и навыки людей, которые используют в форме услуг, </a:t>
            </a:r>
          </a:p>
          <a:p>
            <a:r>
              <a:rPr lang="ru-RU" sz="1600" dirty="0">
                <a:solidFill>
                  <a:srgbClr val="333333"/>
                </a:solidFill>
                <a:latin typeface="Arial" panose="020B0604020202020204" pitchFamily="34" charset="0"/>
                <a:cs typeface="Arial" panose="020B0604020202020204" pitchFamily="34" charset="0"/>
              </a:rPr>
              <a:t>необходимых для производства экономических благ</a:t>
            </a:r>
            <a:r>
              <a:rPr lang="ru-RU" dirty="0">
                <a:solidFill>
                  <a:srgbClr val="333333"/>
                </a:solidFill>
                <a:latin typeface="Circe"/>
              </a:rPr>
              <a:t>.</a:t>
            </a:r>
            <a:endParaRPr lang="ru-RU" dirty="0"/>
          </a:p>
        </p:txBody>
      </p:sp>
      <p:sp>
        <p:nvSpPr>
          <p:cNvPr id="5" name="Прямоугольник 4">
            <a:extLst>
              <a:ext uri="{FF2B5EF4-FFF2-40B4-BE49-F238E27FC236}">
                <a16:creationId xmlns:a16="http://schemas.microsoft.com/office/drawing/2014/main" id="{A090616B-F1DC-47AD-985D-9716BCE5BF85}"/>
              </a:ext>
            </a:extLst>
          </p:cNvPr>
          <p:cNvSpPr/>
          <p:nvPr/>
        </p:nvSpPr>
        <p:spPr>
          <a:xfrm>
            <a:off x="5631208" y="798228"/>
            <a:ext cx="6096000" cy="584775"/>
          </a:xfrm>
          <a:prstGeom prst="rect">
            <a:avLst/>
          </a:prstGeom>
        </p:spPr>
        <p:txBody>
          <a:bodyPr>
            <a:spAutoFit/>
          </a:bodyPr>
          <a:lstStyle/>
          <a:p>
            <a:r>
              <a:rPr lang="ru-RU" sz="1600" b="1" dirty="0">
                <a:solidFill>
                  <a:srgbClr val="C00000"/>
                </a:solidFill>
                <a:latin typeface="Arial" panose="020B0604020202020204" pitchFamily="34" charset="0"/>
                <a:cs typeface="Arial" panose="020B0604020202020204" pitchFamily="34" charset="0"/>
              </a:rPr>
              <a:t>Заработная плата</a:t>
            </a:r>
            <a:r>
              <a:rPr lang="ru-RU" sz="1600" dirty="0">
                <a:solidFill>
                  <a:srgbClr val="404040"/>
                </a:solidFill>
                <a:latin typeface="Arial" panose="020B0604020202020204" pitchFamily="34" charset="0"/>
                <a:cs typeface="Arial" panose="020B0604020202020204" pitchFamily="34" charset="0"/>
              </a:rPr>
              <a:t> — материальное вознаграждение за труд (цена труда).</a:t>
            </a:r>
            <a:endParaRPr lang="ru-RU" sz="1600" dirty="0">
              <a:latin typeface="Arial" panose="020B0604020202020204" pitchFamily="34" charset="0"/>
              <a:cs typeface="Arial" panose="020B0604020202020204" pitchFamily="34" charset="0"/>
            </a:endParaRPr>
          </a:p>
        </p:txBody>
      </p:sp>
      <p:sp>
        <p:nvSpPr>
          <p:cNvPr id="6" name="Стрелка: вправо 5">
            <a:extLst>
              <a:ext uri="{FF2B5EF4-FFF2-40B4-BE49-F238E27FC236}">
                <a16:creationId xmlns:a16="http://schemas.microsoft.com/office/drawing/2014/main" id="{46F10B64-6B52-46B4-A2A8-3C21E18FDCD9}"/>
              </a:ext>
            </a:extLst>
          </p:cNvPr>
          <p:cNvSpPr/>
          <p:nvPr/>
        </p:nvSpPr>
        <p:spPr>
          <a:xfrm>
            <a:off x="4796804" y="883141"/>
            <a:ext cx="728869" cy="2963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id="{02632179-5F7A-4574-A9E8-720D59CC5425}"/>
              </a:ext>
            </a:extLst>
          </p:cNvPr>
          <p:cNvSpPr/>
          <p:nvPr/>
        </p:nvSpPr>
        <p:spPr>
          <a:xfrm>
            <a:off x="0" y="1660002"/>
            <a:ext cx="5102086" cy="1323439"/>
          </a:xfrm>
          <a:prstGeom prst="rect">
            <a:avLst/>
          </a:prstGeom>
        </p:spPr>
        <p:txBody>
          <a:bodyPr wrap="square">
            <a:spAutoFit/>
          </a:bodyPr>
          <a:lstStyle/>
          <a:p>
            <a:r>
              <a:rPr lang="ru-RU" sz="1600" b="1" dirty="0">
                <a:solidFill>
                  <a:srgbClr val="C00000"/>
                </a:solidFill>
                <a:latin typeface="Arial" panose="020B0604020202020204" pitchFamily="34" charset="0"/>
                <a:cs typeface="Arial" panose="020B0604020202020204" pitchFamily="34" charset="0"/>
              </a:rPr>
              <a:t>Земля</a:t>
            </a:r>
            <a:r>
              <a:rPr lang="ru-RU" sz="1600" dirty="0">
                <a:solidFill>
                  <a:srgbClr val="404040"/>
                </a:solidFill>
                <a:latin typeface="Arial" panose="020B0604020202020204" pitchFamily="34" charset="0"/>
                <a:cs typeface="Arial" panose="020B0604020202020204" pitchFamily="34" charset="0"/>
              </a:rPr>
              <a:t> — совокупность природных ресурсов, которые используются для производства экономических благ (почва, лесные и водные ресурсы, полезные ископаемые и прочие природные блага.</a:t>
            </a:r>
            <a:endParaRPr lang="ru-RU" sz="1600" dirty="0">
              <a:latin typeface="Arial" panose="020B0604020202020204" pitchFamily="34" charset="0"/>
              <a:cs typeface="Arial" panose="020B0604020202020204" pitchFamily="34" charset="0"/>
            </a:endParaRPr>
          </a:p>
        </p:txBody>
      </p:sp>
      <p:sp>
        <p:nvSpPr>
          <p:cNvPr id="8" name="Стрелка: вправо 7">
            <a:extLst>
              <a:ext uri="{FF2B5EF4-FFF2-40B4-BE49-F238E27FC236}">
                <a16:creationId xmlns:a16="http://schemas.microsoft.com/office/drawing/2014/main" id="{CA85F1C9-58BD-4919-8040-72F5217A20E9}"/>
              </a:ext>
            </a:extLst>
          </p:cNvPr>
          <p:cNvSpPr/>
          <p:nvPr/>
        </p:nvSpPr>
        <p:spPr>
          <a:xfrm>
            <a:off x="4757047" y="1739609"/>
            <a:ext cx="728869" cy="309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a:extLst>
              <a:ext uri="{FF2B5EF4-FFF2-40B4-BE49-F238E27FC236}">
                <a16:creationId xmlns:a16="http://schemas.microsoft.com/office/drawing/2014/main" id="{A0F49445-86FB-45B6-801F-055E40A245D2}"/>
              </a:ext>
            </a:extLst>
          </p:cNvPr>
          <p:cNvSpPr/>
          <p:nvPr/>
        </p:nvSpPr>
        <p:spPr>
          <a:xfrm>
            <a:off x="5599043" y="1645971"/>
            <a:ext cx="6096000" cy="584775"/>
          </a:xfrm>
          <a:prstGeom prst="rect">
            <a:avLst/>
          </a:prstGeom>
        </p:spPr>
        <p:txBody>
          <a:bodyPr>
            <a:spAutoFit/>
          </a:bodyPr>
          <a:lstStyle/>
          <a:p>
            <a:r>
              <a:rPr lang="ru-RU" sz="1600" b="1" dirty="0">
                <a:solidFill>
                  <a:srgbClr val="C00000"/>
                </a:solidFill>
                <a:latin typeface="Arial" panose="020B0604020202020204" pitchFamily="34" charset="0"/>
                <a:cs typeface="Arial" panose="020B0604020202020204" pitchFamily="34" charset="0"/>
              </a:rPr>
              <a:t>Рента</a:t>
            </a:r>
            <a:r>
              <a:rPr lang="ru-RU" sz="1600" b="1" dirty="0">
                <a:solidFill>
                  <a:srgbClr val="404040"/>
                </a:solidFill>
                <a:latin typeface="Arial" panose="020B0604020202020204" pitchFamily="34" charset="0"/>
                <a:cs typeface="Arial" panose="020B0604020202020204" pitchFamily="34" charset="0"/>
              </a:rPr>
              <a:t> </a:t>
            </a:r>
            <a:r>
              <a:rPr lang="ru-RU" sz="1600" dirty="0">
                <a:solidFill>
                  <a:srgbClr val="404040"/>
                </a:solidFill>
                <a:latin typeface="Arial" panose="020B0604020202020204" pitchFamily="34" charset="0"/>
                <a:cs typeface="Arial" panose="020B0604020202020204" pitchFamily="34" charset="0"/>
              </a:rPr>
              <a:t>  — определённая сумма, выплаченная за пользование ресурсами. </a:t>
            </a:r>
            <a:endParaRPr lang="ru-RU" sz="1600" dirty="0">
              <a:latin typeface="Arial" panose="020B0604020202020204" pitchFamily="34" charset="0"/>
              <a:cs typeface="Arial" panose="020B0604020202020204" pitchFamily="34" charset="0"/>
            </a:endParaRPr>
          </a:p>
        </p:txBody>
      </p:sp>
      <p:sp>
        <p:nvSpPr>
          <p:cNvPr id="10" name="Прямоугольник 9">
            <a:extLst>
              <a:ext uri="{FF2B5EF4-FFF2-40B4-BE49-F238E27FC236}">
                <a16:creationId xmlns:a16="http://schemas.microsoft.com/office/drawing/2014/main" id="{758418D8-1C59-40BF-8145-360BF059AC36}"/>
              </a:ext>
            </a:extLst>
          </p:cNvPr>
          <p:cNvSpPr/>
          <p:nvPr/>
        </p:nvSpPr>
        <p:spPr>
          <a:xfrm>
            <a:off x="0" y="2910555"/>
            <a:ext cx="4796803" cy="1569660"/>
          </a:xfrm>
          <a:prstGeom prst="rect">
            <a:avLst/>
          </a:prstGeom>
        </p:spPr>
        <p:txBody>
          <a:bodyPr wrap="square">
            <a:spAutoFit/>
          </a:bodyPr>
          <a:lstStyle/>
          <a:p>
            <a:r>
              <a:rPr lang="ru-RU" sz="1600" b="1" dirty="0">
                <a:solidFill>
                  <a:srgbClr val="C00000"/>
                </a:solidFill>
                <a:latin typeface="Arial" panose="020B0604020202020204" pitchFamily="34" charset="0"/>
                <a:cs typeface="Arial" panose="020B0604020202020204" pitchFamily="34" charset="0"/>
              </a:rPr>
              <a:t>Капитал</a:t>
            </a:r>
            <a:r>
              <a:rPr lang="ru-RU" sz="1600" dirty="0">
                <a:solidFill>
                  <a:srgbClr val="404040"/>
                </a:solidFill>
                <a:latin typeface="Arial" panose="020B0604020202020204" pitchFamily="34" charset="0"/>
                <a:cs typeface="Arial" panose="020B0604020202020204" pitchFamily="34" charset="0"/>
              </a:rPr>
              <a:t> — совокупность созданных человеком </a:t>
            </a:r>
          </a:p>
          <a:p>
            <a:r>
              <a:rPr lang="ru-RU" sz="1600" dirty="0">
                <a:solidFill>
                  <a:srgbClr val="404040"/>
                </a:solidFill>
                <a:latin typeface="Arial" panose="020B0604020202020204" pitchFamily="34" charset="0"/>
                <a:cs typeface="Arial" panose="020B0604020202020204" pitchFamily="34" charset="0"/>
              </a:rPr>
              <a:t>ресурсов производства: оборудование, </a:t>
            </a:r>
          </a:p>
          <a:p>
            <a:r>
              <a:rPr lang="ru-RU" sz="1600" dirty="0">
                <a:solidFill>
                  <a:srgbClr val="404040"/>
                </a:solidFill>
                <a:latin typeface="Arial" panose="020B0604020202020204" pitchFamily="34" charset="0"/>
                <a:cs typeface="Arial" panose="020B0604020202020204" pitchFamily="34" charset="0"/>
              </a:rPr>
              <a:t>инструменты, производственные здания, </a:t>
            </a:r>
          </a:p>
          <a:p>
            <a:r>
              <a:rPr lang="ru-RU" sz="1600" dirty="0">
                <a:solidFill>
                  <a:srgbClr val="404040"/>
                </a:solidFill>
                <a:latin typeface="Arial" panose="020B0604020202020204" pitchFamily="34" charset="0"/>
                <a:cs typeface="Arial" panose="020B0604020202020204" pitchFamily="34" charset="0"/>
              </a:rPr>
              <a:t>транспортные средства, добытое сырье и </a:t>
            </a:r>
          </a:p>
          <a:p>
            <a:r>
              <a:rPr lang="ru-RU" sz="1600" dirty="0">
                <a:solidFill>
                  <a:srgbClr val="404040"/>
                </a:solidFill>
                <a:latin typeface="Arial" panose="020B0604020202020204" pitchFamily="34" charset="0"/>
                <a:cs typeface="Arial" panose="020B0604020202020204" pitchFamily="34" charset="0"/>
              </a:rPr>
              <a:t>полуфабрикаты (физический, финансовый, </a:t>
            </a:r>
          </a:p>
          <a:p>
            <a:r>
              <a:rPr lang="ru-RU" sz="1600" dirty="0">
                <a:solidFill>
                  <a:srgbClr val="404040"/>
                </a:solidFill>
                <a:latin typeface="Arial" panose="020B0604020202020204" pitchFamily="34" charset="0"/>
                <a:cs typeface="Arial" panose="020B0604020202020204" pitchFamily="34" charset="0"/>
              </a:rPr>
              <a:t>денежный).</a:t>
            </a:r>
            <a:endParaRPr lang="ru-RU" sz="1600" dirty="0">
              <a:latin typeface="Arial" panose="020B0604020202020204" pitchFamily="34" charset="0"/>
              <a:cs typeface="Arial" panose="020B0604020202020204" pitchFamily="34" charset="0"/>
            </a:endParaRPr>
          </a:p>
        </p:txBody>
      </p:sp>
      <p:sp>
        <p:nvSpPr>
          <p:cNvPr id="11" name="Стрелка: вправо 10">
            <a:extLst>
              <a:ext uri="{FF2B5EF4-FFF2-40B4-BE49-F238E27FC236}">
                <a16:creationId xmlns:a16="http://schemas.microsoft.com/office/drawing/2014/main" id="{69E662E3-1171-4A28-8EFE-A38942041680}"/>
              </a:ext>
            </a:extLst>
          </p:cNvPr>
          <p:cNvSpPr/>
          <p:nvPr/>
        </p:nvSpPr>
        <p:spPr>
          <a:xfrm>
            <a:off x="4796804" y="2983441"/>
            <a:ext cx="728869" cy="309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a:extLst>
              <a:ext uri="{FF2B5EF4-FFF2-40B4-BE49-F238E27FC236}">
                <a16:creationId xmlns:a16="http://schemas.microsoft.com/office/drawing/2014/main" id="{04EAF83F-CF87-4BC3-9E6A-098C09F27336}"/>
              </a:ext>
            </a:extLst>
          </p:cNvPr>
          <p:cNvSpPr/>
          <p:nvPr/>
        </p:nvSpPr>
        <p:spPr>
          <a:xfrm>
            <a:off x="5631208" y="2814861"/>
            <a:ext cx="6096000" cy="584775"/>
          </a:xfrm>
          <a:prstGeom prst="rect">
            <a:avLst/>
          </a:prstGeom>
        </p:spPr>
        <p:txBody>
          <a:bodyPr>
            <a:spAutoFit/>
          </a:bodyPr>
          <a:lstStyle/>
          <a:p>
            <a:r>
              <a:rPr lang="ru-RU" sz="1600" b="1" dirty="0">
                <a:solidFill>
                  <a:srgbClr val="C00000"/>
                </a:solidFill>
                <a:latin typeface="Arial" panose="020B0604020202020204" pitchFamily="34" charset="0"/>
                <a:cs typeface="Arial" panose="020B0604020202020204" pitchFamily="34" charset="0"/>
              </a:rPr>
              <a:t>Процент</a:t>
            </a:r>
            <a:r>
              <a:rPr lang="ru-RU" sz="1600" dirty="0">
                <a:solidFill>
                  <a:srgbClr val="404040"/>
                </a:solidFill>
                <a:latin typeface="Arial" panose="020B0604020202020204" pitchFamily="34" charset="0"/>
                <a:cs typeface="Arial" panose="020B0604020202020204" pitchFamily="34" charset="0"/>
              </a:rPr>
              <a:t> — доход от капитала, предоставляемого в использование (заём)</a:t>
            </a:r>
            <a:endParaRPr lang="ru-RU" sz="1600" dirty="0">
              <a:latin typeface="Arial" panose="020B0604020202020204" pitchFamily="34" charset="0"/>
              <a:cs typeface="Arial" panose="020B0604020202020204" pitchFamily="34" charset="0"/>
            </a:endParaRPr>
          </a:p>
        </p:txBody>
      </p:sp>
      <p:sp>
        <p:nvSpPr>
          <p:cNvPr id="13" name="Прямоугольник 12">
            <a:extLst>
              <a:ext uri="{FF2B5EF4-FFF2-40B4-BE49-F238E27FC236}">
                <a16:creationId xmlns:a16="http://schemas.microsoft.com/office/drawing/2014/main" id="{541FA7EA-4B27-438C-9713-ACF6899CBB8B}"/>
              </a:ext>
            </a:extLst>
          </p:cNvPr>
          <p:cNvSpPr/>
          <p:nvPr/>
        </p:nvSpPr>
        <p:spPr>
          <a:xfrm>
            <a:off x="0" y="4402327"/>
            <a:ext cx="4796803" cy="1354217"/>
          </a:xfrm>
          <a:prstGeom prst="rect">
            <a:avLst/>
          </a:prstGeom>
        </p:spPr>
        <p:txBody>
          <a:bodyPr wrap="square">
            <a:spAutoFit/>
          </a:bodyPr>
          <a:lstStyle/>
          <a:p>
            <a:r>
              <a:rPr lang="ru-RU" sz="1600" b="1" dirty="0">
                <a:solidFill>
                  <a:srgbClr val="C00000"/>
                </a:solidFill>
                <a:latin typeface="Arial" panose="020B0604020202020204" pitchFamily="34" charset="0"/>
                <a:cs typeface="Arial" panose="020B0604020202020204" pitchFamily="34" charset="0"/>
              </a:rPr>
              <a:t>Предпринимательство (предпринимательские способности)</a:t>
            </a:r>
            <a:r>
              <a:rPr lang="ru-RU" sz="1600" dirty="0">
                <a:solidFill>
                  <a:srgbClr val="C00000"/>
                </a:solidFill>
                <a:latin typeface="Arial" panose="020B0604020202020204" pitchFamily="34" charset="0"/>
                <a:cs typeface="Arial" panose="020B0604020202020204" pitchFamily="34" charset="0"/>
              </a:rPr>
              <a:t> </a:t>
            </a:r>
            <a:r>
              <a:rPr lang="ru-RU" sz="1600" dirty="0">
                <a:solidFill>
                  <a:srgbClr val="404040"/>
                </a:solidFill>
                <a:latin typeface="Arial" panose="020B0604020202020204" pitchFamily="34" charset="0"/>
                <a:cs typeface="Arial" panose="020B0604020202020204" pitchFamily="34" charset="0"/>
              </a:rPr>
              <a:t>— совокупность навыков и знаний, позволяющих оптимально использовать факторы производства и получать максимальный доход.</a:t>
            </a:r>
            <a:r>
              <a:rPr lang="ru-RU" dirty="0">
                <a:solidFill>
                  <a:srgbClr val="404040"/>
                </a:solidFill>
                <a:latin typeface="Circe"/>
              </a:rPr>
              <a:t> </a:t>
            </a:r>
            <a:endParaRPr lang="ru-RU" dirty="0"/>
          </a:p>
        </p:txBody>
      </p:sp>
      <p:sp>
        <p:nvSpPr>
          <p:cNvPr id="14" name="Стрелка: вправо 13">
            <a:extLst>
              <a:ext uri="{FF2B5EF4-FFF2-40B4-BE49-F238E27FC236}">
                <a16:creationId xmlns:a16="http://schemas.microsoft.com/office/drawing/2014/main" id="{58E72812-975B-4183-89E0-0CCF77834155}"/>
              </a:ext>
            </a:extLst>
          </p:cNvPr>
          <p:cNvSpPr/>
          <p:nvPr/>
        </p:nvSpPr>
        <p:spPr>
          <a:xfrm>
            <a:off x="4796804" y="4654621"/>
            <a:ext cx="728869" cy="309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a:extLst>
              <a:ext uri="{FF2B5EF4-FFF2-40B4-BE49-F238E27FC236}">
                <a16:creationId xmlns:a16="http://schemas.microsoft.com/office/drawing/2014/main" id="{57827942-282D-417F-A5E3-A41CF659EC66}"/>
              </a:ext>
            </a:extLst>
          </p:cNvPr>
          <p:cNvSpPr/>
          <p:nvPr/>
        </p:nvSpPr>
        <p:spPr>
          <a:xfrm>
            <a:off x="5631208" y="4360843"/>
            <a:ext cx="6096000" cy="830997"/>
          </a:xfrm>
          <a:prstGeom prst="rect">
            <a:avLst/>
          </a:prstGeom>
        </p:spPr>
        <p:txBody>
          <a:bodyPr>
            <a:spAutoFit/>
          </a:bodyPr>
          <a:lstStyle/>
          <a:p>
            <a:r>
              <a:rPr lang="ru-RU" sz="1600" b="1" dirty="0">
                <a:solidFill>
                  <a:srgbClr val="C00000"/>
                </a:solidFill>
                <a:latin typeface="Arial" panose="020B0604020202020204" pitchFamily="34" charset="0"/>
                <a:cs typeface="Arial" panose="020B0604020202020204" pitchFamily="34" charset="0"/>
              </a:rPr>
              <a:t>Прибыль</a:t>
            </a:r>
            <a:r>
              <a:rPr lang="ru-RU" sz="1600" dirty="0">
                <a:solidFill>
                  <a:srgbClr val="404040"/>
                </a:solidFill>
                <a:latin typeface="Arial" panose="020B0604020202020204" pitchFamily="34" charset="0"/>
                <a:cs typeface="Arial" panose="020B0604020202020204" pitchFamily="34" charset="0"/>
              </a:rPr>
              <a:t> — превышение выручки от реализации товаров над общей альтернативной стоимостью всех ресурсов, использованных в производстве. </a:t>
            </a: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892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7326EC38-0E7B-44C0-B7ED-99396F700A8F}"/>
              </a:ext>
            </a:extLst>
          </p:cNvPr>
          <p:cNvSpPr/>
          <p:nvPr/>
        </p:nvSpPr>
        <p:spPr>
          <a:xfrm>
            <a:off x="119270" y="138645"/>
            <a:ext cx="12072730" cy="584775"/>
          </a:xfrm>
          <a:prstGeom prst="rect">
            <a:avLst/>
          </a:prstGeom>
        </p:spPr>
        <p:txBody>
          <a:bodyPr wrap="square">
            <a:spAutoFit/>
          </a:bodyPr>
          <a:lstStyle/>
          <a:p>
            <a:r>
              <a:rPr lang="ru-RU" sz="1600" b="1" dirty="0">
                <a:solidFill>
                  <a:srgbClr val="C00000"/>
                </a:solidFill>
                <a:latin typeface="Arial" panose="020B0604020202020204" pitchFamily="34" charset="0"/>
                <a:cs typeface="Arial" panose="020B0604020202020204" pitchFamily="34" charset="0"/>
              </a:rPr>
              <a:t>Рынок</a:t>
            </a:r>
            <a:r>
              <a:rPr lang="ru-RU" sz="1600" i="1" dirty="0">
                <a:solidFill>
                  <a:srgbClr val="C00000"/>
                </a:solidFill>
                <a:latin typeface="Arial" panose="020B0604020202020204" pitchFamily="34" charset="0"/>
                <a:cs typeface="Arial" panose="020B0604020202020204" pitchFamily="34" charset="0"/>
              </a:rPr>
              <a:t> </a:t>
            </a:r>
            <a:r>
              <a:rPr lang="ru-RU" sz="1600" i="1" dirty="0">
                <a:solidFill>
                  <a:srgbClr val="333333"/>
                </a:solidFill>
                <a:latin typeface="Arial" panose="020B0604020202020204" pitchFamily="34" charset="0"/>
                <a:cs typeface="Arial" panose="020B0604020202020204" pitchFamily="34" charset="0"/>
              </a:rPr>
              <a:t>— </a:t>
            </a:r>
            <a:r>
              <a:rPr lang="ru-RU" sz="1600" dirty="0">
                <a:solidFill>
                  <a:srgbClr val="333333"/>
                </a:solidFill>
                <a:latin typeface="Arial" panose="020B0604020202020204" pitchFamily="34" charset="0"/>
                <a:cs typeface="Arial" panose="020B0604020202020204" pitchFamily="34" charset="0"/>
              </a:rPr>
              <a:t>совокупность всех отношений, а также форм и организаций сотрудничества людей, обладающих свободой экономических действий, друг с другом, касающихся купли-продажи товаров и услуг.</a:t>
            </a:r>
            <a:endParaRPr lang="ru-RU" sz="1600" dirty="0">
              <a:latin typeface="Arial" panose="020B0604020202020204" pitchFamily="34" charset="0"/>
              <a:cs typeface="Arial" panose="020B0604020202020204" pitchFamily="34" charset="0"/>
            </a:endParaRPr>
          </a:p>
        </p:txBody>
      </p:sp>
      <p:sp>
        <p:nvSpPr>
          <p:cNvPr id="3" name="Прямоугольник 2">
            <a:extLst>
              <a:ext uri="{FF2B5EF4-FFF2-40B4-BE49-F238E27FC236}">
                <a16:creationId xmlns:a16="http://schemas.microsoft.com/office/drawing/2014/main" id="{8AAC32C5-D7C2-4B2E-9580-BE7F8D42BD58}"/>
              </a:ext>
            </a:extLst>
          </p:cNvPr>
          <p:cNvSpPr/>
          <p:nvPr/>
        </p:nvSpPr>
        <p:spPr>
          <a:xfrm>
            <a:off x="59635" y="664962"/>
            <a:ext cx="12192000" cy="2308324"/>
          </a:xfrm>
          <a:prstGeom prst="rect">
            <a:avLst/>
          </a:prstGeom>
        </p:spPr>
        <p:txBody>
          <a:bodyPr wrap="square">
            <a:spAutoFit/>
          </a:bodyPr>
          <a:lstStyle/>
          <a:p>
            <a:pPr>
              <a:spcAft>
                <a:spcPts val="0"/>
              </a:spcAft>
            </a:pPr>
            <a:r>
              <a:rPr lang="ru-RU" sz="1600" b="1" dirty="0">
                <a:solidFill>
                  <a:srgbClr val="C00000"/>
                </a:solidFill>
                <a:latin typeface="Arial" panose="020B0604020202020204" pitchFamily="34" charset="0"/>
                <a:ea typeface="Times New Roman" panose="02020603050405020304" pitchFamily="18" charset="0"/>
              </a:rPr>
              <a:t>Основные функции рынка:</a:t>
            </a:r>
            <a:endParaRPr lang="ru-RU" sz="1600" dirty="0">
              <a:solidFill>
                <a:srgbClr val="C00000"/>
              </a:solidFill>
              <a:latin typeface="Times New Roman" panose="02020603050405020304" pitchFamily="18" charset="0"/>
              <a:ea typeface="Times New Roman" panose="02020603050405020304" pitchFamily="18" charset="0"/>
            </a:endParaRPr>
          </a:p>
          <a:p>
            <a:r>
              <a:rPr lang="ru-RU" sz="1600" dirty="0">
                <a:solidFill>
                  <a:srgbClr val="333333"/>
                </a:solidFill>
                <a:latin typeface="Arial" panose="020B0604020202020204" pitchFamily="34" charset="0"/>
                <a:ea typeface="Times New Roman" panose="02020603050405020304" pitchFamily="18" charset="0"/>
              </a:rPr>
              <a:t>1) посредническая — соединение производителей товаров и их потребителей;</a:t>
            </a:r>
            <a:endParaRPr lang="ru-RU" sz="1600" dirty="0">
              <a:latin typeface="Times New Roman" panose="02020603050405020304" pitchFamily="18" charset="0"/>
              <a:ea typeface="Times New Roman" panose="02020603050405020304" pitchFamily="18" charset="0"/>
            </a:endParaRPr>
          </a:p>
          <a:p>
            <a:r>
              <a:rPr lang="ru-RU" sz="1600" dirty="0">
                <a:solidFill>
                  <a:srgbClr val="333333"/>
                </a:solidFill>
                <a:latin typeface="Arial" panose="020B0604020202020204" pitchFamily="34" charset="0"/>
                <a:ea typeface="Times New Roman" panose="02020603050405020304" pitchFamily="18" charset="0"/>
              </a:rPr>
              <a:t>2) ценообразования — установление </a:t>
            </a:r>
            <a:r>
              <a:rPr lang="ru-RU" sz="1600" b="1" dirty="0">
                <a:solidFill>
                  <a:srgbClr val="C00000"/>
                </a:solidFill>
                <a:latin typeface="Arial" panose="020B0604020202020204" pitchFamily="34" charset="0"/>
                <a:ea typeface="Times New Roman" panose="02020603050405020304" pitchFamily="18" charset="0"/>
              </a:rPr>
              <a:t>равновесной цены</a:t>
            </a:r>
            <a:r>
              <a:rPr lang="ru-RU" sz="1600" dirty="0">
                <a:solidFill>
                  <a:srgbClr val="C00000"/>
                </a:solidFill>
                <a:latin typeface="Arial" panose="020B0604020202020204" pitchFamily="34" charset="0"/>
                <a:ea typeface="Times New Roman" panose="02020603050405020304" pitchFamily="18" charset="0"/>
              </a:rPr>
              <a:t> </a:t>
            </a:r>
            <a:r>
              <a:rPr lang="ru-RU" sz="1600" dirty="0">
                <a:solidFill>
                  <a:srgbClr val="333333"/>
                </a:solidFill>
                <a:latin typeface="Arial" panose="020B0604020202020204" pitchFamily="34" charset="0"/>
                <a:ea typeface="Times New Roman" panose="02020603050405020304" pitchFamily="18" charset="0"/>
              </a:rPr>
              <a:t>(по которой производитель готов продать, а покупатель готов приобрести или, иначе говоря, цены, при которой спрос на товар равен предложению товара) на тот или иной вид товара;</a:t>
            </a:r>
            <a:endParaRPr lang="ru-RU" sz="1600" dirty="0">
              <a:latin typeface="Times New Roman" panose="02020603050405020304" pitchFamily="18" charset="0"/>
              <a:ea typeface="Times New Roman" panose="02020603050405020304" pitchFamily="18" charset="0"/>
            </a:endParaRPr>
          </a:p>
          <a:p>
            <a:r>
              <a:rPr lang="ru-RU" sz="1600" dirty="0">
                <a:solidFill>
                  <a:srgbClr val="333333"/>
                </a:solidFill>
                <a:latin typeface="Arial" panose="020B0604020202020204" pitchFamily="34" charset="0"/>
                <a:ea typeface="Times New Roman" panose="02020603050405020304" pitchFamily="18" charset="0"/>
              </a:rPr>
              <a:t>3) информационная — предоставление информации о рыночных процессах, участниках рынка, размерах спроса и предложения;</a:t>
            </a:r>
            <a:endParaRPr lang="ru-RU" sz="1600" dirty="0">
              <a:latin typeface="Times New Roman" panose="02020603050405020304" pitchFamily="18" charset="0"/>
              <a:ea typeface="Times New Roman" panose="02020603050405020304" pitchFamily="18" charset="0"/>
            </a:endParaRPr>
          </a:p>
          <a:p>
            <a:r>
              <a:rPr lang="ru-RU" sz="1600" dirty="0">
                <a:solidFill>
                  <a:srgbClr val="333333"/>
                </a:solidFill>
                <a:latin typeface="Arial" panose="020B0604020202020204" pitchFamily="34" charset="0"/>
                <a:ea typeface="Times New Roman" panose="02020603050405020304" pitchFamily="18" charset="0"/>
              </a:rPr>
              <a:t>4) регулирующая — отток капиталов из менее выгодных отраслей производства в более прибыльные отрасли;</a:t>
            </a:r>
            <a:endParaRPr lang="ru-RU" sz="1600" dirty="0">
              <a:latin typeface="Times New Roman" panose="02020603050405020304" pitchFamily="18" charset="0"/>
              <a:ea typeface="Times New Roman" panose="02020603050405020304" pitchFamily="18" charset="0"/>
            </a:endParaRPr>
          </a:p>
          <a:p>
            <a:r>
              <a:rPr lang="ru-RU" sz="1600" dirty="0">
                <a:solidFill>
                  <a:srgbClr val="333333"/>
                </a:solidFill>
                <a:latin typeface="Arial" panose="020B0604020202020204" pitchFamily="34" charset="0"/>
                <a:ea typeface="Times New Roman" panose="02020603050405020304" pitchFamily="18" charset="0"/>
              </a:rPr>
              <a:t>5) санирующая (оздоровительная) — «санация» (освобождение) экономики от неэффективной хозяйственной деятельности, например, банкротство </a:t>
            </a:r>
            <a:r>
              <a:rPr lang="ru-RU" sz="1600" b="1" dirty="0">
                <a:solidFill>
                  <a:srgbClr val="C00000"/>
                </a:solidFill>
                <a:latin typeface="Arial" panose="020B0604020202020204" pitchFamily="34" charset="0"/>
                <a:ea typeface="Times New Roman" panose="02020603050405020304" pitchFamily="18" charset="0"/>
              </a:rPr>
              <a:t>нерентабельных</a:t>
            </a:r>
            <a:r>
              <a:rPr lang="ru-RU" sz="1600" dirty="0">
                <a:solidFill>
                  <a:srgbClr val="C00000"/>
                </a:solidFill>
                <a:latin typeface="Arial" panose="020B0604020202020204" pitchFamily="34" charset="0"/>
                <a:ea typeface="Times New Roman" panose="02020603050405020304" pitchFamily="18" charset="0"/>
              </a:rPr>
              <a:t> </a:t>
            </a:r>
            <a:r>
              <a:rPr lang="ru-RU" sz="1600" dirty="0">
                <a:solidFill>
                  <a:srgbClr val="333333"/>
                </a:solidFill>
                <a:latin typeface="Arial" panose="020B0604020202020204" pitchFamily="34" charset="0"/>
                <a:ea typeface="Times New Roman" panose="02020603050405020304" pitchFamily="18" charset="0"/>
              </a:rPr>
              <a:t>(неприбыльных, убыточных) предприятий. </a:t>
            </a:r>
            <a:endParaRPr lang="ru-RU" sz="1600" dirty="0">
              <a:effectLst/>
              <a:latin typeface="Times New Roman" panose="02020603050405020304" pitchFamily="18" charset="0"/>
              <a:ea typeface="Times New Roman" panose="02020603050405020304" pitchFamily="18" charset="0"/>
            </a:endParaRPr>
          </a:p>
        </p:txBody>
      </p:sp>
      <p:sp>
        <p:nvSpPr>
          <p:cNvPr id="4" name="Прямоугольник 3">
            <a:extLst>
              <a:ext uri="{FF2B5EF4-FFF2-40B4-BE49-F238E27FC236}">
                <a16:creationId xmlns:a16="http://schemas.microsoft.com/office/drawing/2014/main" id="{27605CA5-D56E-49B0-91A9-F1602A292F0B}"/>
              </a:ext>
            </a:extLst>
          </p:cNvPr>
          <p:cNvSpPr/>
          <p:nvPr/>
        </p:nvSpPr>
        <p:spPr>
          <a:xfrm>
            <a:off x="59635" y="2853272"/>
            <a:ext cx="12191999" cy="584775"/>
          </a:xfrm>
          <a:prstGeom prst="rect">
            <a:avLst/>
          </a:prstGeom>
        </p:spPr>
        <p:txBody>
          <a:bodyPr wrap="square">
            <a:spAutoFit/>
          </a:bodyPr>
          <a:lstStyle/>
          <a:p>
            <a:r>
              <a:rPr lang="ru-RU" sz="1600" b="1" dirty="0">
                <a:solidFill>
                  <a:srgbClr val="C00000"/>
                </a:solidFill>
                <a:latin typeface="Arial" panose="020B0604020202020204" pitchFamily="34" charset="0"/>
                <a:cs typeface="Arial" panose="020B0604020202020204" pitchFamily="34" charset="0"/>
              </a:rPr>
              <a:t>Спрос</a:t>
            </a:r>
            <a:r>
              <a:rPr lang="ru-RU" sz="1600" dirty="0">
                <a:solidFill>
                  <a:srgbClr val="333333"/>
                </a:solidFill>
                <a:latin typeface="Arial" panose="020B0604020202020204" pitchFamily="34" charset="0"/>
                <a:cs typeface="Arial" panose="020B0604020202020204" pitchFamily="34" charset="0"/>
              </a:rPr>
              <a:t> — это желание потребителя купить конкретный товар или услугу по конкретной цене в течение определённого периода времени, подкреплённое готовностью оплатить покупку.</a:t>
            </a:r>
            <a:endParaRPr lang="ru-RU" sz="1600" dirty="0">
              <a:latin typeface="Arial" panose="020B0604020202020204" pitchFamily="34" charset="0"/>
              <a:cs typeface="Arial" panose="020B0604020202020204" pitchFamily="34" charset="0"/>
            </a:endParaRPr>
          </a:p>
        </p:txBody>
      </p:sp>
      <p:sp>
        <p:nvSpPr>
          <p:cNvPr id="5" name="Прямоугольник 4">
            <a:extLst>
              <a:ext uri="{FF2B5EF4-FFF2-40B4-BE49-F238E27FC236}">
                <a16:creationId xmlns:a16="http://schemas.microsoft.com/office/drawing/2014/main" id="{3146ACB9-CC49-4D9E-B8CD-51951CCAFCE9}"/>
              </a:ext>
            </a:extLst>
          </p:cNvPr>
          <p:cNvSpPr/>
          <p:nvPr/>
        </p:nvSpPr>
        <p:spPr>
          <a:xfrm>
            <a:off x="3048000" y="3429000"/>
            <a:ext cx="9329531" cy="3447098"/>
          </a:xfrm>
          <a:prstGeom prst="rect">
            <a:avLst/>
          </a:prstGeom>
        </p:spPr>
        <p:txBody>
          <a:bodyPr wrap="square">
            <a:spAutoFit/>
          </a:bodyPr>
          <a:lstStyle/>
          <a:p>
            <a:r>
              <a:rPr lang="ru-RU" sz="1400" dirty="0">
                <a:solidFill>
                  <a:srgbClr val="333333"/>
                </a:solidFill>
                <a:latin typeface="Arial" panose="020B0604020202020204" pitchFamily="34" charset="0"/>
                <a:cs typeface="Arial" panose="020B0604020202020204" pitchFamily="34" charset="0"/>
              </a:rPr>
              <a:t>Спрос может изменяться: увеличиваться или уменьшаться. Графически изменение спроса отражается изменением положения кривой спроса (D), из позиции кривой D к D1. Если происходит движение вправо, дальше от осей координат, то речь идёт об увеличении спроса, влево – уменьшение. </a:t>
            </a:r>
          </a:p>
          <a:p>
            <a:r>
              <a:rPr lang="ru-RU" b="1" dirty="0">
                <a:solidFill>
                  <a:srgbClr val="333333"/>
                </a:solidFill>
                <a:latin typeface="Circe"/>
                <a:cs typeface="Arial" panose="020B0604020202020204" pitchFamily="34" charset="0"/>
              </a:rPr>
              <a:t>                                                        </a:t>
            </a:r>
            <a:r>
              <a:rPr lang="ru-RU" b="1" dirty="0">
                <a:solidFill>
                  <a:srgbClr val="C00000"/>
                </a:solidFill>
                <a:latin typeface="Arial" panose="020B0604020202020204" pitchFamily="34" charset="0"/>
                <a:cs typeface="Arial" panose="020B0604020202020204" pitchFamily="34" charset="0"/>
              </a:rPr>
              <a:t>ФАКТОРЫ СПРОСА</a:t>
            </a:r>
          </a:p>
          <a:p>
            <a:pPr marL="285750" indent="-285750">
              <a:buFont typeface="Wingdings" panose="05000000000000000000" pitchFamily="2" charset="2"/>
              <a:buChar char="Ø"/>
            </a:pPr>
            <a:r>
              <a:rPr lang="ru-RU" sz="1400" dirty="0">
                <a:latin typeface="Arial" panose="020B0604020202020204" pitchFamily="34" charset="0"/>
                <a:cs typeface="Arial" panose="020B0604020202020204" pitchFamily="34" charset="0"/>
              </a:rPr>
              <a:t>цены на </a:t>
            </a:r>
            <a:r>
              <a:rPr lang="ru-RU" sz="1400" b="1" dirty="0">
                <a:latin typeface="Arial" panose="020B0604020202020204" pitchFamily="34" charset="0"/>
                <a:cs typeface="Arial" panose="020B0604020202020204" pitchFamily="34" charset="0"/>
              </a:rPr>
              <a:t>сопряжённые товары (товары-субституты и комплементы). Товары-субституты </a:t>
            </a:r>
            <a:r>
              <a:rPr lang="ru-RU" sz="1400" dirty="0">
                <a:latin typeface="Arial" panose="020B0604020202020204" pitchFamily="34" charset="0"/>
                <a:cs typeface="Arial" panose="020B0604020202020204" pitchFamily="34" charset="0"/>
              </a:rPr>
              <a:t>— взаимозаменяемые товары, повышение цены на один из которых ведет к повышению спроса на другой, и наоборот;</a:t>
            </a:r>
          </a:p>
          <a:p>
            <a:pPr marL="285750" indent="-285750">
              <a:buFont typeface="Wingdings" panose="05000000000000000000" pitchFamily="2" charset="2"/>
              <a:buChar char="Ø"/>
            </a:pPr>
            <a:r>
              <a:rPr lang="ru-RU" sz="1400" dirty="0">
                <a:latin typeface="Arial" panose="020B0604020202020204" pitchFamily="34" charset="0"/>
                <a:cs typeface="Arial" panose="020B0604020202020204" pitchFamily="34" charset="0"/>
              </a:rPr>
              <a:t>цены на </a:t>
            </a:r>
            <a:r>
              <a:rPr lang="ru-RU" sz="1400" b="1" dirty="0">
                <a:latin typeface="Arial" panose="020B0604020202020204" pitchFamily="34" charset="0"/>
                <a:cs typeface="Arial" panose="020B0604020202020204" pitchFamily="34" charset="0"/>
              </a:rPr>
              <a:t>комплементарные товары</a:t>
            </a:r>
            <a:r>
              <a:rPr lang="ru-RU" sz="1400" dirty="0">
                <a:latin typeface="Arial" panose="020B0604020202020204" pitchFamily="34" charset="0"/>
                <a:cs typeface="Arial" panose="020B0604020202020204" pitchFamily="34" charset="0"/>
              </a:rPr>
              <a:t> — взаимодополняемые товары, повышение цены на один из которых ведет к уменьшению спроса на другой;</a:t>
            </a:r>
          </a:p>
          <a:p>
            <a:pPr marL="285750" indent="-285750">
              <a:buFont typeface="Wingdings" panose="05000000000000000000" pitchFamily="2" charset="2"/>
              <a:buChar char="Ø"/>
            </a:pPr>
            <a:r>
              <a:rPr lang="ru-RU" sz="1400" dirty="0">
                <a:latin typeface="Arial" panose="020B0604020202020204" pitchFamily="34" charset="0"/>
                <a:cs typeface="Arial" panose="020B0604020202020204" pitchFamily="34" charset="0"/>
              </a:rPr>
              <a:t>число покупателей;</a:t>
            </a:r>
          </a:p>
          <a:p>
            <a:pPr marL="285750" indent="-285750">
              <a:buFont typeface="Wingdings" panose="05000000000000000000" pitchFamily="2" charset="2"/>
              <a:buChar char="Ø"/>
            </a:pPr>
            <a:r>
              <a:rPr lang="ru-RU" sz="1400" dirty="0">
                <a:latin typeface="Arial" panose="020B0604020202020204" pitchFamily="34" charset="0"/>
                <a:cs typeface="Arial" panose="020B0604020202020204" pitchFamily="34" charset="0"/>
              </a:rPr>
              <a:t>ожидания изменения цены;</a:t>
            </a:r>
          </a:p>
          <a:p>
            <a:pPr marL="285750" indent="-285750">
              <a:buFont typeface="Wingdings" panose="05000000000000000000" pitchFamily="2" charset="2"/>
              <a:buChar char="Ø"/>
            </a:pPr>
            <a:r>
              <a:rPr lang="ru-RU" sz="1400" dirty="0">
                <a:latin typeface="Arial" panose="020B0604020202020204" pitchFamily="34" charset="0"/>
                <a:cs typeface="Arial" panose="020B0604020202020204" pitchFamily="34" charset="0"/>
              </a:rPr>
              <a:t>потребительские предпочтения;</a:t>
            </a:r>
          </a:p>
          <a:p>
            <a:pPr marL="285750" indent="-285750">
              <a:buFont typeface="Wingdings" panose="05000000000000000000" pitchFamily="2" charset="2"/>
              <a:buChar char="Ø"/>
            </a:pPr>
            <a:r>
              <a:rPr lang="ru-RU" sz="1400" dirty="0">
                <a:latin typeface="Arial" panose="020B0604020202020204" pitchFamily="34" charset="0"/>
                <a:cs typeface="Arial" panose="020B0604020202020204" pitchFamily="34" charset="0"/>
              </a:rPr>
              <a:t>мода;</a:t>
            </a:r>
          </a:p>
          <a:p>
            <a:pPr marL="285750" indent="-285750">
              <a:buFont typeface="Wingdings" panose="05000000000000000000" pitchFamily="2" charset="2"/>
              <a:buChar char="Ø"/>
            </a:pPr>
            <a:r>
              <a:rPr lang="ru-RU" sz="1400" dirty="0">
                <a:latin typeface="Arial" panose="020B0604020202020204" pitchFamily="34" charset="0"/>
                <a:cs typeface="Arial" panose="020B0604020202020204" pitchFamily="34" charset="0"/>
              </a:rPr>
              <a:t>доход потребителя и др.</a:t>
            </a:r>
          </a:p>
          <a:p>
            <a:endParaRPr lang="ru-RU" b="1" dirty="0">
              <a:solidFill>
                <a:srgbClr val="C00000"/>
              </a:solidFill>
              <a:latin typeface="Arial" panose="020B0604020202020204" pitchFamily="34" charset="0"/>
              <a:cs typeface="Arial" panose="020B0604020202020204" pitchFamily="34" charset="0"/>
            </a:endParaRPr>
          </a:p>
        </p:txBody>
      </p:sp>
      <p:pic>
        <p:nvPicPr>
          <p:cNvPr id="6" name="Рисунок 5">
            <a:extLst>
              <a:ext uri="{FF2B5EF4-FFF2-40B4-BE49-F238E27FC236}">
                <a16:creationId xmlns:a16="http://schemas.microsoft.com/office/drawing/2014/main" id="{B11A0ACC-6DA4-44A0-AF5A-EA3360584B64}"/>
              </a:ext>
            </a:extLst>
          </p:cNvPr>
          <p:cNvPicPr>
            <a:picLocks noChangeAspect="1"/>
          </p:cNvPicPr>
          <p:nvPr/>
        </p:nvPicPr>
        <p:blipFill rotWithShape="1">
          <a:blip r:embed="rId2"/>
          <a:srcRect l="2488" t="9352" r="9453" b="11789"/>
          <a:stretch/>
        </p:blipFill>
        <p:spPr>
          <a:xfrm>
            <a:off x="0" y="3429001"/>
            <a:ext cx="1815548" cy="1732596"/>
          </a:xfrm>
          <a:prstGeom prst="rect">
            <a:avLst/>
          </a:prstGeom>
        </p:spPr>
      </p:pic>
      <p:pic>
        <p:nvPicPr>
          <p:cNvPr id="7" name="Рисунок 6">
            <a:extLst>
              <a:ext uri="{FF2B5EF4-FFF2-40B4-BE49-F238E27FC236}">
                <a16:creationId xmlns:a16="http://schemas.microsoft.com/office/drawing/2014/main" id="{887F2AB7-428D-434C-90AE-BB3E18D3B733}"/>
              </a:ext>
            </a:extLst>
          </p:cNvPr>
          <p:cNvPicPr>
            <a:picLocks noChangeAspect="1"/>
          </p:cNvPicPr>
          <p:nvPr/>
        </p:nvPicPr>
        <p:blipFill>
          <a:blip r:embed="rId3"/>
          <a:stretch>
            <a:fillRect/>
          </a:stretch>
        </p:blipFill>
        <p:spPr>
          <a:xfrm>
            <a:off x="1109460" y="5103138"/>
            <a:ext cx="1815548" cy="1754862"/>
          </a:xfrm>
          <a:prstGeom prst="rect">
            <a:avLst/>
          </a:prstGeom>
        </p:spPr>
      </p:pic>
      <p:pic>
        <p:nvPicPr>
          <p:cNvPr id="8" name="Рисунок 7">
            <a:extLst>
              <a:ext uri="{FF2B5EF4-FFF2-40B4-BE49-F238E27FC236}">
                <a16:creationId xmlns:a16="http://schemas.microsoft.com/office/drawing/2014/main" id="{58C6F2E7-046A-4404-A98B-A40DCB5EC4CD}"/>
              </a:ext>
            </a:extLst>
          </p:cNvPr>
          <p:cNvPicPr>
            <a:picLocks noChangeAspect="1"/>
          </p:cNvPicPr>
          <p:nvPr/>
        </p:nvPicPr>
        <p:blipFill rotWithShape="1">
          <a:blip r:embed="rId4"/>
          <a:srcRect b="8213"/>
          <a:stretch/>
        </p:blipFill>
        <p:spPr>
          <a:xfrm>
            <a:off x="10279781" y="5269519"/>
            <a:ext cx="1912219" cy="1588481"/>
          </a:xfrm>
          <a:prstGeom prst="rect">
            <a:avLst/>
          </a:prstGeom>
        </p:spPr>
      </p:pic>
      <p:pic>
        <p:nvPicPr>
          <p:cNvPr id="9" name="Рисунок 8">
            <a:extLst>
              <a:ext uri="{FF2B5EF4-FFF2-40B4-BE49-F238E27FC236}">
                <a16:creationId xmlns:a16="http://schemas.microsoft.com/office/drawing/2014/main" id="{11317AC1-16D5-45D1-AC07-7E10572C31D7}"/>
              </a:ext>
            </a:extLst>
          </p:cNvPr>
          <p:cNvPicPr>
            <a:picLocks noChangeAspect="1"/>
          </p:cNvPicPr>
          <p:nvPr/>
        </p:nvPicPr>
        <p:blipFill>
          <a:blip r:embed="rId5"/>
          <a:stretch>
            <a:fillRect/>
          </a:stretch>
        </p:blipFill>
        <p:spPr>
          <a:xfrm flipH="1">
            <a:off x="7928521" y="5269519"/>
            <a:ext cx="2351259" cy="1588481"/>
          </a:xfrm>
          <a:prstGeom prst="rect">
            <a:avLst/>
          </a:prstGeom>
        </p:spPr>
      </p:pic>
    </p:spTree>
    <p:extLst>
      <p:ext uri="{BB962C8B-B14F-4D97-AF65-F5344CB8AC3E}">
        <p14:creationId xmlns:p14="http://schemas.microsoft.com/office/powerpoint/2010/main" val="3202196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FECAD61-C41B-442A-BDB7-2BB1B2363AD8}"/>
              </a:ext>
            </a:extLst>
          </p:cNvPr>
          <p:cNvSpPr/>
          <p:nvPr/>
        </p:nvSpPr>
        <p:spPr>
          <a:xfrm>
            <a:off x="132522" y="0"/>
            <a:ext cx="11926956" cy="646331"/>
          </a:xfrm>
          <a:prstGeom prst="rect">
            <a:avLst/>
          </a:prstGeom>
        </p:spPr>
        <p:txBody>
          <a:bodyPr wrap="square">
            <a:spAutoFit/>
          </a:bodyPr>
          <a:lstStyle/>
          <a:p>
            <a:r>
              <a:rPr lang="ru-RU" b="1" dirty="0">
                <a:solidFill>
                  <a:srgbClr val="C00000"/>
                </a:solidFill>
                <a:latin typeface="Circe"/>
              </a:rPr>
              <a:t>Предложение</a:t>
            </a:r>
            <a:r>
              <a:rPr lang="ru-RU" dirty="0">
                <a:solidFill>
                  <a:srgbClr val="333333"/>
                </a:solidFill>
                <a:latin typeface="Circe"/>
              </a:rPr>
              <a:t> — это желание производителя произвести и предложить к продаже на рынке свои товары по конкретным ценам из ряда возможных цен в течение определённого периода времени.</a:t>
            </a:r>
            <a:endParaRPr lang="ru-RU" dirty="0"/>
          </a:p>
        </p:txBody>
      </p:sp>
      <p:sp>
        <p:nvSpPr>
          <p:cNvPr id="3" name="Прямоугольник 2">
            <a:extLst>
              <a:ext uri="{FF2B5EF4-FFF2-40B4-BE49-F238E27FC236}">
                <a16:creationId xmlns:a16="http://schemas.microsoft.com/office/drawing/2014/main" id="{183C5C35-7D3C-4EE1-B3BE-DFC6D48F215F}"/>
              </a:ext>
            </a:extLst>
          </p:cNvPr>
          <p:cNvSpPr/>
          <p:nvPr/>
        </p:nvSpPr>
        <p:spPr>
          <a:xfrm>
            <a:off x="2481956" y="646331"/>
            <a:ext cx="9710044" cy="2130070"/>
          </a:xfrm>
          <a:prstGeom prst="rect">
            <a:avLst/>
          </a:prstGeom>
        </p:spPr>
        <p:txBody>
          <a:bodyPr wrap="square">
            <a:spAutoFit/>
          </a:bodyPr>
          <a:lstStyle/>
          <a:p>
            <a:pPr>
              <a:lnSpc>
                <a:spcPct val="107000"/>
              </a:lnSpc>
              <a:spcAft>
                <a:spcPts val="800"/>
              </a:spcAft>
            </a:pPr>
            <a:r>
              <a:rPr lang="ru-RU" sz="1600" dirty="0">
                <a:solidFill>
                  <a:srgbClr val="C00000"/>
                </a:solidFill>
              </a:rPr>
              <a:t>Закон предложения:</a:t>
            </a:r>
            <a:r>
              <a:rPr lang="ru-RU" sz="1600" dirty="0"/>
              <a:t> повышение цен обычно ведёт к росту величины предложения, а снижение цен — к её уменьшению.</a:t>
            </a:r>
          </a:p>
          <a:p>
            <a:pPr>
              <a:lnSpc>
                <a:spcPct val="107000"/>
              </a:lnSpc>
              <a:spcAft>
                <a:spcPts val="800"/>
              </a:spcAft>
            </a:pPr>
            <a:r>
              <a:rPr lang="ru-RU" sz="1600" dirty="0">
                <a:solidFill>
                  <a:srgbClr val="333333"/>
                </a:solidFill>
                <a:latin typeface="Arial" panose="020B0604020202020204" pitchFamily="34" charset="0"/>
                <a:ea typeface="Calibri" panose="020F0502020204030204" pitchFamily="34" charset="0"/>
                <a:cs typeface="Times New Roman" panose="02020603050405020304" pitchFamily="18" charset="0"/>
              </a:rPr>
              <a:t>Предложение может изменяться: увеличиваться или уменьшаться. Изменение предложения отражается изменением положения кривой предложения (S), то есть её перемещением на плоскости из позиции кривой S к S1. Если происходит движение вправо, дальше от осей координат, то речь идёт об увеличении предложения.</a:t>
            </a:r>
            <a:r>
              <a:rPr lang="ru-RU" sz="1600" dirty="0"/>
              <a:t> </a:t>
            </a:r>
          </a:p>
          <a:p>
            <a:pPr>
              <a:lnSpc>
                <a:spcPct val="107000"/>
              </a:lnSpc>
              <a:spcAft>
                <a:spcPts val="800"/>
              </a:spcAft>
            </a:pPr>
            <a:endParaRPr lang="ru-RU"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a:extLst>
              <a:ext uri="{FF2B5EF4-FFF2-40B4-BE49-F238E27FC236}">
                <a16:creationId xmlns:a16="http://schemas.microsoft.com/office/drawing/2014/main" id="{88A3ABAF-0434-46E1-96E8-3E0228421F49}"/>
              </a:ext>
            </a:extLst>
          </p:cNvPr>
          <p:cNvPicPr>
            <a:picLocks noChangeAspect="1"/>
          </p:cNvPicPr>
          <p:nvPr/>
        </p:nvPicPr>
        <p:blipFill>
          <a:blip r:embed="rId2"/>
          <a:stretch>
            <a:fillRect/>
          </a:stretch>
        </p:blipFill>
        <p:spPr>
          <a:xfrm>
            <a:off x="433522" y="646331"/>
            <a:ext cx="2048434" cy="2048434"/>
          </a:xfrm>
          <a:prstGeom prst="rect">
            <a:avLst/>
          </a:prstGeom>
        </p:spPr>
      </p:pic>
      <p:pic>
        <p:nvPicPr>
          <p:cNvPr id="5" name="Рисунок 4">
            <a:extLst>
              <a:ext uri="{FF2B5EF4-FFF2-40B4-BE49-F238E27FC236}">
                <a16:creationId xmlns:a16="http://schemas.microsoft.com/office/drawing/2014/main" id="{C9D6D014-7E0D-49DD-8137-724466E9EBB0}"/>
              </a:ext>
            </a:extLst>
          </p:cNvPr>
          <p:cNvPicPr>
            <a:picLocks noChangeAspect="1"/>
          </p:cNvPicPr>
          <p:nvPr/>
        </p:nvPicPr>
        <p:blipFill>
          <a:blip r:embed="rId3"/>
          <a:stretch>
            <a:fillRect/>
          </a:stretch>
        </p:blipFill>
        <p:spPr>
          <a:xfrm>
            <a:off x="433522" y="2891237"/>
            <a:ext cx="2258297" cy="2159497"/>
          </a:xfrm>
          <a:prstGeom prst="rect">
            <a:avLst/>
          </a:prstGeom>
        </p:spPr>
      </p:pic>
      <p:sp>
        <p:nvSpPr>
          <p:cNvPr id="6" name="Прямоугольник 5">
            <a:extLst>
              <a:ext uri="{FF2B5EF4-FFF2-40B4-BE49-F238E27FC236}">
                <a16:creationId xmlns:a16="http://schemas.microsoft.com/office/drawing/2014/main" id="{AD508F7D-CA2E-4599-A676-DC68C0D689F9}"/>
              </a:ext>
            </a:extLst>
          </p:cNvPr>
          <p:cNvSpPr/>
          <p:nvPr/>
        </p:nvSpPr>
        <p:spPr>
          <a:xfrm>
            <a:off x="2691819" y="2782669"/>
            <a:ext cx="9409044" cy="2677656"/>
          </a:xfrm>
          <a:prstGeom prst="rect">
            <a:avLst/>
          </a:prstGeom>
        </p:spPr>
        <p:txBody>
          <a:bodyPr wrap="square">
            <a:spAutoFit/>
          </a:bodyPr>
          <a:lstStyle/>
          <a:p>
            <a:r>
              <a:rPr lang="ru-RU" dirty="0">
                <a:solidFill>
                  <a:srgbClr val="333333"/>
                </a:solidFill>
                <a:latin typeface="Circe"/>
              </a:rPr>
              <a:t>Если происходит движение влево, ближе к осям координат, то речь идёт об уменьшении предложения, из позиции кривой S к S2</a:t>
            </a:r>
          </a:p>
          <a:p>
            <a:r>
              <a:rPr lang="ru-RU" b="1" dirty="0">
                <a:solidFill>
                  <a:srgbClr val="333333"/>
                </a:solidFill>
                <a:latin typeface="Circe"/>
                <a:cs typeface="Arial" panose="020B0604020202020204" pitchFamily="34" charset="0"/>
              </a:rPr>
              <a:t>                                                </a:t>
            </a:r>
            <a:r>
              <a:rPr lang="ru-RU" b="1" dirty="0">
                <a:solidFill>
                  <a:srgbClr val="C00000"/>
                </a:solidFill>
                <a:latin typeface="Arial" panose="020B0604020202020204" pitchFamily="34" charset="0"/>
                <a:cs typeface="Arial" panose="020B0604020202020204" pitchFamily="34" charset="0"/>
              </a:rPr>
              <a:t>ФАКТОРЫ ПРЕДЛОЖЕНИЯ</a:t>
            </a:r>
          </a:p>
          <a:p>
            <a:pPr marL="285750" indent="-285750">
              <a:buFont typeface="Wingdings" panose="05000000000000000000" pitchFamily="2" charset="2"/>
              <a:buChar char="Ø"/>
            </a:pPr>
            <a:r>
              <a:rPr lang="ru-RU" sz="1600" dirty="0"/>
              <a:t>цены на ресурсы;</a:t>
            </a:r>
          </a:p>
          <a:p>
            <a:pPr marL="285750" indent="-285750">
              <a:buFont typeface="Wingdings" panose="05000000000000000000" pitchFamily="2" charset="2"/>
              <a:buChar char="Ø"/>
            </a:pPr>
            <a:r>
              <a:rPr lang="ru-RU" sz="1600" dirty="0"/>
              <a:t>технология производства;</a:t>
            </a:r>
          </a:p>
          <a:p>
            <a:pPr marL="285750" indent="-285750">
              <a:buFont typeface="Wingdings" panose="05000000000000000000" pitchFamily="2" charset="2"/>
              <a:buChar char="Ø"/>
            </a:pPr>
            <a:r>
              <a:rPr lang="ru-RU" sz="1600" dirty="0"/>
              <a:t>число продавцов на рынке;</a:t>
            </a:r>
          </a:p>
          <a:p>
            <a:pPr marL="285750" indent="-285750">
              <a:buFont typeface="Wingdings" panose="05000000000000000000" pitchFamily="2" charset="2"/>
              <a:buChar char="Ø"/>
            </a:pPr>
            <a:r>
              <a:rPr lang="ru-RU" sz="1600" dirty="0"/>
              <a:t>ожидания изменения цен;</a:t>
            </a:r>
          </a:p>
          <a:p>
            <a:pPr marL="285750" indent="-285750">
              <a:buFont typeface="Wingdings" panose="05000000000000000000" pitchFamily="2" charset="2"/>
              <a:buChar char="Ø"/>
            </a:pPr>
            <a:r>
              <a:rPr lang="ru-RU" sz="1600" dirty="0"/>
              <a:t>цены на другие товары;</a:t>
            </a:r>
          </a:p>
          <a:p>
            <a:pPr marL="285750" indent="-285750">
              <a:buFont typeface="Wingdings" panose="05000000000000000000" pitchFamily="2" charset="2"/>
              <a:buChar char="Ø"/>
            </a:pPr>
            <a:r>
              <a:rPr lang="ru-RU" sz="1600" dirty="0"/>
              <a:t>налоги и дотации производителям.</a:t>
            </a:r>
            <a:endParaRPr lang="ru-RU" sz="1600" dirty="0">
              <a:solidFill>
                <a:srgbClr val="C00000"/>
              </a:solidFill>
              <a:latin typeface="Arial" panose="020B0604020202020204" pitchFamily="34" charset="0"/>
              <a:cs typeface="Arial" panose="020B0604020202020204" pitchFamily="34" charset="0"/>
            </a:endParaRPr>
          </a:p>
          <a:p>
            <a:endParaRPr lang="ru-RU" b="1" dirty="0">
              <a:solidFill>
                <a:srgbClr val="C00000"/>
              </a:solidFill>
              <a:latin typeface="Arial" panose="020B0604020202020204" pitchFamily="34" charset="0"/>
              <a:cs typeface="Arial" panose="020B0604020202020204" pitchFamily="34" charset="0"/>
            </a:endParaRPr>
          </a:p>
        </p:txBody>
      </p:sp>
      <p:pic>
        <p:nvPicPr>
          <p:cNvPr id="7" name="Рисунок 6">
            <a:extLst>
              <a:ext uri="{FF2B5EF4-FFF2-40B4-BE49-F238E27FC236}">
                <a16:creationId xmlns:a16="http://schemas.microsoft.com/office/drawing/2014/main" id="{2375CC6E-0ED9-46E3-81EE-D7727518AB1B}"/>
              </a:ext>
            </a:extLst>
          </p:cNvPr>
          <p:cNvPicPr>
            <a:picLocks noChangeAspect="1"/>
          </p:cNvPicPr>
          <p:nvPr/>
        </p:nvPicPr>
        <p:blipFill>
          <a:blip r:embed="rId4"/>
          <a:stretch>
            <a:fillRect/>
          </a:stretch>
        </p:blipFill>
        <p:spPr>
          <a:xfrm>
            <a:off x="6666918" y="3786589"/>
            <a:ext cx="3775795" cy="2862053"/>
          </a:xfrm>
          <a:prstGeom prst="rect">
            <a:avLst/>
          </a:prstGeom>
        </p:spPr>
      </p:pic>
    </p:spTree>
    <p:extLst>
      <p:ext uri="{BB962C8B-B14F-4D97-AF65-F5344CB8AC3E}">
        <p14:creationId xmlns:p14="http://schemas.microsoft.com/office/powerpoint/2010/main" val="8525522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374B0049-6A66-4421-85B1-1B9A6D1661DF}"/>
              </a:ext>
            </a:extLst>
          </p:cNvPr>
          <p:cNvSpPr/>
          <p:nvPr/>
        </p:nvSpPr>
        <p:spPr>
          <a:xfrm>
            <a:off x="0" y="39757"/>
            <a:ext cx="12192000" cy="7457747"/>
          </a:xfrm>
          <a:prstGeom prst="rect">
            <a:avLst/>
          </a:prstGeom>
        </p:spPr>
        <p:txBody>
          <a:bodyPr wrap="square">
            <a:spAutoFit/>
          </a:bodyPr>
          <a:lstStyle/>
          <a:p>
            <a:pPr>
              <a:lnSpc>
                <a:spcPct val="107000"/>
              </a:lnSpc>
              <a:spcAft>
                <a:spcPts val="0"/>
              </a:spcAft>
            </a:pP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Любая предпринимательская деятельность связана неизбежными затратами (издержками) производства.</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b="1" i="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Издержки (затраты) производства</a:t>
            </a: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 это затраты производителя (владельца фирмы) на приобретение и использование факторов производства.</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b="1" i="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Экономические издержки</a:t>
            </a: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 те выплаты, которые фирма обязана сделать, или те доходы, которые фирма должна обеспечить поставщикам ресурсов для того, чтобы отвлечь эти ресурсы от альтернативных (иных) вариантов использования.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Виды экономических издержек (затрат):</a:t>
            </a:r>
            <a:endParaRPr lang="ru-RU" sz="16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b="1" i="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1) внутренние (неявные)</a:t>
            </a: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 стоимость собственного ресурса (равны денежным выплатам, которые могли бы быть получены за самосто­ятельно используемый ресурс, если бы его собствен­ник вложил его в чужое дело);</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b="1" i="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2) внешние (явные, бухгалтерские)</a:t>
            </a:r>
            <a:r>
              <a:rPr lang="ru-RU" sz="1600" i="1"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выплаты поставщикам трудовых ре­сурсов, сырья, топлива, услуг и т. д. (сумма денежных выплат, которые фирма осуществляет для оплаты не­обходимых ресурсов).</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Внешние издержки, в свою очередь, делятся на:</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b="1" i="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1) постоянные издержки</a:t>
            </a:r>
            <a:r>
              <a:rPr lang="ru-RU" sz="1600" i="1"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та часть общих издержек, кото­рая не зависит на данный момент времени от объёма выпускаемой продукции (арендная плата за помещение, расходы на содержание здания, затраты на переподготовку кадров, заработная плата управленческого персонала, расходы на коммунальные услуги, амор­тизация — постепенное снашивание основных фондов, процент по кредиту, охрана). Постоянные издержки предприятие несёт даже в том случае, если оно не работает;</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b="1" i="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2) переменные издержки</a:t>
            </a:r>
            <a:r>
              <a:rPr lang="ru-RU" sz="1600" i="1"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a:t>
            </a: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та часть общих издержек, величина которых на дан­ный период времени нахо­дится в прямой зависимос­ти от объёма производства и реализации продукции (приобретение сырья, опла­та труда рабочих, энергии, топлива, транспортных услуг, расхо­ды на тару и упаковку и т. п.). Переменные издержки изменяются при любом колебании объёмов выпуска товаров и в том же направлении (увеличиваются при росте объёмов и падают при их сокращении).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b="1" i="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Средние издержки</a:t>
            </a: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 это издержки фирмы, приходящиеся на одну единицу продукции.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Средние издержки показывают, во что обходится фирме производство одной единицы продукции. С их размером связано установление цены на товар/услугу.</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b="1" i="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Экономическая прибыль</a:t>
            </a: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 это разница между общей выручкой фирмы и экономическими издержками.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b="1" i="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Бухгалтерская прибыль</a:t>
            </a:r>
            <a:r>
              <a:rPr lang="ru-RU" sz="1600" dirty="0">
                <a:solidFill>
                  <a:srgbClr val="333333"/>
                </a:solidFill>
                <a:latin typeface="Arial" panose="020B0604020202020204" pitchFamily="34" charset="0"/>
                <a:ea typeface="Times New Roman" panose="02020603050405020304" pitchFamily="18" charset="0"/>
                <a:cs typeface="Times New Roman" panose="02020603050405020304" pitchFamily="18" charset="0"/>
              </a:rPr>
              <a:t> — это разница между общей выручкой и бухгалтерскими издержками.</a:t>
            </a:r>
          </a:p>
          <a:p>
            <a:pPr>
              <a:lnSpc>
                <a:spcPct val="107000"/>
              </a:lnSpc>
              <a:spcAft>
                <a:spcPts val="0"/>
              </a:spcAft>
            </a:pP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dirty="0">
                <a:latin typeface="Calibri" panose="020F0502020204030204" pitchFamily="34" charset="0"/>
                <a:ea typeface="Calibri" panose="020F0502020204030204" pitchFamily="34"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996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05C371-5408-4F80-B3D7-7FFAE5843350}"/>
              </a:ext>
            </a:extLst>
          </p:cNvPr>
          <p:cNvSpPr txBox="1"/>
          <p:nvPr/>
        </p:nvSpPr>
        <p:spPr>
          <a:xfrm>
            <a:off x="662609" y="400416"/>
            <a:ext cx="10213715" cy="584775"/>
          </a:xfrm>
          <a:prstGeom prst="rect">
            <a:avLst/>
          </a:prstGeom>
          <a:noFill/>
        </p:spPr>
        <p:txBody>
          <a:bodyPr wrap="square" rtlCol="0">
            <a:spAutoFit/>
          </a:bodyPr>
          <a:lstStyle/>
          <a:p>
            <a:r>
              <a:rPr lang="ru-RU" sz="1600" b="1" dirty="0">
                <a:solidFill>
                  <a:srgbClr val="C00000"/>
                </a:solidFill>
                <a:latin typeface="Arial" panose="020B0604020202020204" pitchFamily="34" charset="0"/>
                <a:cs typeface="Arial" panose="020B0604020202020204" pitchFamily="34" charset="0"/>
              </a:rPr>
              <a:t>Конкуренция</a:t>
            </a:r>
            <a:r>
              <a:rPr lang="ru-RU" sz="1600" dirty="0">
                <a:latin typeface="Arial" panose="020B0604020202020204" pitchFamily="34" charset="0"/>
                <a:cs typeface="Arial" panose="020B0604020202020204" pitchFamily="34" charset="0"/>
              </a:rPr>
              <a:t> – это соперничество между субъектами по поводу лучшего положения на рынке</a:t>
            </a:r>
          </a:p>
          <a:p>
            <a:pPr algn="ctr"/>
            <a:r>
              <a:rPr lang="ru-RU" sz="1600" b="1" dirty="0">
                <a:solidFill>
                  <a:srgbClr val="C00000"/>
                </a:solidFill>
                <a:latin typeface="Arial" panose="020B0604020202020204" pitchFamily="34" charset="0"/>
                <a:cs typeface="Arial" panose="020B0604020202020204" pitchFamily="34" charset="0"/>
              </a:rPr>
              <a:t>ТИПЫ КОНКУРЕНЦИИ</a:t>
            </a:r>
          </a:p>
        </p:txBody>
      </p:sp>
      <p:sp>
        <p:nvSpPr>
          <p:cNvPr id="4" name="Стрелка: вниз 3">
            <a:extLst>
              <a:ext uri="{FF2B5EF4-FFF2-40B4-BE49-F238E27FC236}">
                <a16:creationId xmlns:a16="http://schemas.microsoft.com/office/drawing/2014/main" id="{B80504A7-15B8-4D84-AE6D-010C0E81AB11}"/>
              </a:ext>
            </a:extLst>
          </p:cNvPr>
          <p:cNvSpPr/>
          <p:nvPr/>
        </p:nvSpPr>
        <p:spPr>
          <a:xfrm rot="3270451">
            <a:off x="3903334" y="926353"/>
            <a:ext cx="606524" cy="9208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a:extLst>
              <a:ext uri="{FF2B5EF4-FFF2-40B4-BE49-F238E27FC236}">
                <a16:creationId xmlns:a16="http://schemas.microsoft.com/office/drawing/2014/main" id="{04AB7081-BCC8-464B-8620-D0F6AC090C39}"/>
              </a:ext>
            </a:extLst>
          </p:cNvPr>
          <p:cNvPicPr>
            <a:picLocks noChangeAspect="1"/>
          </p:cNvPicPr>
          <p:nvPr/>
        </p:nvPicPr>
        <p:blipFill>
          <a:blip r:embed="rId2"/>
          <a:stretch>
            <a:fillRect/>
          </a:stretch>
        </p:blipFill>
        <p:spPr>
          <a:xfrm rot="15489611">
            <a:off x="6979075" y="925933"/>
            <a:ext cx="871804" cy="762066"/>
          </a:xfrm>
          <a:prstGeom prst="rect">
            <a:avLst/>
          </a:prstGeom>
        </p:spPr>
      </p:pic>
      <p:sp>
        <p:nvSpPr>
          <p:cNvPr id="7" name="TextBox 6">
            <a:extLst>
              <a:ext uri="{FF2B5EF4-FFF2-40B4-BE49-F238E27FC236}">
                <a16:creationId xmlns:a16="http://schemas.microsoft.com/office/drawing/2014/main" id="{02C0D223-29D3-44E7-A0D8-6435924E3C0D}"/>
              </a:ext>
            </a:extLst>
          </p:cNvPr>
          <p:cNvSpPr txBox="1"/>
          <p:nvPr/>
        </p:nvSpPr>
        <p:spPr>
          <a:xfrm>
            <a:off x="2641174" y="1602133"/>
            <a:ext cx="2116354" cy="1107996"/>
          </a:xfrm>
          <a:prstGeom prst="rect">
            <a:avLst/>
          </a:prstGeom>
          <a:noFill/>
        </p:spPr>
        <p:txBody>
          <a:bodyPr wrap="square" rtlCol="0">
            <a:spAutoFit/>
          </a:bodyPr>
          <a:lstStyle/>
          <a:p>
            <a:r>
              <a:rPr lang="ru-RU" dirty="0"/>
              <a:t>Совершенная:</a:t>
            </a:r>
          </a:p>
          <a:p>
            <a:r>
              <a:rPr lang="ru-RU" sz="1600" dirty="0"/>
              <a:t>равные условия для всех участников рынка</a:t>
            </a:r>
          </a:p>
        </p:txBody>
      </p:sp>
      <p:sp>
        <p:nvSpPr>
          <p:cNvPr id="8" name="TextBox 7">
            <a:extLst>
              <a:ext uri="{FF2B5EF4-FFF2-40B4-BE49-F238E27FC236}">
                <a16:creationId xmlns:a16="http://schemas.microsoft.com/office/drawing/2014/main" id="{C69D5E02-0BE9-42E6-95E6-0CF811228B99}"/>
              </a:ext>
            </a:extLst>
          </p:cNvPr>
          <p:cNvSpPr txBox="1"/>
          <p:nvPr/>
        </p:nvSpPr>
        <p:spPr>
          <a:xfrm flipH="1">
            <a:off x="7265053" y="1557935"/>
            <a:ext cx="2533820" cy="369332"/>
          </a:xfrm>
          <a:prstGeom prst="rect">
            <a:avLst/>
          </a:prstGeom>
          <a:noFill/>
        </p:spPr>
        <p:txBody>
          <a:bodyPr wrap="square" rtlCol="0">
            <a:spAutoFit/>
          </a:bodyPr>
          <a:lstStyle/>
          <a:p>
            <a:r>
              <a:rPr lang="ru-RU" dirty="0"/>
              <a:t>Несовершенная</a:t>
            </a:r>
          </a:p>
        </p:txBody>
      </p:sp>
      <p:sp>
        <p:nvSpPr>
          <p:cNvPr id="9" name="Стрелка: вниз 8">
            <a:extLst>
              <a:ext uri="{FF2B5EF4-FFF2-40B4-BE49-F238E27FC236}">
                <a16:creationId xmlns:a16="http://schemas.microsoft.com/office/drawing/2014/main" id="{BA6E7F46-AD59-43FD-992C-1A741655E42D}"/>
              </a:ext>
            </a:extLst>
          </p:cNvPr>
          <p:cNvSpPr/>
          <p:nvPr/>
        </p:nvSpPr>
        <p:spPr>
          <a:xfrm rot="3841106">
            <a:off x="6540848" y="1486233"/>
            <a:ext cx="263266" cy="159267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a:extLst>
              <a:ext uri="{FF2B5EF4-FFF2-40B4-BE49-F238E27FC236}">
                <a16:creationId xmlns:a16="http://schemas.microsoft.com/office/drawing/2014/main" id="{2DD2689F-CE0E-42C1-951F-E3860EAB2D8C}"/>
              </a:ext>
            </a:extLst>
          </p:cNvPr>
          <p:cNvPicPr>
            <a:picLocks noChangeAspect="1"/>
          </p:cNvPicPr>
          <p:nvPr/>
        </p:nvPicPr>
        <p:blipFill>
          <a:blip r:embed="rId3"/>
          <a:stretch>
            <a:fillRect/>
          </a:stretch>
        </p:blipFill>
        <p:spPr>
          <a:xfrm rot="18333544">
            <a:off x="7806857" y="2012371"/>
            <a:ext cx="792311" cy="629115"/>
          </a:xfrm>
          <a:prstGeom prst="rect">
            <a:avLst/>
          </a:prstGeom>
        </p:spPr>
      </p:pic>
      <p:pic>
        <p:nvPicPr>
          <p:cNvPr id="11" name="Рисунок 10">
            <a:extLst>
              <a:ext uri="{FF2B5EF4-FFF2-40B4-BE49-F238E27FC236}">
                <a16:creationId xmlns:a16="http://schemas.microsoft.com/office/drawing/2014/main" id="{D56E60EE-7DDD-47FE-8A05-1F1F701DBB94}"/>
              </a:ext>
            </a:extLst>
          </p:cNvPr>
          <p:cNvPicPr>
            <a:picLocks noChangeAspect="1"/>
          </p:cNvPicPr>
          <p:nvPr/>
        </p:nvPicPr>
        <p:blipFill>
          <a:blip r:embed="rId3"/>
          <a:stretch>
            <a:fillRect/>
          </a:stretch>
        </p:blipFill>
        <p:spPr>
          <a:xfrm flipH="1">
            <a:off x="9016242" y="1762501"/>
            <a:ext cx="1124960" cy="825298"/>
          </a:xfrm>
          <a:prstGeom prst="rect">
            <a:avLst/>
          </a:prstGeom>
        </p:spPr>
      </p:pic>
      <p:sp>
        <p:nvSpPr>
          <p:cNvPr id="12" name="TextBox 11">
            <a:extLst>
              <a:ext uri="{FF2B5EF4-FFF2-40B4-BE49-F238E27FC236}">
                <a16:creationId xmlns:a16="http://schemas.microsoft.com/office/drawing/2014/main" id="{EF6A9686-6439-4E58-AE09-B319954B1200}"/>
              </a:ext>
            </a:extLst>
          </p:cNvPr>
          <p:cNvSpPr txBox="1"/>
          <p:nvPr/>
        </p:nvSpPr>
        <p:spPr>
          <a:xfrm>
            <a:off x="4230548" y="2575932"/>
            <a:ext cx="2967479" cy="646331"/>
          </a:xfrm>
          <a:prstGeom prst="rect">
            <a:avLst/>
          </a:prstGeom>
          <a:noFill/>
        </p:spPr>
        <p:txBody>
          <a:bodyPr wrap="none" rtlCol="0">
            <a:spAutoFit/>
          </a:bodyPr>
          <a:lstStyle/>
          <a:p>
            <a:r>
              <a:rPr lang="ru-RU" dirty="0"/>
              <a:t>Монополистическая:</a:t>
            </a:r>
          </a:p>
          <a:p>
            <a:r>
              <a:rPr lang="ru-RU" dirty="0"/>
              <a:t>много крупных продавцов</a:t>
            </a:r>
          </a:p>
        </p:txBody>
      </p:sp>
      <p:sp>
        <p:nvSpPr>
          <p:cNvPr id="13" name="TextBox 12">
            <a:extLst>
              <a:ext uri="{FF2B5EF4-FFF2-40B4-BE49-F238E27FC236}">
                <a16:creationId xmlns:a16="http://schemas.microsoft.com/office/drawing/2014/main" id="{C80845D6-638F-4BDD-A81A-3C50EC26694C}"/>
              </a:ext>
            </a:extLst>
          </p:cNvPr>
          <p:cNvSpPr txBox="1"/>
          <p:nvPr/>
        </p:nvSpPr>
        <p:spPr>
          <a:xfrm>
            <a:off x="7142248" y="2672705"/>
            <a:ext cx="2231701" cy="646331"/>
          </a:xfrm>
          <a:prstGeom prst="rect">
            <a:avLst/>
          </a:prstGeom>
          <a:noFill/>
        </p:spPr>
        <p:txBody>
          <a:bodyPr wrap="none" rtlCol="0">
            <a:spAutoFit/>
          </a:bodyPr>
          <a:lstStyle/>
          <a:p>
            <a:r>
              <a:rPr lang="ru-RU" dirty="0"/>
              <a:t>Чистая монополия:</a:t>
            </a:r>
          </a:p>
          <a:p>
            <a:r>
              <a:rPr lang="ru-RU" dirty="0"/>
              <a:t>1 продавец</a:t>
            </a:r>
          </a:p>
        </p:txBody>
      </p:sp>
      <p:sp>
        <p:nvSpPr>
          <p:cNvPr id="14" name="TextBox 13">
            <a:extLst>
              <a:ext uri="{FF2B5EF4-FFF2-40B4-BE49-F238E27FC236}">
                <a16:creationId xmlns:a16="http://schemas.microsoft.com/office/drawing/2014/main" id="{0BF8895A-402C-43B4-B977-06FCB9E30D7C}"/>
              </a:ext>
            </a:extLst>
          </p:cNvPr>
          <p:cNvSpPr txBox="1"/>
          <p:nvPr/>
        </p:nvSpPr>
        <p:spPr>
          <a:xfrm>
            <a:off x="9710166" y="2717274"/>
            <a:ext cx="1821332" cy="646331"/>
          </a:xfrm>
          <a:prstGeom prst="rect">
            <a:avLst/>
          </a:prstGeom>
          <a:noFill/>
        </p:spPr>
        <p:txBody>
          <a:bodyPr wrap="none" rtlCol="0">
            <a:spAutoFit/>
          </a:bodyPr>
          <a:lstStyle/>
          <a:p>
            <a:r>
              <a:rPr lang="ru-RU" dirty="0"/>
              <a:t>Олигополия:</a:t>
            </a:r>
          </a:p>
          <a:p>
            <a:r>
              <a:rPr lang="ru-RU" dirty="0"/>
              <a:t>2-10 продавцов</a:t>
            </a:r>
          </a:p>
        </p:txBody>
      </p:sp>
      <p:sp>
        <p:nvSpPr>
          <p:cNvPr id="15" name="Прямоугольник 14">
            <a:extLst>
              <a:ext uri="{FF2B5EF4-FFF2-40B4-BE49-F238E27FC236}">
                <a16:creationId xmlns:a16="http://schemas.microsoft.com/office/drawing/2014/main" id="{C3882E79-32B1-4B5F-ADCD-6AD4A7A1A6ED}"/>
              </a:ext>
            </a:extLst>
          </p:cNvPr>
          <p:cNvSpPr/>
          <p:nvPr/>
        </p:nvSpPr>
        <p:spPr>
          <a:xfrm>
            <a:off x="52080" y="3091087"/>
            <a:ext cx="12087839" cy="4037387"/>
          </a:xfrm>
          <a:prstGeom prst="rect">
            <a:avLst/>
          </a:prstGeom>
        </p:spPr>
        <p:txBody>
          <a:bodyPr wrap="square">
            <a:spAutoFit/>
          </a:bodyPr>
          <a:lstStyle/>
          <a:p>
            <a:pPr>
              <a:spcAft>
                <a:spcPts val="0"/>
              </a:spcAft>
            </a:pPr>
            <a:r>
              <a:rPr lang="ru-RU" sz="1600" b="1" dirty="0">
                <a:solidFill>
                  <a:srgbClr val="C00000"/>
                </a:solidFill>
                <a:latin typeface="Arial" panose="020B0604020202020204" pitchFamily="34" charset="0"/>
                <a:ea typeface="Times New Roman" panose="02020603050405020304" pitchFamily="18" charset="0"/>
                <a:cs typeface="Arial" panose="020B0604020202020204" pitchFamily="34" charset="0"/>
              </a:rPr>
              <a:t>Формы искусственных монополий </a:t>
            </a:r>
          </a:p>
          <a:p>
            <a:pPr>
              <a:spcAft>
                <a:spcPts val="0"/>
              </a:spcAft>
            </a:pPr>
            <a:r>
              <a:rPr lang="ru-RU" sz="1600" b="1" dirty="0">
                <a:solidFill>
                  <a:srgbClr val="C00000"/>
                </a:solidFill>
                <a:latin typeface="Arial" panose="020B0604020202020204" pitchFamily="34" charset="0"/>
                <a:ea typeface="Times New Roman" panose="02020603050405020304" pitchFamily="18" charset="0"/>
              </a:rPr>
              <a:t>Картель</a:t>
            </a:r>
            <a:r>
              <a:rPr lang="ru-RU" sz="1600" dirty="0">
                <a:solidFill>
                  <a:srgbClr val="333333"/>
                </a:solidFill>
                <a:latin typeface="Arial" panose="020B0604020202020204" pitchFamily="34" charset="0"/>
                <a:ea typeface="Times New Roman" panose="02020603050405020304" pitchFamily="18" charset="0"/>
              </a:rPr>
              <a:t> — это объединение ряда предприятий одной отрасли, участники которого заключают между собой соглашение о рыночных ценах на товары, распределяют рынки сбыта, определяют долю каждого предприятия в общем объёме производства.</a:t>
            </a:r>
            <a:endParaRPr lang="ru-RU" sz="1600" dirty="0">
              <a:latin typeface="Times New Roman" panose="02020603050405020304" pitchFamily="18" charset="0"/>
              <a:ea typeface="Times New Roman" panose="02020603050405020304" pitchFamily="18" charset="0"/>
            </a:endParaRPr>
          </a:p>
          <a:p>
            <a:r>
              <a:rPr lang="ru-RU" sz="1600" b="1" dirty="0">
                <a:solidFill>
                  <a:srgbClr val="C00000"/>
                </a:solidFill>
                <a:latin typeface="Arial" panose="020B0604020202020204" pitchFamily="34" charset="0"/>
                <a:ea typeface="Times New Roman" panose="02020603050405020304" pitchFamily="18" charset="0"/>
              </a:rPr>
              <a:t>Синдикат</a:t>
            </a:r>
            <a:r>
              <a:rPr lang="ru-RU" sz="1600" dirty="0">
                <a:solidFill>
                  <a:srgbClr val="333333"/>
                </a:solidFill>
                <a:latin typeface="Arial" panose="020B0604020202020204" pitchFamily="34" charset="0"/>
                <a:ea typeface="Times New Roman" panose="02020603050405020304" pitchFamily="18" charset="0"/>
              </a:rPr>
              <a:t> — это объединение ряда предприятий одной отрасли, при котором за его участниками сохраняются производственная самостоятельность и собственность на средства производства. Однако предприятия, входящие в синдикат, теряют коммерческую самостоятельность, а произведённая ими продукция реализуется через единую контору.</a:t>
            </a:r>
            <a:endParaRPr lang="ru-RU" sz="1600" dirty="0">
              <a:latin typeface="Times New Roman" panose="02020603050405020304" pitchFamily="18" charset="0"/>
              <a:ea typeface="Times New Roman" panose="02020603050405020304" pitchFamily="18" charset="0"/>
            </a:endParaRPr>
          </a:p>
          <a:p>
            <a:r>
              <a:rPr lang="ru-RU" sz="1600" b="1" dirty="0">
                <a:solidFill>
                  <a:srgbClr val="C00000"/>
                </a:solidFill>
                <a:latin typeface="Arial" panose="020B0604020202020204" pitchFamily="34" charset="0"/>
                <a:ea typeface="Times New Roman" panose="02020603050405020304" pitchFamily="18" charset="0"/>
              </a:rPr>
              <a:t>Трест</a:t>
            </a:r>
            <a:r>
              <a:rPr lang="ru-RU" sz="1600" dirty="0">
                <a:solidFill>
                  <a:srgbClr val="333333"/>
                </a:solidFill>
                <a:latin typeface="Arial" panose="020B0604020202020204" pitchFamily="34" charset="0"/>
                <a:ea typeface="Times New Roman" panose="02020603050405020304" pitchFamily="18" charset="0"/>
              </a:rPr>
              <a:t> — это единое акционерное общество, господствующее в определённой отрасли. Предприятия, входящие в трест, лишены производственной и коммерческой самостоятельности.</a:t>
            </a:r>
            <a:endParaRPr lang="ru-RU" sz="1600" dirty="0">
              <a:latin typeface="Times New Roman" panose="02020603050405020304" pitchFamily="18" charset="0"/>
              <a:ea typeface="Times New Roman" panose="02020603050405020304" pitchFamily="18" charset="0"/>
            </a:endParaRPr>
          </a:p>
          <a:p>
            <a:r>
              <a:rPr lang="ru-RU" sz="1600" b="1" dirty="0">
                <a:solidFill>
                  <a:srgbClr val="C00000"/>
                </a:solidFill>
                <a:latin typeface="Arial" panose="020B0604020202020204" pitchFamily="34" charset="0"/>
                <a:ea typeface="Times New Roman" panose="02020603050405020304" pitchFamily="18" charset="0"/>
              </a:rPr>
              <a:t>Концерн</a:t>
            </a:r>
            <a:r>
              <a:rPr lang="ru-RU" sz="1600" dirty="0">
                <a:solidFill>
                  <a:srgbClr val="333333"/>
                </a:solidFill>
                <a:latin typeface="Arial" panose="020B0604020202020204" pitchFamily="34" charset="0"/>
                <a:ea typeface="Times New Roman" panose="02020603050405020304" pitchFamily="18" charset="0"/>
              </a:rPr>
              <a:t> — это объединение предприятий различных отраслей хозяйства, торговых фирм, банков, транспортных компаний, которое находится под единым финансовым контролем.</a:t>
            </a:r>
            <a:endParaRPr lang="ru-RU" sz="1600" dirty="0">
              <a:latin typeface="Times New Roman" panose="02020603050405020304" pitchFamily="18" charset="0"/>
              <a:ea typeface="Times New Roman" panose="02020603050405020304" pitchFamily="18" charset="0"/>
            </a:endParaRPr>
          </a:p>
          <a:p>
            <a:r>
              <a:rPr lang="ru-RU" sz="1600" dirty="0">
                <a:solidFill>
                  <a:srgbClr val="333333"/>
                </a:solidFill>
                <a:latin typeface="Arial" panose="020B0604020202020204" pitchFamily="34" charset="0"/>
                <a:ea typeface="Times New Roman" panose="02020603050405020304" pitchFamily="18" charset="0"/>
              </a:rPr>
              <a:t>Также существует обратная ситуация: когда на рынке есть только один покупатель и множество продавцов. В данном случае решающую роль при ценообразовании будет выполнять уже покупатель. В качестве последнего может выступать и государство. </a:t>
            </a:r>
            <a:endParaRPr lang="ru-RU" sz="1600" dirty="0">
              <a:latin typeface="Times New Roman" panose="02020603050405020304" pitchFamily="18" charset="0"/>
              <a:ea typeface="Times New Roman" panose="02020603050405020304" pitchFamily="18" charset="0"/>
            </a:endParaRPr>
          </a:p>
          <a:p>
            <a:r>
              <a:rPr lang="ru-RU" sz="1600" b="1" dirty="0">
                <a:solidFill>
                  <a:srgbClr val="C00000"/>
                </a:solidFill>
                <a:latin typeface="Arial" panose="020B0604020202020204" pitchFamily="34" charset="0"/>
                <a:ea typeface="Times New Roman" panose="02020603050405020304" pitchFamily="18" charset="0"/>
              </a:rPr>
              <a:t>Монопсония</a:t>
            </a:r>
            <a:r>
              <a:rPr lang="ru-RU" sz="1600" dirty="0">
                <a:solidFill>
                  <a:srgbClr val="333333"/>
                </a:solidFill>
                <a:latin typeface="Arial" panose="020B0604020202020204" pitchFamily="34" charset="0"/>
                <a:ea typeface="Times New Roman" panose="02020603050405020304" pitchFamily="18" charset="0"/>
              </a:rPr>
              <a:t> — ситуация на рынке, когда имеется только один покупатель и множество продавцов</a:t>
            </a:r>
            <a:endParaRPr lang="ru-RU" sz="1600" dirty="0">
              <a:latin typeface="Times New Roman" panose="02020603050405020304" pitchFamily="18" charset="0"/>
              <a:ea typeface="Times New Roman" panose="02020603050405020304" pitchFamily="18" charset="0"/>
            </a:endParaRPr>
          </a:p>
          <a:p>
            <a:pPr>
              <a:lnSpc>
                <a:spcPct val="107000"/>
              </a:lnSpc>
              <a:spcAft>
                <a:spcPts val="800"/>
              </a:spcAft>
            </a:pPr>
            <a:r>
              <a:rPr lang="ru-RU" sz="1600" dirty="0">
                <a:latin typeface="Calibri" panose="020F0502020204030204" pitchFamily="34" charset="0"/>
                <a:ea typeface="Calibri" panose="020F0502020204030204" pitchFamily="34"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id="{ED4E8D9E-9D43-495B-A658-D983A4E16890}"/>
              </a:ext>
            </a:extLst>
          </p:cNvPr>
          <p:cNvPicPr>
            <a:picLocks noChangeAspect="1"/>
          </p:cNvPicPr>
          <p:nvPr/>
        </p:nvPicPr>
        <p:blipFill rotWithShape="1">
          <a:blip r:embed="rId4"/>
          <a:srcRect l="4875" t="16244" r="6667" b="8406"/>
          <a:stretch/>
        </p:blipFill>
        <p:spPr>
          <a:xfrm>
            <a:off x="4251" y="730164"/>
            <a:ext cx="2509982" cy="1603513"/>
          </a:xfrm>
          <a:prstGeom prst="rect">
            <a:avLst/>
          </a:prstGeom>
        </p:spPr>
      </p:pic>
    </p:spTree>
    <p:extLst>
      <p:ext uri="{BB962C8B-B14F-4D97-AF65-F5344CB8AC3E}">
        <p14:creationId xmlns:p14="http://schemas.microsoft.com/office/powerpoint/2010/main" val="213285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7FECE5C-2184-4C5F-94AA-89655A5F7AE1}"/>
              </a:ext>
            </a:extLst>
          </p:cNvPr>
          <p:cNvPicPr>
            <a:picLocks noChangeAspect="1"/>
          </p:cNvPicPr>
          <p:nvPr/>
        </p:nvPicPr>
        <p:blipFill>
          <a:blip r:embed="rId2"/>
          <a:stretch>
            <a:fillRect/>
          </a:stretch>
        </p:blipFill>
        <p:spPr>
          <a:xfrm>
            <a:off x="778358" y="1060174"/>
            <a:ext cx="8753475" cy="2695575"/>
          </a:xfrm>
          <a:prstGeom prst="rect">
            <a:avLst/>
          </a:prstGeom>
        </p:spPr>
      </p:pic>
      <p:sp>
        <p:nvSpPr>
          <p:cNvPr id="3" name="Прямоугольник 2">
            <a:extLst>
              <a:ext uri="{FF2B5EF4-FFF2-40B4-BE49-F238E27FC236}">
                <a16:creationId xmlns:a16="http://schemas.microsoft.com/office/drawing/2014/main" id="{12963AA5-AA8A-4F4A-85C5-D24EEB96DF09}"/>
              </a:ext>
            </a:extLst>
          </p:cNvPr>
          <p:cNvSpPr/>
          <p:nvPr/>
        </p:nvSpPr>
        <p:spPr>
          <a:xfrm>
            <a:off x="265043" y="203609"/>
            <a:ext cx="11264347" cy="369332"/>
          </a:xfrm>
          <a:prstGeom prst="rect">
            <a:avLst/>
          </a:prstGeom>
        </p:spPr>
        <p:txBody>
          <a:bodyPr wrap="square">
            <a:spAutoFit/>
          </a:bodyPr>
          <a:lstStyle/>
          <a:p>
            <a:r>
              <a:rPr lang="ru-RU" b="1" i="1" dirty="0">
                <a:solidFill>
                  <a:srgbClr val="C00000"/>
                </a:solidFill>
                <a:latin typeface="Circe"/>
              </a:rPr>
              <a:t>Рынок труда</a:t>
            </a:r>
            <a:r>
              <a:rPr lang="ru-RU" dirty="0">
                <a:solidFill>
                  <a:srgbClr val="C00000"/>
                </a:solidFill>
                <a:latin typeface="Circe"/>
              </a:rPr>
              <a:t> — </a:t>
            </a:r>
            <a:r>
              <a:rPr lang="ru-RU" dirty="0">
                <a:solidFill>
                  <a:srgbClr val="333333"/>
                </a:solidFill>
                <a:latin typeface="Circe"/>
              </a:rPr>
              <a:t>это сфера формирования спроса и предложения рабочей силы. </a:t>
            </a:r>
            <a:endParaRPr lang="ru-RU" dirty="0"/>
          </a:p>
        </p:txBody>
      </p:sp>
      <p:sp>
        <p:nvSpPr>
          <p:cNvPr id="4" name="TextBox 3">
            <a:extLst>
              <a:ext uri="{FF2B5EF4-FFF2-40B4-BE49-F238E27FC236}">
                <a16:creationId xmlns:a16="http://schemas.microsoft.com/office/drawing/2014/main" id="{B29CDFB1-7DF4-49AD-9EA4-6BF4B19EF71C}"/>
              </a:ext>
            </a:extLst>
          </p:cNvPr>
          <p:cNvSpPr txBox="1"/>
          <p:nvPr/>
        </p:nvSpPr>
        <p:spPr>
          <a:xfrm>
            <a:off x="5950227" y="2832419"/>
            <a:ext cx="4679486" cy="1200329"/>
          </a:xfrm>
          <a:prstGeom prst="rect">
            <a:avLst/>
          </a:prstGeom>
          <a:noFill/>
        </p:spPr>
        <p:txBody>
          <a:bodyPr wrap="none" rtlCol="0">
            <a:spAutoFit/>
          </a:bodyPr>
          <a:lstStyle/>
          <a:p>
            <a:r>
              <a:rPr lang="ru-RU" dirty="0"/>
              <a:t>Служащие срочной службы; инвалиды;</a:t>
            </a:r>
          </a:p>
          <a:p>
            <a:r>
              <a:rPr lang="ru-RU" dirty="0"/>
              <a:t>домохозяйки; студенты очных</a:t>
            </a:r>
          </a:p>
          <a:p>
            <a:r>
              <a:rPr lang="ru-RU" dirty="0"/>
              <a:t>отделений; лица, отбывающие наказание</a:t>
            </a:r>
          </a:p>
          <a:p>
            <a:r>
              <a:rPr lang="ru-RU" dirty="0"/>
              <a:t>в исправительных организациях.</a:t>
            </a:r>
          </a:p>
        </p:txBody>
      </p:sp>
      <p:sp>
        <p:nvSpPr>
          <p:cNvPr id="5" name="Прямоугольник 4">
            <a:extLst>
              <a:ext uri="{FF2B5EF4-FFF2-40B4-BE49-F238E27FC236}">
                <a16:creationId xmlns:a16="http://schemas.microsoft.com/office/drawing/2014/main" id="{59AD40FA-E1B3-4B31-9004-B342C201BAE6}"/>
              </a:ext>
            </a:extLst>
          </p:cNvPr>
          <p:cNvSpPr/>
          <p:nvPr/>
        </p:nvSpPr>
        <p:spPr>
          <a:xfrm>
            <a:off x="0" y="4032748"/>
            <a:ext cx="11873948" cy="2585323"/>
          </a:xfrm>
          <a:prstGeom prst="rect">
            <a:avLst/>
          </a:prstGeom>
        </p:spPr>
        <p:txBody>
          <a:bodyPr wrap="square">
            <a:spAutoFit/>
          </a:bodyPr>
          <a:lstStyle/>
          <a:p>
            <a:pPr algn="just"/>
            <a:r>
              <a:rPr lang="ru-RU" b="1" i="1" dirty="0">
                <a:solidFill>
                  <a:srgbClr val="C00000"/>
                </a:solidFill>
                <a:latin typeface="Circe"/>
              </a:rPr>
              <a:t>Безработица</a:t>
            </a:r>
            <a:r>
              <a:rPr lang="ru-RU" i="1" dirty="0">
                <a:solidFill>
                  <a:srgbClr val="C00000"/>
                </a:solidFill>
                <a:latin typeface="Circe"/>
              </a:rPr>
              <a:t> </a:t>
            </a:r>
            <a:r>
              <a:rPr lang="ru-RU" i="1" dirty="0">
                <a:solidFill>
                  <a:srgbClr val="333333"/>
                </a:solidFill>
                <a:latin typeface="Circe"/>
              </a:rPr>
              <a:t>— </a:t>
            </a:r>
            <a:r>
              <a:rPr lang="ru-RU" dirty="0">
                <a:solidFill>
                  <a:srgbClr val="333333"/>
                </a:solidFill>
                <a:latin typeface="Circe"/>
              </a:rPr>
              <a:t>это социально-экономическое явление, при котором часть трудоспособного населения не может найти работу. </a:t>
            </a:r>
            <a:r>
              <a:rPr lang="ru-RU" dirty="0">
                <a:solidFill>
                  <a:srgbClr val="C00000"/>
                </a:solidFill>
                <a:latin typeface="Circe"/>
              </a:rPr>
              <a:t>                                                       </a:t>
            </a:r>
            <a:r>
              <a:rPr lang="ru-RU" b="1" dirty="0">
                <a:solidFill>
                  <a:srgbClr val="C00000"/>
                </a:solidFill>
              </a:rPr>
              <a:t>Виды безработицы:</a:t>
            </a:r>
          </a:p>
          <a:p>
            <a:pPr algn="just"/>
            <a:r>
              <a:rPr lang="ru-RU" b="1" dirty="0">
                <a:solidFill>
                  <a:srgbClr val="C00000"/>
                </a:solidFill>
              </a:rPr>
              <a:t>Фрикционная — </a:t>
            </a:r>
            <a:r>
              <a:rPr lang="ru-RU" b="1" dirty="0"/>
              <a:t>с</a:t>
            </a:r>
            <a:r>
              <a:rPr lang="ru-RU" dirty="0"/>
              <a:t>вязана с поиском и ожиданием работы по специальности (молодые специалисты). Имеет в основном добровольный и кратковременный характер. </a:t>
            </a:r>
          </a:p>
          <a:p>
            <a:pPr algn="just"/>
            <a:r>
              <a:rPr lang="ru-RU" dirty="0">
                <a:solidFill>
                  <a:srgbClr val="C00000"/>
                </a:solidFill>
              </a:rPr>
              <a:t>Структурная — </a:t>
            </a:r>
            <a:r>
              <a:rPr lang="ru-RU" dirty="0"/>
              <a:t>связана с внедрением новых технологий, автоматизацией производства, изменением рынка товаров и услуг. Имеет в основном вынужденный и довольно долговременный характер.</a:t>
            </a:r>
          </a:p>
          <a:p>
            <a:pPr algn="just"/>
            <a:r>
              <a:rPr lang="ru-RU" dirty="0">
                <a:solidFill>
                  <a:srgbClr val="C00000"/>
                </a:solidFill>
              </a:rPr>
              <a:t>Циклическая — </a:t>
            </a:r>
            <a:r>
              <a:rPr lang="ru-RU" dirty="0"/>
              <a:t>связана с наступлением фазы общего экономического спада в экономическом цикле. Имеет вынужденный характер.</a:t>
            </a:r>
          </a:p>
          <a:p>
            <a:pPr algn="just"/>
            <a:r>
              <a:rPr lang="ru-RU" dirty="0">
                <a:solidFill>
                  <a:srgbClr val="C00000"/>
                </a:solidFill>
              </a:rPr>
              <a:t>Сезонная — </a:t>
            </a:r>
            <a:r>
              <a:rPr lang="ru-RU" dirty="0"/>
              <a:t>связана с сезонными колебаниями объёмов производства (сельское хозяйство, туризм).</a:t>
            </a:r>
            <a:endParaRPr lang="ru-RU" dirty="0">
              <a:solidFill>
                <a:srgbClr val="C00000"/>
              </a:solidFill>
            </a:endParaRPr>
          </a:p>
        </p:txBody>
      </p:sp>
    </p:spTree>
    <p:extLst>
      <p:ext uri="{BB962C8B-B14F-4D97-AF65-F5344CB8AC3E}">
        <p14:creationId xmlns:p14="http://schemas.microsoft.com/office/powerpoint/2010/main" val="2901814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76B8068C-504B-4BAF-A14C-4A59D4F54724}"/>
              </a:ext>
            </a:extLst>
          </p:cNvPr>
          <p:cNvSpPr/>
          <p:nvPr/>
        </p:nvSpPr>
        <p:spPr>
          <a:xfrm>
            <a:off x="92766" y="0"/>
            <a:ext cx="12298017" cy="6924973"/>
          </a:xfrm>
          <a:prstGeom prst="rect">
            <a:avLst/>
          </a:prstGeom>
        </p:spPr>
        <p:txBody>
          <a:bodyPr wrap="square">
            <a:spAutoFit/>
          </a:bodyPr>
          <a:lstStyle/>
          <a:p>
            <a:r>
              <a:rPr lang="ru-RU" b="1" i="1" dirty="0">
                <a:solidFill>
                  <a:srgbClr val="C00000"/>
                </a:solidFill>
                <a:latin typeface="Circe"/>
              </a:rPr>
              <a:t>Инфляция</a:t>
            </a:r>
            <a:r>
              <a:rPr lang="ru-RU" dirty="0">
                <a:solidFill>
                  <a:srgbClr val="333333"/>
                </a:solidFill>
                <a:latin typeface="Circe"/>
              </a:rPr>
              <a:t> (от лат.</a:t>
            </a:r>
            <a:r>
              <a:rPr lang="ru-RU" i="1" dirty="0">
                <a:solidFill>
                  <a:srgbClr val="333333"/>
                </a:solidFill>
                <a:latin typeface="Circe"/>
              </a:rPr>
              <a:t> </a:t>
            </a:r>
            <a:r>
              <a:rPr lang="ru-RU" i="1" dirty="0" err="1">
                <a:solidFill>
                  <a:srgbClr val="333333"/>
                </a:solidFill>
                <a:latin typeface="Circe"/>
              </a:rPr>
              <a:t>inflatio</a:t>
            </a:r>
            <a:r>
              <a:rPr lang="ru-RU" dirty="0">
                <a:solidFill>
                  <a:srgbClr val="333333"/>
                </a:solidFill>
                <a:latin typeface="Circe"/>
              </a:rPr>
              <a:t> — «вздутие») — это устойчивый процесс снижения покупательной способности денег, их обесценивание.</a:t>
            </a:r>
          </a:p>
          <a:p>
            <a:r>
              <a:rPr lang="ru-RU" b="1" dirty="0">
                <a:solidFill>
                  <a:srgbClr val="C00000"/>
                </a:solidFill>
                <a:latin typeface="Circe"/>
              </a:rPr>
              <a:t>Основные источники инфляции:</a:t>
            </a:r>
            <a:endParaRPr lang="ru-RU" dirty="0">
              <a:solidFill>
                <a:srgbClr val="C00000"/>
              </a:solidFill>
              <a:latin typeface="Circe"/>
            </a:endParaRPr>
          </a:p>
          <a:p>
            <a:pPr>
              <a:buFont typeface="+mj-lt"/>
              <a:buAutoNum type="arabicPeriod"/>
            </a:pPr>
            <a:r>
              <a:rPr lang="ru-RU" dirty="0">
                <a:solidFill>
                  <a:srgbClr val="333333"/>
                </a:solidFill>
                <a:latin typeface="Circe"/>
              </a:rPr>
              <a:t>Повышение номинальной заработной платы.</a:t>
            </a:r>
          </a:p>
          <a:p>
            <a:pPr>
              <a:buFont typeface="+mj-lt"/>
              <a:buAutoNum type="arabicPeriod"/>
            </a:pPr>
            <a:r>
              <a:rPr lang="ru-RU" dirty="0">
                <a:solidFill>
                  <a:srgbClr val="333333"/>
                </a:solidFill>
                <a:latin typeface="Circe"/>
              </a:rPr>
              <a:t>Увеличение цен на сырьё и энергию.</a:t>
            </a:r>
          </a:p>
          <a:p>
            <a:pPr>
              <a:buFont typeface="+mj-lt"/>
              <a:buAutoNum type="arabicPeriod"/>
            </a:pPr>
            <a:r>
              <a:rPr lang="ru-RU" dirty="0">
                <a:solidFill>
                  <a:srgbClr val="333333"/>
                </a:solidFill>
                <a:latin typeface="Circe"/>
              </a:rPr>
              <a:t>Увеличение налогов.</a:t>
            </a:r>
          </a:p>
          <a:p>
            <a:r>
              <a:rPr lang="ru-RU" b="1" dirty="0">
                <a:solidFill>
                  <a:srgbClr val="C00000"/>
                </a:solidFill>
                <a:latin typeface="Circe"/>
              </a:rPr>
              <a:t>Виды инфляции</a:t>
            </a:r>
            <a:endParaRPr lang="ru-RU" dirty="0">
              <a:solidFill>
                <a:srgbClr val="C00000"/>
              </a:solidFill>
              <a:latin typeface="Circe"/>
            </a:endParaRPr>
          </a:p>
          <a:p>
            <a:pPr marL="285750" indent="-285750">
              <a:buFont typeface="Wingdings" panose="05000000000000000000" pitchFamily="2" charset="2"/>
              <a:buChar char="Ø"/>
            </a:pPr>
            <a:r>
              <a:rPr lang="ru-RU" b="1" dirty="0">
                <a:solidFill>
                  <a:srgbClr val="333333"/>
                </a:solidFill>
                <a:latin typeface="Circe"/>
              </a:rPr>
              <a:t>умеренная (ползучая) инфляция</a:t>
            </a:r>
            <a:r>
              <a:rPr lang="ru-RU" dirty="0">
                <a:solidFill>
                  <a:srgbClr val="333333"/>
                </a:solidFill>
                <a:latin typeface="Circe"/>
              </a:rPr>
              <a:t>. Цены растут постепенно от 10 до 20% в год. Требует корректировки денежной политики;</a:t>
            </a:r>
          </a:p>
          <a:p>
            <a:pPr marL="285750" indent="-285750">
              <a:buFont typeface="Wingdings" panose="05000000000000000000" pitchFamily="2" charset="2"/>
              <a:buChar char="Ø"/>
            </a:pPr>
            <a:r>
              <a:rPr lang="ru-RU" b="1" dirty="0">
                <a:solidFill>
                  <a:srgbClr val="333333"/>
                </a:solidFill>
                <a:latin typeface="Circe"/>
              </a:rPr>
              <a:t>галопирующая инфляция</a:t>
            </a:r>
            <a:r>
              <a:rPr lang="ru-RU" dirty="0">
                <a:solidFill>
                  <a:srgbClr val="333333"/>
                </a:solidFill>
                <a:latin typeface="Circe"/>
              </a:rPr>
              <a:t>. Рост цен — более 20% в год. Требует кардинального пересмотра денежной политики;</a:t>
            </a:r>
          </a:p>
          <a:p>
            <a:pPr marL="285750" indent="-285750">
              <a:buFont typeface="Wingdings" panose="05000000000000000000" pitchFamily="2" charset="2"/>
              <a:buChar char="Ø"/>
            </a:pPr>
            <a:r>
              <a:rPr lang="ru-RU" b="1" dirty="0">
                <a:solidFill>
                  <a:srgbClr val="333333"/>
                </a:solidFill>
                <a:latin typeface="Circe"/>
              </a:rPr>
              <a:t>гиперинфляция</a:t>
            </a:r>
            <a:r>
              <a:rPr lang="ru-RU" dirty="0">
                <a:solidFill>
                  <a:srgbClr val="333333"/>
                </a:solidFill>
                <a:latin typeface="Circe"/>
              </a:rPr>
              <a:t>. Рост цен — более 200% в год. Требует немедленного решения как экономических, так и политических проблем.</a:t>
            </a:r>
          </a:p>
          <a:p>
            <a:r>
              <a:rPr lang="ru-RU" dirty="0">
                <a:solidFill>
                  <a:srgbClr val="333333"/>
                </a:solidFill>
                <a:latin typeface="Circe"/>
              </a:rPr>
              <a:t>В зависимости от инфляционного процесса различают </a:t>
            </a:r>
            <a:r>
              <a:rPr lang="ru-RU" i="1" dirty="0">
                <a:solidFill>
                  <a:srgbClr val="333333"/>
                </a:solidFill>
                <a:latin typeface="Circe"/>
              </a:rPr>
              <a:t>открытую</a:t>
            </a:r>
            <a:r>
              <a:rPr lang="ru-RU" dirty="0">
                <a:solidFill>
                  <a:srgbClr val="333333"/>
                </a:solidFill>
                <a:latin typeface="Circe"/>
              </a:rPr>
              <a:t> и </a:t>
            </a:r>
            <a:r>
              <a:rPr lang="ru-RU" i="1" dirty="0">
                <a:solidFill>
                  <a:srgbClr val="333333"/>
                </a:solidFill>
                <a:latin typeface="Circe"/>
              </a:rPr>
              <a:t>скрытую</a:t>
            </a:r>
            <a:r>
              <a:rPr lang="ru-RU" dirty="0">
                <a:solidFill>
                  <a:srgbClr val="333333"/>
                </a:solidFill>
                <a:latin typeface="Circe"/>
              </a:rPr>
              <a:t> инфляцию.</a:t>
            </a:r>
          </a:p>
          <a:p>
            <a:r>
              <a:rPr lang="ru-RU" b="1" dirty="0">
                <a:solidFill>
                  <a:srgbClr val="333333"/>
                </a:solidFill>
                <a:latin typeface="Circe"/>
              </a:rPr>
              <a:t>Открытая инфляция</a:t>
            </a:r>
            <a:r>
              <a:rPr lang="ru-RU" dirty="0">
                <a:solidFill>
                  <a:srgbClr val="333333"/>
                </a:solidFill>
                <a:latin typeface="Circe"/>
              </a:rPr>
              <a:t> проявляется в устойчивом повышении среднего уровня цен.</a:t>
            </a:r>
          </a:p>
          <a:p>
            <a:r>
              <a:rPr lang="ru-RU" b="1" dirty="0">
                <a:solidFill>
                  <a:srgbClr val="333333"/>
                </a:solidFill>
                <a:latin typeface="Circe"/>
              </a:rPr>
              <a:t>Скрытая инфляция</a:t>
            </a:r>
            <a:r>
              <a:rPr lang="ru-RU" dirty="0">
                <a:solidFill>
                  <a:srgbClr val="333333"/>
                </a:solidFill>
                <a:latin typeface="Circe"/>
              </a:rPr>
              <a:t> проявляется в возникновении товарного дефицита или искусственного ограничения потребления и измеряется неформальными показателями (например, уровень товарных запасов, время стояния покупателей в очередях).</a:t>
            </a:r>
          </a:p>
          <a:p>
            <a:r>
              <a:rPr lang="ru-RU" dirty="0">
                <a:solidFill>
                  <a:srgbClr val="333333"/>
                </a:solidFill>
                <a:latin typeface="Circe"/>
              </a:rPr>
              <a:t>В зависимости от рыночных факторов различают </a:t>
            </a:r>
            <a:r>
              <a:rPr lang="ru-RU" i="1" dirty="0">
                <a:solidFill>
                  <a:srgbClr val="333333"/>
                </a:solidFill>
                <a:latin typeface="Circe"/>
              </a:rPr>
              <a:t>инфляцию спроса</a:t>
            </a:r>
            <a:r>
              <a:rPr lang="ru-RU" dirty="0">
                <a:solidFill>
                  <a:srgbClr val="333333"/>
                </a:solidFill>
                <a:latin typeface="Circe"/>
              </a:rPr>
              <a:t> и </a:t>
            </a:r>
            <a:r>
              <a:rPr lang="ru-RU" i="1" dirty="0">
                <a:solidFill>
                  <a:srgbClr val="333333"/>
                </a:solidFill>
                <a:latin typeface="Circe"/>
              </a:rPr>
              <a:t>инфляцию со стороны предложения.</a:t>
            </a:r>
            <a:endParaRPr lang="ru-RU" dirty="0">
              <a:solidFill>
                <a:srgbClr val="333333"/>
              </a:solidFill>
              <a:latin typeface="Circe"/>
            </a:endParaRPr>
          </a:p>
          <a:p>
            <a:r>
              <a:rPr lang="ru-RU" b="1" dirty="0">
                <a:solidFill>
                  <a:srgbClr val="C00000"/>
                </a:solidFill>
                <a:latin typeface="Circe"/>
              </a:rPr>
              <a:t>Причины инфляции спроса</a:t>
            </a:r>
            <a:r>
              <a:rPr lang="ru-RU" b="1" dirty="0">
                <a:solidFill>
                  <a:srgbClr val="333333"/>
                </a:solidFill>
                <a:latin typeface="Circe"/>
              </a:rPr>
              <a:t>: </a:t>
            </a:r>
            <a:r>
              <a:rPr lang="ru-RU" dirty="0">
                <a:solidFill>
                  <a:srgbClr val="333333"/>
                </a:solidFill>
                <a:latin typeface="Circe"/>
              </a:rPr>
              <a:t>рост денежной массы; отток денег из сектора имущества; изменение структуры совокупного спроса; изменение поведения экономических субъектов.</a:t>
            </a:r>
          </a:p>
          <a:p>
            <a:r>
              <a:rPr lang="ru-RU" b="1" dirty="0">
                <a:solidFill>
                  <a:srgbClr val="C00000"/>
                </a:solidFill>
                <a:latin typeface="Circe"/>
              </a:rPr>
              <a:t>Причины инфляции со стороны предложения</a:t>
            </a:r>
            <a:r>
              <a:rPr lang="ru-RU" b="1" dirty="0">
                <a:solidFill>
                  <a:srgbClr val="333333"/>
                </a:solidFill>
                <a:latin typeface="Circe"/>
              </a:rPr>
              <a:t>: </a:t>
            </a:r>
            <a:r>
              <a:rPr lang="ru-RU" dirty="0">
                <a:solidFill>
                  <a:srgbClr val="333333"/>
                </a:solidFill>
                <a:latin typeface="Circe"/>
              </a:rPr>
              <a:t>рост заработной платы; резкие нарушения в предложении, не связанные с изменениями в совокупном спросе.</a:t>
            </a:r>
          </a:p>
          <a:p>
            <a:r>
              <a:rPr lang="ru-RU" b="1" dirty="0">
                <a:solidFill>
                  <a:srgbClr val="C00000"/>
                </a:solidFill>
                <a:latin typeface="Circe"/>
              </a:rPr>
              <a:t>Антиинфляционная политика: </a:t>
            </a:r>
          </a:p>
          <a:p>
            <a:pPr marL="285750" indent="-285750">
              <a:buFont typeface="Wingdings" panose="05000000000000000000" pitchFamily="2" charset="2"/>
              <a:buChar char="Ø"/>
            </a:pPr>
            <a:r>
              <a:rPr lang="ru-RU" sz="1600" b="1" dirty="0">
                <a:solidFill>
                  <a:srgbClr val="333333"/>
                </a:solidFill>
                <a:latin typeface="Arial" panose="020B0604020202020204" pitchFamily="34" charset="0"/>
                <a:cs typeface="Arial" panose="020B0604020202020204" pitchFamily="34" charset="0"/>
              </a:rPr>
              <a:t>а</a:t>
            </a:r>
            <a:r>
              <a:rPr lang="ru-RU" sz="1600" b="1" dirty="0"/>
              <a:t>даптационные меры (</a:t>
            </a:r>
            <a:r>
              <a:rPr lang="ru-RU" sz="1600" dirty="0"/>
              <a:t>индексация доходов, контроль уровня цен, повышение учетной ставки);</a:t>
            </a:r>
            <a:endParaRPr lang="ru-RU" sz="1600" b="1" dirty="0">
              <a:solidFill>
                <a:srgbClr val="333333"/>
              </a:solidFill>
              <a:latin typeface="Circe"/>
            </a:endParaRPr>
          </a:p>
          <a:p>
            <a:pPr marL="285750" indent="-285750">
              <a:buFont typeface="Wingdings" panose="05000000000000000000" pitchFamily="2" charset="2"/>
              <a:buChar char="Ø"/>
            </a:pPr>
            <a:r>
              <a:rPr lang="ru-RU" sz="1600" b="1" dirty="0">
                <a:latin typeface="Arial" panose="020B0604020202020204" pitchFamily="34" charset="0"/>
                <a:cs typeface="Arial" panose="020B0604020202020204" pitchFamily="34" charset="0"/>
              </a:rPr>
              <a:t>ликвидационные меры (</a:t>
            </a:r>
            <a:r>
              <a:rPr lang="ru-RU" sz="1600" dirty="0">
                <a:latin typeface="Arial" panose="020B0604020202020204" pitchFamily="34" charset="0"/>
                <a:cs typeface="Arial" panose="020B0604020202020204" pitchFamily="34" charset="0"/>
              </a:rPr>
              <a:t>ограничение денежной массы, повышение нормы обязательного резервирования в банках, сокращение государственных расходов и социальных программ, увеличение налоговых поступлений в бюджет).</a:t>
            </a:r>
            <a:endParaRPr lang="ru-RU" sz="1600" b="0" i="0" dirty="0">
              <a:solidFill>
                <a:srgbClr val="333333"/>
              </a:solidFill>
              <a:effectLst/>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4799BFB4-A505-4E72-B19C-DAFEC5E8D856}"/>
              </a:ext>
            </a:extLst>
          </p:cNvPr>
          <p:cNvPicPr>
            <a:picLocks noChangeAspect="1"/>
          </p:cNvPicPr>
          <p:nvPr/>
        </p:nvPicPr>
        <p:blipFill rotWithShape="1">
          <a:blip r:embed="rId2"/>
          <a:srcRect l="1767" t="22186" r="2174" b="12369"/>
          <a:stretch/>
        </p:blipFill>
        <p:spPr>
          <a:xfrm>
            <a:off x="5115339" y="332636"/>
            <a:ext cx="4293705" cy="1639745"/>
          </a:xfrm>
          <a:prstGeom prst="rect">
            <a:avLst/>
          </a:prstGeom>
        </p:spPr>
      </p:pic>
    </p:spTree>
    <p:extLst>
      <p:ext uri="{BB962C8B-B14F-4D97-AF65-F5344CB8AC3E}">
        <p14:creationId xmlns:p14="http://schemas.microsoft.com/office/powerpoint/2010/main" val="1769376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EC329E3-F493-4F08-8435-748229D2B2F3}"/>
              </a:ext>
            </a:extLst>
          </p:cNvPr>
          <p:cNvSpPr/>
          <p:nvPr/>
        </p:nvSpPr>
        <p:spPr>
          <a:xfrm>
            <a:off x="0" y="0"/>
            <a:ext cx="12192000" cy="1200329"/>
          </a:xfrm>
          <a:prstGeom prst="rect">
            <a:avLst/>
          </a:prstGeom>
        </p:spPr>
        <p:txBody>
          <a:bodyPr wrap="square">
            <a:spAutoFit/>
          </a:bodyPr>
          <a:lstStyle/>
          <a:p>
            <a:r>
              <a:rPr lang="ru-RU" b="1" i="1" dirty="0">
                <a:solidFill>
                  <a:srgbClr val="C00000"/>
                </a:solidFill>
                <a:latin typeface="Circe"/>
              </a:rPr>
              <a:t>Валовой национальный продукт</a:t>
            </a:r>
            <a:r>
              <a:rPr lang="ru-RU" i="1" dirty="0">
                <a:solidFill>
                  <a:srgbClr val="333333"/>
                </a:solidFill>
                <a:latin typeface="Circe"/>
              </a:rPr>
              <a:t> —</a:t>
            </a:r>
            <a:r>
              <a:rPr lang="ru-RU" dirty="0">
                <a:solidFill>
                  <a:srgbClr val="333333"/>
                </a:solidFill>
                <a:latin typeface="Circe"/>
              </a:rPr>
              <a:t> это рыночная стоимость всего объёма товаров и услуг, созданных производителями данной страны за один год как внутри своей страны, так и на территории других стран.</a:t>
            </a:r>
          </a:p>
          <a:p>
            <a:r>
              <a:rPr lang="ru-RU" b="1" i="1" dirty="0">
                <a:solidFill>
                  <a:srgbClr val="C00000"/>
                </a:solidFill>
                <a:latin typeface="Circe"/>
              </a:rPr>
              <a:t>Валовой внутренний продукт</a:t>
            </a:r>
            <a:r>
              <a:rPr lang="ru-RU" i="1" dirty="0">
                <a:solidFill>
                  <a:srgbClr val="C00000"/>
                </a:solidFill>
                <a:latin typeface="Circe"/>
              </a:rPr>
              <a:t> </a:t>
            </a:r>
            <a:r>
              <a:rPr lang="ru-RU" i="1" dirty="0">
                <a:solidFill>
                  <a:srgbClr val="333333"/>
                </a:solidFill>
                <a:latin typeface="Circe"/>
              </a:rPr>
              <a:t>— </a:t>
            </a:r>
            <a:r>
              <a:rPr lang="ru-RU" dirty="0">
                <a:solidFill>
                  <a:srgbClr val="333333"/>
                </a:solidFill>
                <a:latin typeface="Circe"/>
              </a:rPr>
              <a:t>это стоимость всех созданных за год в стране товаров и услуг конечного потребления, оценённая в рыночных ценах.</a:t>
            </a:r>
            <a:endParaRPr lang="ru-RU" b="0" i="0" dirty="0">
              <a:solidFill>
                <a:srgbClr val="333333"/>
              </a:solidFill>
              <a:effectLst/>
              <a:latin typeface="Circe"/>
            </a:endParaRPr>
          </a:p>
        </p:txBody>
      </p:sp>
      <p:pic>
        <p:nvPicPr>
          <p:cNvPr id="3" name="Рисунок 2">
            <a:extLst>
              <a:ext uri="{FF2B5EF4-FFF2-40B4-BE49-F238E27FC236}">
                <a16:creationId xmlns:a16="http://schemas.microsoft.com/office/drawing/2014/main" id="{2CE6682C-8B34-4741-A13F-D909E94BCDB8}"/>
              </a:ext>
            </a:extLst>
          </p:cNvPr>
          <p:cNvPicPr>
            <a:picLocks noChangeAspect="1"/>
          </p:cNvPicPr>
          <p:nvPr/>
        </p:nvPicPr>
        <p:blipFill rotWithShape="1">
          <a:blip r:embed="rId2"/>
          <a:srcRect l="3423" t="7957" r="3823" b="13819"/>
          <a:stretch/>
        </p:blipFill>
        <p:spPr>
          <a:xfrm>
            <a:off x="0" y="1209115"/>
            <a:ext cx="6149010" cy="3000611"/>
          </a:xfrm>
          <a:prstGeom prst="rect">
            <a:avLst/>
          </a:prstGeom>
        </p:spPr>
      </p:pic>
      <p:sp>
        <p:nvSpPr>
          <p:cNvPr id="4" name="Прямоугольник 3">
            <a:extLst>
              <a:ext uri="{FF2B5EF4-FFF2-40B4-BE49-F238E27FC236}">
                <a16:creationId xmlns:a16="http://schemas.microsoft.com/office/drawing/2014/main" id="{B81D5E1F-6F75-4FA5-80D1-541A0BD1002D}"/>
              </a:ext>
            </a:extLst>
          </p:cNvPr>
          <p:cNvSpPr/>
          <p:nvPr/>
        </p:nvSpPr>
        <p:spPr>
          <a:xfrm>
            <a:off x="6149009" y="1066297"/>
            <a:ext cx="6069495" cy="1200329"/>
          </a:xfrm>
          <a:prstGeom prst="rect">
            <a:avLst/>
          </a:prstGeom>
        </p:spPr>
        <p:txBody>
          <a:bodyPr wrap="square">
            <a:spAutoFit/>
          </a:bodyPr>
          <a:lstStyle/>
          <a:p>
            <a:r>
              <a:rPr lang="ru-RU" b="1" i="1" dirty="0">
                <a:solidFill>
                  <a:srgbClr val="C00000"/>
                </a:solidFill>
                <a:latin typeface="Circe"/>
              </a:rPr>
              <a:t>Экономический рост </a:t>
            </a:r>
            <a:r>
              <a:rPr lang="ru-RU" b="1" i="1" dirty="0">
                <a:solidFill>
                  <a:srgbClr val="333333"/>
                </a:solidFill>
                <a:latin typeface="Circe"/>
              </a:rPr>
              <a:t>—</a:t>
            </a:r>
            <a:r>
              <a:rPr lang="ru-RU" i="1" dirty="0">
                <a:solidFill>
                  <a:srgbClr val="333333"/>
                </a:solidFill>
                <a:latin typeface="Circe"/>
              </a:rPr>
              <a:t> </a:t>
            </a:r>
            <a:r>
              <a:rPr lang="ru-RU" dirty="0">
                <a:solidFill>
                  <a:srgbClr val="333333"/>
                </a:solidFill>
                <a:latin typeface="Circe"/>
              </a:rPr>
              <a:t>это долговременное увеличение реального объёма валового внутреннего продукта как в абсолютных значениях, так и в расчёте на каждого жителя страны.</a:t>
            </a:r>
            <a:endParaRPr lang="ru-RU" dirty="0"/>
          </a:p>
        </p:txBody>
      </p:sp>
      <p:sp>
        <p:nvSpPr>
          <p:cNvPr id="5" name="Прямоугольник 4">
            <a:extLst>
              <a:ext uri="{FF2B5EF4-FFF2-40B4-BE49-F238E27FC236}">
                <a16:creationId xmlns:a16="http://schemas.microsoft.com/office/drawing/2014/main" id="{6D0723BE-C8B5-4FCF-B489-3F2A64FCC3BB}"/>
              </a:ext>
            </a:extLst>
          </p:cNvPr>
          <p:cNvSpPr/>
          <p:nvPr/>
        </p:nvSpPr>
        <p:spPr>
          <a:xfrm>
            <a:off x="6653523" y="2192082"/>
            <a:ext cx="4636397" cy="369332"/>
          </a:xfrm>
          <a:prstGeom prst="rect">
            <a:avLst/>
          </a:prstGeom>
        </p:spPr>
        <p:txBody>
          <a:bodyPr wrap="none">
            <a:spAutoFit/>
          </a:bodyPr>
          <a:lstStyle/>
          <a:p>
            <a:r>
              <a:rPr lang="ru-RU" b="1" dirty="0">
                <a:solidFill>
                  <a:srgbClr val="C00000"/>
                </a:solidFill>
                <a:latin typeface="Circe"/>
              </a:rPr>
              <a:t>Два пути достижения экономического роста</a:t>
            </a:r>
            <a:endParaRPr lang="ru-RU" dirty="0">
              <a:solidFill>
                <a:srgbClr val="C00000"/>
              </a:solidFill>
            </a:endParaRPr>
          </a:p>
        </p:txBody>
      </p:sp>
      <p:sp>
        <p:nvSpPr>
          <p:cNvPr id="6" name="Прямоугольник 5">
            <a:extLst>
              <a:ext uri="{FF2B5EF4-FFF2-40B4-BE49-F238E27FC236}">
                <a16:creationId xmlns:a16="http://schemas.microsoft.com/office/drawing/2014/main" id="{77A14CB6-7BEA-41F2-9516-AC87555C0647}"/>
              </a:ext>
            </a:extLst>
          </p:cNvPr>
          <p:cNvSpPr/>
          <p:nvPr/>
        </p:nvSpPr>
        <p:spPr>
          <a:xfrm>
            <a:off x="6096000" y="2524755"/>
            <a:ext cx="2266903" cy="369332"/>
          </a:xfrm>
          <a:prstGeom prst="rect">
            <a:avLst/>
          </a:prstGeom>
        </p:spPr>
        <p:txBody>
          <a:bodyPr wrap="none">
            <a:spAutoFit/>
          </a:bodyPr>
          <a:lstStyle/>
          <a:p>
            <a:r>
              <a:rPr lang="ru-RU" b="1" i="1" dirty="0">
                <a:solidFill>
                  <a:srgbClr val="333333"/>
                </a:solidFill>
                <a:latin typeface="Circe"/>
              </a:rPr>
              <a:t>Экстенсивный путь</a:t>
            </a:r>
            <a:endParaRPr lang="ru-RU" dirty="0"/>
          </a:p>
        </p:txBody>
      </p:sp>
      <p:sp>
        <p:nvSpPr>
          <p:cNvPr id="7" name="Прямоугольник 6">
            <a:extLst>
              <a:ext uri="{FF2B5EF4-FFF2-40B4-BE49-F238E27FC236}">
                <a16:creationId xmlns:a16="http://schemas.microsoft.com/office/drawing/2014/main" id="{83A57554-8A75-4E66-8ED9-BF6015A4B1A8}"/>
              </a:ext>
            </a:extLst>
          </p:cNvPr>
          <p:cNvSpPr/>
          <p:nvPr/>
        </p:nvSpPr>
        <p:spPr>
          <a:xfrm>
            <a:off x="9979535" y="2450211"/>
            <a:ext cx="2212465" cy="369332"/>
          </a:xfrm>
          <a:prstGeom prst="rect">
            <a:avLst/>
          </a:prstGeom>
        </p:spPr>
        <p:txBody>
          <a:bodyPr wrap="none">
            <a:spAutoFit/>
          </a:bodyPr>
          <a:lstStyle/>
          <a:p>
            <a:r>
              <a:rPr lang="ru-RU" b="1" i="1" dirty="0">
                <a:solidFill>
                  <a:srgbClr val="333333"/>
                </a:solidFill>
                <a:latin typeface="Circe"/>
              </a:rPr>
              <a:t>Интенсивный путь</a:t>
            </a:r>
            <a:endParaRPr lang="ru-RU" dirty="0"/>
          </a:p>
        </p:txBody>
      </p:sp>
      <p:sp>
        <p:nvSpPr>
          <p:cNvPr id="8" name="Прямоугольник 7">
            <a:extLst>
              <a:ext uri="{FF2B5EF4-FFF2-40B4-BE49-F238E27FC236}">
                <a16:creationId xmlns:a16="http://schemas.microsoft.com/office/drawing/2014/main" id="{38348EA2-7E5A-4EAF-B691-C3CAB6667780}"/>
              </a:ext>
            </a:extLst>
          </p:cNvPr>
          <p:cNvSpPr/>
          <p:nvPr/>
        </p:nvSpPr>
        <p:spPr>
          <a:xfrm>
            <a:off x="6029455" y="2819543"/>
            <a:ext cx="6096000" cy="2862322"/>
          </a:xfrm>
          <a:prstGeom prst="rect">
            <a:avLst/>
          </a:prstGeom>
        </p:spPr>
        <p:txBody>
          <a:bodyPr>
            <a:spAutoFit/>
          </a:bodyPr>
          <a:lstStyle/>
          <a:p>
            <a:r>
              <a:rPr lang="ru-RU" dirty="0">
                <a:solidFill>
                  <a:srgbClr val="404040"/>
                </a:solidFill>
                <a:latin typeface="Circe"/>
              </a:rPr>
              <a:t>Увеличение ВВП за счет </a:t>
            </a:r>
          </a:p>
          <a:p>
            <a:r>
              <a:rPr lang="ru-RU" dirty="0">
                <a:solidFill>
                  <a:srgbClr val="404040"/>
                </a:solidFill>
                <a:latin typeface="Circe"/>
              </a:rPr>
              <a:t>масштабов производства:</a:t>
            </a:r>
          </a:p>
          <a:p>
            <a:pPr marL="285750" indent="-285750">
              <a:buFont typeface="Wingdings" panose="05000000000000000000" pitchFamily="2" charset="2"/>
              <a:buChar char="Ø"/>
            </a:pPr>
            <a:r>
              <a:rPr lang="ru-RU" dirty="0">
                <a:solidFill>
                  <a:srgbClr val="404040"/>
                </a:solidFill>
                <a:latin typeface="Circe"/>
              </a:rPr>
              <a:t>Увеличение количества станков.</a:t>
            </a:r>
          </a:p>
          <a:p>
            <a:pPr marL="285750" indent="-285750">
              <a:buFont typeface="Wingdings" panose="05000000000000000000" pitchFamily="2" charset="2"/>
              <a:buChar char="Ø"/>
            </a:pPr>
            <a:r>
              <a:rPr lang="ru-RU" dirty="0">
                <a:solidFill>
                  <a:srgbClr val="404040"/>
                </a:solidFill>
                <a:latin typeface="Circe"/>
              </a:rPr>
              <a:t>Приём дополнительных рабочих.</a:t>
            </a:r>
          </a:p>
          <a:p>
            <a:pPr marL="285750" indent="-285750">
              <a:buFont typeface="Wingdings" panose="05000000000000000000" pitchFamily="2" charset="2"/>
              <a:buChar char="Ø"/>
            </a:pPr>
            <a:r>
              <a:rPr lang="ru-RU" dirty="0">
                <a:solidFill>
                  <a:srgbClr val="404040"/>
                </a:solidFill>
                <a:latin typeface="Circe"/>
              </a:rPr>
              <a:t>Сохранение в неизменном виде </a:t>
            </a:r>
          </a:p>
          <a:p>
            <a:pPr marL="285750" indent="-285750">
              <a:buFont typeface="Wingdings" panose="05000000000000000000" pitchFamily="2" charset="2"/>
              <a:buChar char="Ø"/>
            </a:pPr>
            <a:r>
              <a:rPr lang="ru-RU" dirty="0">
                <a:solidFill>
                  <a:srgbClr val="404040"/>
                </a:solidFill>
                <a:latin typeface="Circe"/>
              </a:rPr>
              <a:t>технологии производства.</a:t>
            </a:r>
          </a:p>
          <a:p>
            <a:pPr marL="285750" indent="-285750">
              <a:buFont typeface="Wingdings" panose="05000000000000000000" pitchFamily="2" charset="2"/>
              <a:buChar char="Ø"/>
            </a:pPr>
            <a:r>
              <a:rPr lang="ru-RU" dirty="0">
                <a:solidFill>
                  <a:srgbClr val="404040"/>
                </a:solidFill>
                <a:latin typeface="Circe"/>
              </a:rPr>
              <a:t>Увеличение площади </a:t>
            </a:r>
          </a:p>
          <a:p>
            <a:pPr marL="285750" indent="-285750">
              <a:buFont typeface="Wingdings" panose="05000000000000000000" pitchFamily="2" charset="2"/>
              <a:buChar char="Ø"/>
            </a:pPr>
            <a:r>
              <a:rPr lang="ru-RU" dirty="0">
                <a:solidFill>
                  <a:srgbClr val="404040"/>
                </a:solidFill>
                <a:latin typeface="Circe"/>
              </a:rPr>
              <a:t>обработанных земель.</a:t>
            </a:r>
          </a:p>
          <a:p>
            <a:pPr marL="285750" indent="-285750">
              <a:buFont typeface="Wingdings" panose="05000000000000000000" pitchFamily="2" charset="2"/>
              <a:buChar char="Ø"/>
            </a:pPr>
            <a:r>
              <a:rPr lang="ru-RU" dirty="0">
                <a:solidFill>
                  <a:srgbClr val="404040"/>
                </a:solidFill>
                <a:latin typeface="Circe"/>
              </a:rPr>
              <a:t>Разработка новых </a:t>
            </a:r>
          </a:p>
          <a:p>
            <a:pPr marL="285750" indent="-285750">
              <a:buFont typeface="Wingdings" panose="05000000000000000000" pitchFamily="2" charset="2"/>
              <a:buChar char="Ø"/>
            </a:pPr>
            <a:r>
              <a:rPr lang="ru-RU" dirty="0">
                <a:solidFill>
                  <a:srgbClr val="404040"/>
                </a:solidFill>
                <a:latin typeface="Circe"/>
              </a:rPr>
              <a:t>месторождений.</a:t>
            </a:r>
            <a:endParaRPr lang="ru-RU" b="0" i="0" dirty="0">
              <a:solidFill>
                <a:srgbClr val="404040"/>
              </a:solidFill>
              <a:effectLst/>
              <a:latin typeface="Circe"/>
            </a:endParaRPr>
          </a:p>
        </p:txBody>
      </p:sp>
      <p:sp>
        <p:nvSpPr>
          <p:cNvPr id="9" name="Прямоугольник 8">
            <a:extLst>
              <a:ext uri="{FF2B5EF4-FFF2-40B4-BE49-F238E27FC236}">
                <a16:creationId xmlns:a16="http://schemas.microsoft.com/office/drawing/2014/main" id="{161565F6-0821-463B-BCF5-EB0A6A2481CE}"/>
              </a:ext>
            </a:extLst>
          </p:cNvPr>
          <p:cNvSpPr/>
          <p:nvPr/>
        </p:nvSpPr>
        <p:spPr>
          <a:xfrm>
            <a:off x="9633753" y="2757803"/>
            <a:ext cx="2212465" cy="2031325"/>
          </a:xfrm>
          <a:prstGeom prst="rect">
            <a:avLst/>
          </a:prstGeom>
        </p:spPr>
        <p:txBody>
          <a:bodyPr wrap="square">
            <a:spAutoFit/>
          </a:bodyPr>
          <a:lstStyle/>
          <a:p>
            <a:r>
              <a:rPr lang="ru-RU" dirty="0">
                <a:solidFill>
                  <a:srgbClr val="404040"/>
                </a:solidFill>
                <a:latin typeface="Circe"/>
              </a:rPr>
              <a:t>За счет качественного </a:t>
            </a:r>
          </a:p>
          <a:p>
            <a:r>
              <a:rPr lang="ru-RU" dirty="0">
                <a:solidFill>
                  <a:srgbClr val="404040"/>
                </a:solidFill>
                <a:latin typeface="Circe"/>
              </a:rPr>
              <a:t>улучшения факторов </a:t>
            </a:r>
          </a:p>
          <a:p>
            <a:r>
              <a:rPr lang="ru-RU" dirty="0">
                <a:solidFill>
                  <a:srgbClr val="404040"/>
                </a:solidFill>
                <a:latin typeface="Circe"/>
              </a:rPr>
              <a:t>производства и </a:t>
            </a:r>
          </a:p>
          <a:p>
            <a:r>
              <a:rPr lang="ru-RU" dirty="0">
                <a:solidFill>
                  <a:srgbClr val="404040"/>
                </a:solidFill>
                <a:latin typeface="Circe"/>
              </a:rPr>
              <a:t>повышения их </a:t>
            </a:r>
          </a:p>
          <a:p>
            <a:r>
              <a:rPr lang="ru-RU" dirty="0">
                <a:solidFill>
                  <a:srgbClr val="404040"/>
                </a:solidFill>
                <a:latin typeface="Circe"/>
              </a:rPr>
              <a:t>эффективности:</a:t>
            </a:r>
          </a:p>
          <a:p>
            <a:endParaRPr lang="ru-RU" dirty="0"/>
          </a:p>
        </p:txBody>
      </p:sp>
      <p:sp>
        <p:nvSpPr>
          <p:cNvPr id="10" name="Прямоугольник 9">
            <a:extLst>
              <a:ext uri="{FF2B5EF4-FFF2-40B4-BE49-F238E27FC236}">
                <a16:creationId xmlns:a16="http://schemas.microsoft.com/office/drawing/2014/main" id="{E3B4B5F2-5409-48C8-AC3B-DAF874EF8AE6}"/>
              </a:ext>
            </a:extLst>
          </p:cNvPr>
          <p:cNvSpPr/>
          <p:nvPr/>
        </p:nvSpPr>
        <p:spPr>
          <a:xfrm>
            <a:off x="9633753" y="4463746"/>
            <a:ext cx="6255998" cy="2308324"/>
          </a:xfrm>
          <a:prstGeom prst="rect">
            <a:avLst/>
          </a:prstGeom>
        </p:spPr>
        <p:txBody>
          <a:bodyPr wrap="square">
            <a:spAutoFit/>
          </a:bodyPr>
          <a:lstStyle/>
          <a:p>
            <a:pPr marL="285750" indent="-285750">
              <a:buFont typeface="Wingdings" panose="05000000000000000000" pitchFamily="2" charset="2"/>
              <a:buChar char="Ø"/>
            </a:pPr>
            <a:r>
              <a:rPr lang="ru-RU" dirty="0">
                <a:solidFill>
                  <a:srgbClr val="404040"/>
                </a:solidFill>
                <a:latin typeface="Circe"/>
              </a:rPr>
              <a:t>НТП;</a:t>
            </a:r>
          </a:p>
          <a:p>
            <a:pPr marL="285750" indent="-285750">
              <a:buFont typeface="Wingdings" panose="05000000000000000000" pitchFamily="2" charset="2"/>
              <a:buChar char="Ø"/>
            </a:pPr>
            <a:r>
              <a:rPr lang="ru-RU" dirty="0">
                <a:solidFill>
                  <a:srgbClr val="404040"/>
                </a:solidFill>
                <a:latin typeface="Circe"/>
              </a:rPr>
              <a:t>экономия на </a:t>
            </a:r>
          </a:p>
          <a:p>
            <a:r>
              <a:rPr lang="ru-RU" dirty="0">
                <a:solidFill>
                  <a:srgbClr val="404040"/>
                </a:solidFill>
                <a:latin typeface="Circe"/>
              </a:rPr>
              <a:t>      масштабе;</a:t>
            </a:r>
          </a:p>
          <a:p>
            <a:pPr marL="285750" indent="-285750">
              <a:buFont typeface="Wingdings" panose="05000000000000000000" pitchFamily="2" charset="2"/>
              <a:buChar char="Ø"/>
            </a:pPr>
            <a:r>
              <a:rPr lang="ru-RU" dirty="0">
                <a:solidFill>
                  <a:srgbClr val="404040"/>
                </a:solidFill>
                <a:latin typeface="Circe"/>
              </a:rPr>
              <a:t>повышение </a:t>
            </a:r>
          </a:p>
          <a:p>
            <a:r>
              <a:rPr lang="ru-RU" dirty="0">
                <a:solidFill>
                  <a:srgbClr val="404040"/>
                </a:solidFill>
                <a:latin typeface="Circe"/>
              </a:rPr>
              <a:t>      квалификации;</a:t>
            </a:r>
          </a:p>
          <a:p>
            <a:pPr marL="285750" indent="-285750">
              <a:buFont typeface="Wingdings" panose="05000000000000000000" pitchFamily="2" charset="2"/>
              <a:buChar char="Ø"/>
            </a:pPr>
            <a:r>
              <a:rPr lang="ru-RU" dirty="0">
                <a:solidFill>
                  <a:srgbClr val="404040"/>
                </a:solidFill>
                <a:latin typeface="Circe"/>
              </a:rPr>
              <a:t>рациональное </a:t>
            </a:r>
          </a:p>
          <a:p>
            <a:r>
              <a:rPr lang="ru-RU" dirty="0">
                <a:solidFill>
                  <a:srgbClr val="404040"/>
                </a:solidFill>
                <a:latin typeface="Circe"/>
              </a:rPr>
              <a:t>     распределение </a:t>
            </a:r>
          </a:p>
          <a:p>
            <a:r>
              <a:rPr lang="ru-RU" dirty="0">
                <a:solidFill>
                  <a:srgbClr val="404040"/>
                </a:solidFill>
                <a:latin typeface="Circe"/>
              </a:rPr>
              <a:t>     ресурсов.</a:t>
            </a:r>
            <a:endParaRPr lang="ru-RU" b="0" i="0" dirty="0">
              <a:solidFill>
                <a:srgbClr val="404040"/>
              </a:solidFill>
              <a:effectLst/>
              <a:latin typeface="Circe"/>
            </a:endParaRPr>
          </a:p>
        </p:txBody>
      </p:sp>
      <p:sp>
        <p:nvSpPr>
          <p:cNvPr id="11" name="Прямоугольник 10">
            <a:extLst>
              <a:ext uri="{FF2B5EF4-FFF2-40B4-BE49-F238E27FC236}">
                <a16:creationId xmlns:a16="http://schemas.microsoft.com/office/drawing/2014/main" id="{0999D47E-803B-4DB7-9BC5-B54513EDC942}"/>
              </a:ext>
            </a:extLst>
          </p:cNvPr>
          <p:cNvSpPr/>
          <p:nvPr/>
        </p:nvSpPr>
        <p:spPr>
          <a:xfrm>
            <a:off x="-57453" y="4209726"/>
            <a:ext cx="6096000" cy="2893100"/>
          </a:xfrm>
          <a:prstGeom prst="rect">
            <a:avLst/>
          </a:prstGeom>
        </p:spPr>
        <p:txBody>
          <a:bodyPr>
            <a:spAutoFit/>
          </a:bodyPr>
          <a:lstStyle/>
          <a:p>
            <a:pPr>
              <a:spcAft>
                <a:spcPts val="0"/>
              </a:spcAft>
            </a:pPr>
            <a:r>
              <a:rPr lang="ru-RU" sz="1400" b="1" i="1" dirty="0">
                <a:solidFill>
                  <a:srgbClr val="333333"/>
                </a:solidFill>
                <a:latin typeface="Arial" panose="020B0604020202020204" pitchFamily="34" charset="0"/>
                <a:ea typeface="Times New Roman" panose="02020603050405020304" pitchFamily="18" charset="0"/>
              </a:rPr>
              <a:t>Экономический цикл —</a:t>
            </a:r>
            <a:r>
              <a:rPr lang="ru-RU" sz="1400" dirty="0">
                <a:solidFill>
                  <a:srgbClr val="333333"/>
                </a:solidFill>
                <a:latin typeface="Arial" panose="020B0604020202020204" pitchFamily="34" charset="0"/>
                <a:ea typeface="Times New Roman" panose="02020603050405020304" pitchFamily="18" charset="0"/>
              </a:rPr>
              <a:t> это период развития рыночной экономики от одного кризиса до другого, четыре стадии экономического цикла:</a:t>
            </a:r>
            <a:endParaRPr lang="ru-RU" sz="1400" dirty="0">
              <a:latin typeface="Times New Roman" panose="02020603050405020304" pitchFamily="18" charset="0"/>
              <a:ea typeface="Times New Roman" panose="02020603050405020304" pitchFamily="18" charset="0"/>
            </a:endParaRPr>
          </a:p>
          <a:p>
            <a:r>
              <a:rPr lang="ru-RU" sz="1400" b="1" i="1" dirty="0">
                <a:solidFill>
                  <a:srgbClr val="333333"/>
                </a:solidFill>
                <a:latin typeface="Arial" panose="020B0604020202020204" pitchFamily="34" charset="0"/>
                <a:ea typeface="Times New Roman" panose="02020603050405020304" pitchFamily="18" charset="0"/>
              </a:rPr>
              <a:t>1) Кризис (спад)</a:t>
            </a:r>
            <a:r>
              <a:rPr lang="ru-RU" sz="1400" dirty="0">
                <a:solidFill>
                  <a:srgbClr val="333333"/>
                </a:solidFill>
                <a:latin typeface="Arial" panose="020B0604020202020204" pitchFamily="34" charset="0"/>
                <a:ea typeface="Times New Roman" panose="02020603050405020304" pitchFamily="18" charset="0"/>
              </a:rPr>
              <a:t> — сокращение реального объёма производства, потребления, доходов и инвестиций, рост безработицы (сокращение общего объёма производства называют </a:t>
            </a:r>
            <a:r>
              <a:rPr lang="ru-RU" sz="1400" b="1" i="1" dirty="0">
                <a:solidFill>
                  <a:srgbClr val="333333"/>
                </a:solidFill>
                <a:latin typeface="Arial" panose="020B0604020202020204" pitchFamily="34" charset="0"/>
                <a:ea typeface="Times New Roman" panose="02020603050405020304" pitchFamily="18" charset="0"/>
              </a:rPr>
              <a:t>рецессией).</a:t>
            </a:r>
            <a:endParaRPr lang="ru-RU" sz="1400" dirty="0">
              <a:latin typeface="Times New Roman" panose="02020603050405020304" pitchFamily="18" charset="0"/>
              <a:ea typeface="Times New Roman" panose="02020603050405020304" pitchFamily="18" charset="0"/>
            </a:endParaRPr>
          </a:p>
          <a:p>
            <a:r>
              <a:rPr lang="ru-RU" sz="1400" b="1" i="1" dirty="0">
                <a:solidFill>
                  <a:srgbClr val="333333"/>
                </a:solidFill>
                <a:latin typeface="Arial" panose="020B0604020202020204" pitchFamily="34" charset="0"/>
                <a:ea typeface="Times New Roman" panose="02020603050405020304" pitchFamily="18" charset="0"/>
              </a:rPr>
              <a:t>2) Депрессия (дно кризиса)</a:t>
            </a:r>
            <a:r>
              <a:rPr lang="ru-RU" sz="1400" dirty="0">
                <a:solidFill>
                  <a:srgbClr val="333333"/>
                </a:solidFill>
                <a:latin typeface="Arial" panose="020B0604020202020204" pitchFamily="34" charset="0"/>
                <a:ea typeface="Times New Roman" panose="02020603050405020304" pitchFamily="18" charset="0"/>
              </a:rPr>
              <a:t> — это экономический спад в экономике, переросший в затяжную фазу, так называемая </a:t>
            </a:r>
            <a:r>
              <a:rPr lang="ru-RU" sz="1400" b="1" i="1" dirty="0">
                <a:solidFill>
                  <a:srgbClr val="333333"/>
                </a:solidFill>
                <a:latin typeface="Arial" panose="020B0604020202020204" pitchFamily="34" charset="0"/>
                <a:ea typeface="Times New Roman" panose="02020603050405020304" pitchFamily="18" charset="0"/>
              </a:rPr>
              <a:t>стагнация экономики, </a:t>
            </a:r>
            <a:r>
              <a:rPr lang="ru-RU" sz="1400" dirty="0">
                <a:solidFill>
                  <a:srgbClr val="333333"/>
                </a:solidFill>
                <a:latin typeface="Arial" panose="020B0604020202020204" pitchFamily="34" charset="0"/>
                <a:ea typeface="Times New Roman" panose="02020603050405020304" pitchFamily="18" charset="0"/>
              </a:rPr>
              <a:t>высокий уровень циклической безработицы.</a:t>
            </a:r>
            <a:endParaRPr lang="ru-RU" sz="1400" dirty="0">
              <a:latin typeface="Times New Roman" panose="02020603050405020304" pitchFamily="18" charset="0"/>
              <a:ea typeface="Times New Roman" panose="02020603050405020304" pitchFamily="18" charset="0"/>
            </a:endParaRPr>
          </a:p>
          <a:p>
            <a:r>
              <a:rPr lang="ru-RU" sz="1400" b="1" i="1" dirty="0">
                <a:solidFill>
                  <a:srgbClr val="333333"/>
                </a:solidFill>
                <a:latin typeface="Arial" panose="020B0604020202020204" pitchFamily="34" charset="0"/>
                <a:ea typeface="Times New Roman" panose="02020603050405020304" pitchFamily="18" charset="0"/>
              </a:rPr>
              <a:t>3) Оживление</a:t>
            </a:r>
            <a:r>
              <a:rPr lang="ru-RU" sz="1400" dirty="0">
                <a:solidFill>
                  <a:srgbClr val="333333"/>
                </a:solidFill>
                <a:latin typeface="Arial" panose="020B0604020202020204" pitchFamily="34" charset="0"/>
                <a:ea typeface="Times New Roman" panose="02020603050405020304" pitchFamily="18" charset="0"/>
              </a:rPr>
              <a:t> — это постепенный рост производства, рост прибыли. </a:t>
            </a:r>
            <a:r>
              <a:rPr lang="ru-RU" sz="1400" b="1" i="1" dirty="0">
                <a:solidFill>
                  <a:srgbClr val="333333"/>
                </a:solidFill>
                <a:latin typeface="Arial" panose="020B0604020202020204" pitchFamily="34" charset="0"/>
                <a:ea typeface="Times New Roman" panose="02020603050405020304" pitchFamily="18" charset="0"/>
              </a:rPr>
              <a:t>4) Экономический подъем (бум, пик)</a:t>
            </a:r>
            <a:r>
              <a:rPr lang="ru-RU" sz="1400" dirty="0">
                <a:solidFill>
                  <a:srgbClr val="333333"/>
                </a:solidFill>
                <a:latin typeface="Arial" panose="020B0604020202020204" pitchFamily="34" charset="0"/>
                <a:ea typeface="Times New Roman" panose="02020603050405020304" pitchFamily="18" charset="0"/>
              </a:rPr>
              <a:t> —характеризуется почти полной занятостью, расширением производства, ростом доходов и ВНП.  </a:t>
            </a:r>
            <a:endParaRPr lang="ru-RU" sz="1400" dirty="0">
              <a:latin typeface="Times New Roman" panose="02020603050405020304" pitchFamily="18" charset="0"/>
              <a:ea typeface="Times New Roman" panose="02020603050405020304" pitchFamily="18" charset="0"/>
            </a:endParaRPr>
          </a:p>
          <a:p>
            <a:pPr>
              <a:spcAft>
                <a:spcPts val="0"/>
              </a:spcAft>
            </a:pPr>
            <a:r>
              <a:rPr lang="ru-RU" sz="1400" dirty="0">
                <a:latin typeface="Times New Roman" panose="02020603050405020304" pitchFamily="18" charset="0"/>
                <a:ea typeface="Times New Roman" panose="02020603050405020304" pitchFamily="18" charset="0"/>
              </a:rPr>
              <a:t> </a:t>
            </a:r>
            <a:endParaRPr lang="ru-RU"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07224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C440AFC-F624-4B78-8871-ABA4F1E589FE}"/>
              </a:ext>
            </a:extLst>
          </p:cNvPr>
          <p:cNvSpPr/>
          <p:nvPr/>
        </p:nvSpPr>
        <p:spPr>
          <a:xfrm>
            <a:off x="0" y="0"/>
            <a:ext cx="12192000" cy="646331"/>
          </a:xfrm>
          <a:prstGeom prst="rect">
            <a:avLst/>
          </a:prstGeom>
        </p:spPr>
        <p:txBody>
          <a:bodyPr wrap="square">
            <a:spAutoFit/>
          </a:bodyPr>
          <a:lstStyle/>
          <a:p>
            <a:r>
              <a:rPr lang="ru-RU" b="1" dirty="0">
                <a:solidFill>
                  <a:srgbClr val="C00000"/>
                </a:solidFill>
                <a:latin typeface="Circe"/>
              </a:rPr>
              <a:t>Государственный бюджет</a:t>
            </a:r>
            <a:r>
              <a:rPr lang="ru-RU" dirty="0">
                <a:solidFill>
                  <a:srgbClr val="333333"/>
                </a:solidFill>
                <a:latin typeface="Circe"/>
              </a:rPr>
              <a:t> — это сводный план сбора доходов и использования полученных средств на покрытие расходов федеральных или местных органов государственной власти на определенный период.</a:t>
            </a:r>
            <a:endParaRPr lang="ru-RU" dirty="0"/>
          </a:p>
        </p:txBody>
      </p:sp>
      <p:sp>
        <p:nvSpPr>
          <p:cNvPr id="3" name="Прямоугольник 2">
            <a:extLst>
              <a:ext uri="{FF2B5EF4-FFF2-40B4-BE49-F238E27FC236}">
                <a16:creationId xmlns:a16="http://schemas.microsoft.com/office/drawing/2014/main" id="{EDE1CC8E-21D3-4515-9CC6-C2ABA08602B1}"/>
              </a:ext>
            </a:extLst>
          </p:cNvPr>
          <p:cNvSpPr/>
          <p:nvPr/>
        </p:nvSpPr>
        <p:spPr>
          <a:xfrm>
            <a:off x="0" y="646331"/>
            <a:ext cx="2710165" cy="369332"/>
          </a:xfrm>
          <a:prstGeom prst="rect">
            <a:avLst/>
          </a:prstGeom>
        </p:spPr>
        <p:txBody>
          <a:bodyPr wrap="none">
            <a:spAutoFit/>
          </a:bodyPr>
          <a:lstStyle/>
          <a:p>
            <a:r>
              <a:rPr lang="ru-RU" b="1" dirty="0">
                <a:solidFill>
                  <a:srgbClr val="C00000"/>
                </a:solidFill>
                <a:latin typeface="Circe"/>
              </a:rPr>
              <a:t>Доходная часть бюджета</a:t>
            </a:r>
            <a:endParaRPr lang="ru-RU" dirty="0">
              <a:solidFill>
                <a:srgbClr val="C00000"/>
              </a:solidFill>
            </a:endParaRPr>
          </a:p>
        </p:txBody>
      </p:sp>
      <p:sp>
        <p:nvSpPr>
          <p:cNvPr id="4" name="Прямоугольник 3">
            <a:extLst>
              <a:ext uri="{FF2B5EF4-FFF2-40B4-BE49-F238E27FC236}">
                <a16:creationId xmlns:a16="http://schemas.microsoft.com/office/drawing/2014/main" id="{167804B5-BDAF-4508-BF8B-BF784B4A3C95}"/>
              </a:ext>
            </a:extLst>
          </p:cNvPr>
          <p:cNvSpPr/>
          <p:nvPr/>
        </p:nvSpPr>
        <p:spPr>
          <a:xfrm>
            <a:off x="0" y="1015663"/>
            <a:ext cx="1828800" cy="1569660"/>
          </a:xfrm>
          <a:prstGeom prst="rect">
            <a:avLst/>
          </a:prstGeom>
        </p:spPr>
        <p:txBody>
          <a:bodyPr wrap="square">
            <a:spAutoFit/>
          </a:bodyPr>
          <a:lstStyle/>
          <a:p>
            <a:pPr>
              <a:buFont typeface="+mj-lt"/>
              <a:buAutoNum type="arabicPeriod"/>
            </a:pPr>
            <a:r>
              <a:rPr lang="ru-RU" sz="1600" dirty="0">
                <a:solidFill>
                  <a:srgbClr val="404040"/>
                </a:solidFill>
                <a:latin typeface="Circe"/>
              </a:rPr>
              <a:t>Налоги</a:t>
            </a:r>
          </a:p>
          <a:p>
            <a:pPr>
              <a:buFont typeface="+mj-lt"/>
              <a:buAutoNum type="arabicPeriod"/>
            </a:pPr>
            <a:r>
              <a:rPr lang="ru-RU" sz="1600" dirty="0">
                <a:solidFill>
                  <a:srgbClr val="404040"/>
                </a:solidFill>
                <a:latin typeface="Circe"/>
              </a:rPr>
              <a:t>Доходы от государственной собственности</a:t>
            </a:r>
          </a:p>
          <a:p>
            <a:pPr>
              <a:buFont typeface="+mj-lt"/>
              <a:buAutoNum type="arabicPeriod"/>
            </a:pPr>
            <a:r>
              <a:rPr lang="ru-RU" sz="1600" dirty="0">
                <a:solidFill>
                  <a:srgbClr val="404040"/>
                </a:solidFill>
                <a:latin typeface="Circe"/>
              </a:rPr>
              <a:t>Займы</a:t>
            </a:r>
          </a:p>
          <a:p>
            <a:pPr>
              <a:buFont typeface="+mj-lt"/>
              <a:buAutoNum type="arabicPeriod"/>
            </a:pPr>
            <a:r>
              <a:rPr lang="ru-RU" sz="1600" dirty="0">
                <a:solidFill>
                  <a:srgbClr val="404040"/>
                </a:solidFill>
                <a:latin typeface="Circe"/>
              </a:rPr>
              <a:t>Эмиссия денег</a:t>
            </a:r>
            <a:endParaRPr lang="ru-RU" sz="1600" b="0" i="0" dirty="0">
              <a:solidFill>
                <a:srgbClr val="404040"/>
              </a:solidFill>
              <a:effectLst/>
              <a:latin typeface="Circe"/>
            </a:endParaRPr>
          </a:p>
        </p:txBody>
      </p:sp>
      <p:sp>
        <p:nvSpPr>
          <p:cNvPr id="5" name="Прямоугольник 4">
            <a:extLst>
              <a:ext uri="{FF2B5EF4-FFF2-40B4-BE49-F238E27FC236}">
                <a16:creationId xmlns:a16="http://schemas.microsoft.com/office/drawing/2014/main" id="{3682C9ED-ACBC-448D-ACDE-6F231C7B2520}"/>
              </a:ext>
            </a:extLst>
          </p:cNvPr>
          <p:cNvSpPr/>
          <p:nvPr/>
        </p:nvSpPr>
        <p:spPr>
          <a:xfrm>
            <a:off x="2710165" y="646331"/>
            <a:ext cx="2769861" cy="369332"/>
          </a:xfrm>
          <a:prstGeom prst="rect">
            <a:avLst/>
          </a:prstGeom>
        </p:spPr>
        <p:txBody>
          <a:bodyPr wrap="none">
            <a:spAutoFit/>
          </a:bodyPr>
          <a:lstStyle/>
          <a:p>
            <a:r>
              <a:rPr lang="ru-RU" b="1" dirty="0">
                <a:solidFill>
                  <a:srgbClr val="C00000"/>
                </a:solidFill>
                <a:latin typeface="Circe"/>
              </a:rPr>
              <a:t>Расходная часть бюджета</a:t>
            </a:r>
            <a:endParaRPr lang="ru-RU" dirty="0">
              <a:solidFill>
                <a:srgbClr val="C00000"/>
              </a:solidFill>
            </a:endParaRPr>
          </a:p>
        </p:txBody>
      </p:sp>
      <p:sp>
        <p:nvSpPr>
          <p:cNvPr id="6" name="Прямоугольник 5">
            <a:extLst>
              <a:ext uri="{FF2B5EF4-FFF2-40B4-BE49-F238E27FC236}">
                <a16:creationId xmlns:a16="http://schemas.microsoft.com/office/drawing/2014/main" id="{C0BA62F5-B59C-49B8-ABAF-9FFCCC269F10}"/>
              </a:ext>
            </a:extLst>
          </p:cNvPr>
          <p:cNvSpPr/>
          <p:nvPr/>
        </p:nvSpPr>
        <p:spPr>
          <a:xfrm>
            <a:off x="2597426" y="923329"/>
            <a:ext cx="6096000" cy="3293209"/>
          </a:xfrm>
          <a:prstGeom prst="rect">
            <a:avLst/>
          </a:prstGeom>
        </p:spPr>
        <p:txBody>
          <a:bodyPr>
            <a:spAutoFit/>
          </a:bodyPr>
          <a:lstStyle/>
          <a:p>
            <a:pPr>
              <a:buFont typeface="+mj-lt"/>
              <a:buAutoNum type="arabicPeriod"/>
            </a:pPr>
            <a:r>
              <a:rPr lang="ru-RU" sz="1600" dirty="0">
                <a:solidFill>
                  <a:srgbClr val="404040"/>
                </a:solidFill>
                <a:latin typeface="Circe"/>
              </a:rPr>
              <a:t>Расходы на содержание государственного аппарата, правоохранительных органов</a:t>
            </a:r>
          </a:p>
          <a:p>
            <a:pPr>
              <a:buFont typeface="+mj-lt"/>
              <a:buAutoNum type="arabicPeriod"/>
            </a:pPr>
            <a:r>
              <a:rPr lang="ru-RU" sz="1600" dirty="0">
                <a:solidFill>
                  <a:srgbClr val="404040"/>
                </a:solidFill>
                <a:latin typeface="Circe"/>
              </a:rPr>
              <a:t>Расходы на материальное обеспечение внешней политики, на содержание дипломатических служб</a:t>
            </a:r>
          </a:p>
          <a:p>
            <a:pPr>
              <a:buFont typeface="+mj-lt"/>
              <a:buAutoNum type="arabicPeriod"/>
            </a:pPr>
            <a:r>
              <a:rPr lang="ru-RU" sz="1600" dirty="0">
                <a:solidFill>
                  <a:srgbClr val="404040"/>
                </a:solidFill>
                <a:latin typeface="Circe"/>
              </a:rPr>
              <a:t>Расходы на оборону</a:t>
            </a:r>
          </a:p>
          <a:p>
            <a:pPr>
              <a:buFont typeface="+mj-lt"/>
              <a:buAutoNum type="arabicPeriod"/>
            </a:pPr>
            <a:r>
              <a:rPr lang="ru-RU" sz="1600" dirty="0">
                <a:solidFill>
                  <a:srgbClr val="404040"/>
                </a:solidFill>
                <a:latin typeface="Circe"/>
              </a:rPr>
              <a:t>Расходы на образование, здравоохранение, социальную сферу, культуру, спорт</a:t>
            </a:r>
          </a:p>
          <a:p>
            <a:pPr>
              <a:buFont typeface="+mj-lt"/>
              <a:buAutoNum type="arabicPeriod"/>
            </a:pPr>
            <a:r>
              <a:rPr lang="ru-RU" sz="1600" dirty="0">
                <a:solidFill>
                  <a:srgbClr val="404040"/>
                </a:solidFill>
                <a:latin typeface="Circe"/>
              </a:rPr>
              <a:t>Расходы по финансированию тех или иных отраслей хозяйства (например, финансирование сельского хозяйства), инвестиции в инфраструктуру, дотации</a:t>
            </a:r>
          </a:p>
          <a:p>
            <a:pPr>
              <a:buFont typeface="+mj-lt"/>
              <a:buAutoNum type="arabicPeriod"/>
            </a:pPr>
            <a:r>
              <a:rPr lang="ru-RU" sz="1600" dirty="0">
                <a:solidFill>
                  <a:srgbClr val="404040"/>
                </a:solidFill>
                <a:latin typeface="Circe"/>
              </a:rPr>
              <a:t>Расходы по предоставлению субсидий и кредитов другим странам, по обслуживанию как внутренних, так и внешних долгов государства</a:t>
            </a:r>
            <a:endParaRPr lang="ru-RU" sz="1600" b="0" i="0" dirty="0">
              <a:solidFill>
                <a:srgbClr val="404040"/>
              </a:solidFill>
              <a:effectLst/>
              <a:latin typeface="Circe"/>
            </a:endParaRPr>
          </a:p>
        </p:txBody>
      </p:sp>
      <p:sp>
        <p:nvSpPr>
          <p:cNvPr id="7" name="Прямоугольник 6">
            <a:extLst>
              <a:ext uri="{FF2B5EF4-FFF2-40B4-BE49-F238E27FC236}">
                <a16:creationId xmlns:a16="http://schemas.microsoft.com/office/drawing/2014/main" id="{0F6E5A51-E80F-461C-87E7-ED0614370111}"/>
              </a:ext>
            </a:extLst>
          </p:cNvPr>
          <p:cNvSpPr/>
          <p:nvPr/>
        </p:nvSpPr>
        <p:spPr>
          <a:xfrm>
            <a:off x="8518232" y="646331"/>
            <a:ext cx="3000821" cy="369332"/>
          </a:xfrm>
          <a:prstGeom prst="rect">
            <a:avLst/>
          </a:prstGeom>
        </p:spPr>
        <p:txBody>
          <a:bodyPr wrap="none">
            <a:spAutoFit/>
          </a:bodyPr>
          <a:lstStyle/>
          <a:p>
            <a:r>
              <a:rPr lang="ru-RU" b="1" dirty="0">
                <a:solidFill>
                  <a:srgbClr val="C00000"/>
                </a:solidFill>
                <a:latin typeface="Circe"/>
              </a:rPr>
              <a:t>Сбалансированный бюджет</a:t>
            </a:r>
            <a:endParaRPr lang="ru-RU" dirty="0">
              <a:solidFill>
                <a:srgbClr val="C00000"/>
              </a:solidFill>
            </a:endParaRPr>
          </a:p>
        </p:txBody>
      </p:sp>
      <p:sp>
        <p:nvSpPr>
          <p:cNvPr id="8" name="Прямоугольник 7">
            <a:extLst>
              <a:ext uri="{FF2B5EF4-FFF2-40B4-BE49-F238E27FC236}">
                <a16:creationId xmlns:a16="http://schemas.microsoft.com/office/drawing/2014/main" id="{AEBE77F4-BC62-4C43-A5A0-34E9F01D4632}"/>
              </a:ext>
            </a:extLst>
          </p:cNvPr>
          <p:cNvSpPr/>
          <p:nvPr/>
        </p:nvSpPr>
        <p:spPr>
          <a:xfrm>
            <a:off x="8379724" y="923329"/>
            <a:ext cx="3812275" cy="830997"/>
          </a:xfrm>
          <a:prstGeom prst="rect">
            <a:avLst/>
          </a:prstGeom>
        </p:spPr>
        <p:txBody>
          <a:bodyPr wrap="square">
            <a:spAutoFit/>
          </a:bodyPr>
          <a:lstStyle/>
          <a:p>
            <a:r>
              <a:rPr lang="ru-RU" sz="1600" dirty="0">
                <a:solidFill>
                  <a:srgbClr val="404040"/>
                </a:solidFill>
                <a:latin typeface="Circe"/>
              </a:rPr>
              <a:t>Расходы государственного бюджета равны доходам: </a:t>
            </a:r>
            <a:r>
              <a:rPr lang="ru-RU" sz="1600" i="1" dirty="0">
                <a:solidFill>
                  <a:srgbClr val="404040"/>
                </a:solidFill>
                <a:latin typeface="Circe"/>
              </a:rPr>
              <a:t>оптимальное состояние бюджета.</a:t>
            </a:r>
            <a:endParaRPr lang="ru-RU" sz="1600" dirty="0"/>
          </a:p>
        </p:txBody>
      </p:sp>
      <p:sp>
        <p:nvSpPr>
          <p:cNvPr id="9" name="Прямоугольник 8">
            <a:extLst>
              <a:ext uri="{FF2B5EF4-FFF2-40B4-BE49-F238E27FC236}">
                <a16:creationId xmlns:a16="http://schemas.microsoft.com/office/drawing/2014/main" id="{0009FC02-669D-4E5D-B408-038FF7BCAC92}"/>
              </a:ext>
            </a:extLst>
          </p:cNvPr>
          <p:cNvSpPr/>
          <p:nvPr/>
        </p:nvSpPr>
        <p:spPr>
          <a:xfrm>
            <a:off x="8822962" y="1754325"/>
            <a:ext cx="2338461" cy="646331"/>
          </a:xfrm>
          <a:prstGeom prst="rect">
            <a:avLst/>
          </a:prstGeom>
        </p:spPr>
        <p:txBody>
          <a:bodyPr wrap="none">
            <a:spAutoFit/>
          </a:bodyPr>
          <a:lstStyle/>
          <a:p>
            <a:r>
              <a:rPr lang="ru-RU" b="1" dirty="0">
                <a:solidFill>
                  <a:srgbClr val="C00000"/>
                </a:solidFill>
                <a:latin typeface="Circe"/>
              </a:rPr>
              <a:t>Бюджетный дефицит</a:t>
            </a:r>
          </a:p>
          <a:p>
            <a:r>
              <a:rPr lang="ru-RU" sz="1600" dirty="0">
                <a:latin typeface="Circe"/>
              </a:rPr>
              <a:t>Расходы выше доходов</a:t>
            </a:r>
            <a:r>
              <a:rPr lang="ru-RU" b="1" dirty="0">
                <a:solidFill>
                  <a:srgbClr val="333333"/>
                </a:solidFill>
                <a:latin typeface="Circe"/>
              </a:rPr>
              <a:t> </a:t>
            </a:r>
            <a:endParaRPr lang="ru-RU" dirty="0"/>
          </a:p>
        </p:txBody>
      </p:sp>
      <p:sp>
        <p:nvSpPr>
          <p:cNvPr id="10" name="Прямоугольник 9">
            <a:extLst>
              <a:ext uri="{FF2B5EF4-FFF2-40B4-BE49-F238E27FC236}">
                <a16:creationId xmlns:a16="http://schemas.microsoft.com/office/drawing/2014/main" id="{16BD68F5-7322-4BF3-ACC0-E0CF7C7ECA63}"/>
              </a:ext>
            </a:extLst>
          </p:cNvPr>
          <p:cNvSpPr/>
          <p:nvPr/>
        </p:nvSpPr>
        <p:spPr>
          <a:xfrm>
            <a:off x="8822962" y="2385267"/>
            <a:ext cx="2236638" cy="615553"/>
          </a:xfrm>
          <a:prstGeom prst="rect">
            <a:avLst/>
          </a:prstGeom>
        </p:spPr>
        <p:txBody>
          <a:bodyPr wrap="none">
            <a:spAutoFit/>
          </a:bodyPr>
          <a:lstStyle/>
          <a:p>
            <a:r>
              <a:rPr lang="ru-RU" b="1" dirty="0">
                <a:solidFill>
                  <a:srgbClr val="C00000"/>
                </a:solidFill>
                <a:latin typeface="Circe"/>
              </a:rPr>
              <a:t>Профицит бюджета</a:t>
            </a:r>
          </a:p>
          <a:p>
            <a:r>
              <a:rPr lang="ru-RU" sz="1600" dirty="0">
                <a:latin typeface="Circe"/>
              </a:rPr>
              <a:t>Доходы выше расходов</a:t>
            </a:r>
            <a:endParaRPr lang="ru-RU" sz="1600" dirty="0"/>
          </a:p>
        </p:txBody>
      </p:sp>
      <p:sp>
        <p:nvSpPr>
          <p:cNvPr id="11" name="Прямоугольник 10">
            <a:extLst>
              <a:ext uri="{FF2B5EF4-FFF2-40B4-BE49-F238E27FC236}">
                <a16:creationId xmlns:a16="http://schemas.microsoft.com/office/drawing/2014/main" id="{209A06DF-0CE6-40F4-A97C-C05246C31429}"/>
              </a:ext>
            </a:extLst>
          </p:cNvPr>
          <p:cNvSpPr/>
          <p:nvPr/>
        </p:nvSpPr>
        <p:spPr>
          <a:xfrm>
            <a:off x="0" y="2539155"/>
            <a:ext cx="2467890" cy="369332"/>
          </a:xfrm>
          <a:prstGeom prst="rect">
            <a:avLst/>
          </a:prstGeom>
        </p:spPr>
        <p:txBody>
          <a:bodyPr wrap="square">
            <a:spAutoFit/>
          </a:bodyPr>
          <a:lstStyle/>
          <a:p>
            <a:r>
              <a:rPr lang="ru-RU" b="1" dirty="0">
                <a:solidFill>
                  <a:srgbClr val="C00000"/>
                </a:solidFill>
                <a:latin typeface="Circe"/>
              </a:rPr>
              <a:t>Уровень</a:t>
            </a:r>
            <a:r>
              <a:rPr lang="ru-RU" dirty="0">
                <a:solidFill>
                  <a:srgbClr val="C00000"/>
                </a:solidFill>
                <a:latin typeface="Circe"/>
              </a:rPr>
              <a:t> </a:t>
            </a:r>
            <a:r>
              <a:rPr lang="ru-RU" b="1" dirty="0">
                <a:solidFill>
                  <a:srgbClr val="C00000"/>
                </a:solidFill>
                <a:latin typeface="Circe"/>
              </a:rPr>
              <a:t>бюджета РФ</a:t>
            </a:r>
            <a:endParaRPr lang="ru-RU" b="0" i="0" dirty="0">
              <a:solidFill>
                <a:srgbClr val="C00000"/>
              </a:solidFill>
              <a:effectLst/>
              <a:latin typeface="Circe"/>
            </a:endParaRPr>
          </a:p>
        </p:txBody>
      </p:sp>
      <p:sp>
        <p:nvSpPr>
          <p:cNvPr id="12" name="Прямоугольник 11">
            <a:extLst>
              <a:ext uri="{FF2B5EF4-FFF2-40B4-BE49-F238E27FC236}">
                <a16:creationId xmlns:a16="http://schemas.microsoft.com/office/drawing/2014/main" id="{EF2DDEB6-6AD5-4B9B-8C33-961F0599FF47}"/>
              </a:ext>
            </a:extLst>
          </p:cNvPr>
          <p:cNvSpPr/>
          <p:nvPr/>
        </p:nvSpPr>
        <p:spPr>
          <a:xfrm>
            <a:off x="0" y="2846932"/>
            <a:ext cx="2423164" cy="338554"/>
          </a:xfrm>
          <a:prstGeom prst="rect">
            <a:avLst/>
          </a:prstGeom>
        </p:spPr>
        <p:txBody>
          <a:bodyPr wrap="none">
            <a:spAutoFit/>
          </a:bodyPr>
          <a:lstStyle/>
          <a:p>
            <a:pPr marL="285750" indent="-285750">
              <a:buFont typeface="Wingdings" panose="05000000000000000000" pitchFamily="2" charset="2"/>
              <a:buChar char="Ø"/>
            </a:pPr>
            <a:r>
              <a:rPr lang="ru-RU" sz="1600" dirty="0">
                <a:solidFill>
                  <a:srgbClr val="404040"/>
                </a:solidFill>
                <a:latin typeface="Circe"/>
              </a:rPr>
              <a:t>Федеральный бюджет</a:t>
            </a:r>
            <a:endParaRPr lang="ru-RU" sz="1600" dirty="0"/>
          </a:p>
        </p:txBody>
      </p:sp>
      <p:sp>
        <p:nvSpPr>
          <p:cNvPr id="13" name="Прямоугольник 12">
            <a:extLst>
              <a:ext uri="{FF2B5EF4-FFF2-40B4-BE49-F238E27FC236}">
                <a16:creationId xmlns:a16="http://schemas.microsoft.com/office/drawing/2014/main" id="{77246953-7E74-4C81-A466-B88B886C802A}"/>
              </a:ext>
            </a:extLst>
          </p:cNvPr>
          <p:cNvSpPr/>
          <p:nvPr/>
        </p:nvSpPr>
        <p:spPr>
          <a:xfrm>
            <a:off x="-9473" y="3136454"/>
            <a:ext cx="2518575" cy="338554"/>
          </a:xfrm>
          <a:prstGeom prst="rect">
            <a:avLst/>
          </a:prstGeom>
        </p:spPr>
        <p:txBody>
          <a:bodyPr wrap="none">
            <a:spAutoFit/>
          </a:bodyPr>
          <a:lstStyle/>
          <a:p>
            <a:pPr marL="285750" indent="-285750">
              <a:buFont typeface="Wingdings" panose="05000000000000000000" pitchFamily="2" charset="2"/>
              <a:buChar char="Ø"/>
            </a:pPr>
            <a:r>
              <a:rPr lang="ru-RU" sz="1600" dirty="0">
                <a:solidFill>
                  <a:srgbClr val="404040"/>
                </a:solidFill>
                <a:latin typeface="Circe"/>
              </a:rPr>
              <a:t>Бюджеты субъектов РФ</a:t>
            </a:r>
            <a:endParaRPr lang="ru-RU" sz="1600" dirty="0"/>
          </a:p>
        </p:txBody>
      </p:sp>
      <p:sp>
        <p:nvSpPr>
          <p:cNvPr id="14" name="Прямоугольник 13">
            <a:extLst>
              <a:ext uri="{FF2B5EF4-FFF2-40B4-BE49-F238E27FC236}">
                <a16:creationId xmlns:a16="http://schemas.microsoft.com/office/drawing/2014/main" id="{992D4020-C59C-42FD-AF1E-F61A18DADFDD}"/>
              </a:ext>
            </a:extLst>
          </p:cNvPr>
          <p:cNvSpPr/>
          <p:nvPr/>
        </p:nvSpPr>
        <p:spPr>
          <a:xfrm>
            <a:off x="0" y="3394634"/>
            <a:ext cx="2597426" cy="1077218"/>
          </a:xfrm>
          <a:prstGeom prst="rect">
            <a:avLst/>
          </a:prstGeom>
        </p:spPr>
        <p:txBody>
          <a:bodyPr wrap="square">
            <a:spAutoFit/>
          </a:bodyPr>
          <a:lstStyle/>
          <a:p>
            <a:pPr marL="285750" indent="-285750">
              <a:buFont typeface="Wingdings" panose="05000000000000000000" pitchFamily="2" charset="2"/>
              <a:buChar char="Ø"/>
            </a:pPr>
            <a:r>
              <a:rPr lang="ru-RU" sz="1600" dirty="0">
                <a:solidFill>
                  <a:srgbClr val="404040"/>
                </a:solidFill>
                <a:latin typeface="Circe"/>
              </a:rPr>
              <a:t>Местные бюджеты (городские, районные, сельские)</a:t>
            </a:r>
          </a:p>
          <a:p>
            <a:r>
              <a:rPr lang="ru-RU" sz="1600" dirty="0">
                <a:solidFill>
                  <a:srgbClr val="404040"/>
                </a:solidFill>
                <a:latin typeface="Circe"/>
              </a:rPr>
              <a:t>      </a:t>
            </a:r>
            <a:r>
              <a:rPr lang="ru-RU" sz="1600" b="1" dirty="0">
                <a:solidFill>
                  <a:srgbClr val="C00000"/>
                </a:solidFill>
                <a:latin typeface="Circe"/>
              </a:rPr>
              <a:t>ВИДЫ НАЛОГОВ:</a:t>
            </a:r>
            <a:endParaRPr lang="ru-RU" sz="1600" b="1" dirty="0">
              <a:solidFill>
                <a:srgbClr val="C00000"/>
              </a:solidFill>
            </a:endParaRPr>
          </a:p>
        </p:txBody>
      </p:sp>
      <p:sp>
        <p:nvSpPr>
          <p:cNvPr id="15" name="Прямоугольник 14">
            <a:extLst>
              <a:ext uri="{FF2B5EF4-FFF2-40B4-BE49-F238E27FC236}">
                <a16:creationId xmlns:a16="http://schemas.microsoft.com/office/drawing/2014/main" id="{811FBA15-CF81-46BD-8B17-B56D20AFAB4A}"/>
              </a:ext>
            </a:extLst>
          </p:cNvPr>
          <p:cNvSpPr/>
          <p:nvPr/>
        </p:nvSpPr>
        <p:spPr>
          <a:xfrm>
            <a:off x="8822962" y="2997955"/>
            <a:ext cx="3359563" cy="1323439"/>
          </a:xfrm>
          <a:prstGeom prst="rect">
            <a:avLst/>
          </a:prstGeom>
        </p:spPr>
        <p:txBody>
          <a:bodyPr wrap="square">
            <a:spAutoFit/>
          </a:bodyPr>
          <a:lstStyle/>
          <a:p>
            <a:r>
              <a:rPr lang="ru-RU" sz="1600" b="1" dirty="0">
                <a:solidFill>
                  <a:srgbClr val="C00000"/>
                </a:solidFill>
                <a:latin typeface="Circe"/>
              </a:rPr>
              <a:t>Налоги</a:t>
            </a:r>
            <a:r>
              <a:rPr lang="ru-RU" sz="1600" b="1" dirty="0">
                <a:solidFill>
                  <a:srgbClr val="333333"/>
                </a:solidFill>
                <a:latin typeface="Circe"/>
              </a:rPr>
              <a:t> </a:t>
            </a:r>
            <a:r>
              <a:rPr lang="ru-RU" sz="1600" dirty="0">
                <a:solidFill>
                  <a:srgbClr val="333333"/>
                </a:solidFill>
                <a:latin typeface="Circe"/>
              </a:rPr>
              <a:t>— это обязательные платежи физических и юри­дических лиц государству на основе специального налогового законодательства.</a:t>
            </a:r>
            <a:endParaRPr lang="ru-RU" sz="1600" dirty="0"/>
          </a:p>
        </p:txBody>
      </p:sp>
      <p:sp>
        <p:nvSpPr>
          <p:cNvPr id="16" name="Прямоугольник 15">
            <a:extLst>
              <a:ext uri="{FF2B5EF4-FFF2-40B4-BE49-F238E27FC236}">
                <a16:creationId xmlns:a16="http://schemas.microsoft.com/office/drawing/2014/main" id="{998442EB-A2F7-48C3-B513-48AA665BCFE0}"/>
              </a:ext>
            </a:extLst>
          </p:cNvPr>
          <p:cNvSpPr/>
          <p:nvPr/>
        </p:nvSpPr>
        <p:spPr>
          <a:xfrm>
            <a:off x="-9473" y="4425686"/>
            <a:ext cx="12191998" cy="1169551"/>
          </a:xfrm>
          <a:prstGeom prst="rect">
            <a:avLst/>
          </a:prstGeom>
        </p:spPr>
        <p:txBody>
          <a:bodyPr wrap="square">
            <a:spAutoFit/>
          </a:bodyPr>
          <a:lstStyle/>
          <a:p>
            <a:r>
              <a:rPr lang="ru-RU" b="1" dirty="0">
                <a:solidFill>
                  <a:srgbClr val="C00000"/>
                </a:solidFill>
                <a:latin typeface="Circe"/>
              </a:rPr>
              <a:t>Прямые (</a:t>
            </a:r>
            <a:r>
              <a:rPr lang="ru-RU" dirty="0">
                <a:solidFill>
                  <a:srgbClr val="404040"/>
                </a:solidFill>
                <a:latin typeface="Circe"/>
              </a:rPr>
              <a:t>выплачиваются напрямую в бюджет субъектом):</a:t>
            </a:r>
            <a:r>
              <a:rPr lang="ru-RU" b="1" dirty="0">
                <a:solidFill>
                  <a:srgbClr val="C00000"/>
                </a:solidFill>
                <a:latin typeface="Circe"/>
              </a:rPr>
              <a:t> </a:t>
            </a:r>
            <a:r>
              <a:rPr lang="ru-RU" dirty="0">
                <a:solidFill>
                  <a:srgbClr val="404040"/>
                </a:solidFill>
                <a:latin typeface="Circe"/>
              </a:rPr>
              <a:t>на прибыль </a:t>
            </a:r>
            <a:r>
              <a:rPr lang="ru-RU" dirty="0" err="1">
                <a:solidFill>
                  <a:srgbClr val="404040"/>
                </a:solidFill>
                <a:latin typeface="Circe"/>
              </a:rPr>
              <a:t>юр.лиц</a:t>
            </a:r>
            <a:r>
              <a:rPr lang="ru-RU" dirty="0">
                <a:solidFill>
                  <a:srgbClr val="404040"/>
                </a:solidFill>
                <a:latin typeface="Circe"/>
              </a:rPr>
              <a:t>; НДФЛ; транспортный; земельный; на дарение; наследование; на имущество.</a:t>
            </a:r>
          </a:p>
          <a:p>
            <a:r>
              <a:rPr lang="ru-RU" sz="1600" b="1" dirty="0">
                <a:solidFill>
                  <a:srgbClr val="C00000"/>
                </a:solidFill>
                <a:latin typeface="Arial" panose="020B0604020202020204" pitchFamily="34" charset="0"/>
                <a:cs typeface="Arial" panose="020B0604020202020204" pitchFamily="34" charset="0"/>
              </a:rPr>
              <a:t>Косвенные</a:t>
            </a:r>
            <a:r>
              <a:rPr lang="ru-RU" sz="1600" dirty="0">
                <a:solidFill>
                  <a:srgbClr val="404040"/>
                </a:solidFill>
                <a:latin typeface="Circe"/>
              </a:rPr>
              <a:t> </a:t>
            </a:r>
            <a:r>
              <a:rPr lang="ru-RU" sz="1600" dirty="0">
                <a:solidFill>
                  <a:srgbClr val="404040"/>
                </a:solidFill>
                <a:latin typeface="Arial" panose="020B0604020202020204" pitchFamily="34" charset="0"/>
                <a:cs typeface="Arial" panose="020B0604020202020204" pitchFamily="34" charset="0"/>
              </a:rPr>
              <a:t>(у</a:t>
            </a:r>
            <a:r>
              <a:rPr lang="ru-RU" sz="1600" dirty="0">
                <a:latin typeface="Arial" panose="020B0604020202020204" pitchFamily="34" charset="0"/>
                <a:cs typeface="Arial" panose="020B0604020202020204" pitchFamily="34" charset="0"/>
              </a:rPr>
              <a:t>станавливаются в виде надбавок к цене товара и услуг, выплачиваются торговыми предприятиями в виде налога с оборота): НДС; акциз; таможенная пошлина; гербовый сбор (за использование государственной символики).</a:t>
            </a:r>
          </a:p>
        </p:txBody>
      </p:sp>
      <p:sp>
        <p:nvSpPr>
          <p:cNvPr id="17" name="Прямоугольник 16">
            <a:extLst>
              <a:ext uri="{FF2B5EF4-FFF2-40B4-BE49-F238E27FC236}">
                <a16:creationId xmlns:a16="http://schemas.microsoft.com/office/drawing/2014/main" id="{95CA2B5A-78A4-43BD-BB8D-5B4806E7B21E}"/>
              </a:ext>
            </a:extLst>
          </p:cNvPr>
          <p:cNvSpPr/>
          <p:nvPr/>
        </p:nvSpPr>
        <p:spPr>
          <a:xfrm>
            <a:off x="4187206" y="5565339"/>
            <a:ext cx="2916439" cy="369332"/>
          </a:xfrm>
          <a:prstGeom prst="rect">
            <a:avLst/>
          </a:prstGeom>
        </p:spPr>
        <p:txBody>
          <a:bodyPr wrap="none">
            <a:spAutoFit/>
          </a:bodyPr>
          <a:lstStyle/>
          <a:p>
            <a:r>
              <a:rPr lang="ru-RU" b="1" dirty="0">
                <a:solidFill>
                  <a:srgbClr val="C00000"/>
                </a:solidFill>
                <a:latin typeface="Circe"/>
              </a:rPr>
              <a:t>Системы налогообложения</a:t>
            </a:r>
            <a:endParaRPr lang="ru-RU" dirty="0">
              <a:solidFill>
                <a:srgbClr val="C00000"/>
              </a:solidFill>
            </a:endParaRPr>
          </a:p>
        </p:txBody>
      </p:sp>
      <p:cxnSp>
        <p:nvCxnSpPr>
          <p:cNvPr id="19" name="Прямая со стрелкой 18">
            <a:extLst>
              <a:ext uri="{FF2B5EF4-FFF2-40B4-BE49-F238E27FC236}">
                <a16:creationId xmlns:a16="http://schemas.microsoft.com/office/drawing/2014/main" id="{1F72F927-7931-4F4B-83F0-81F954979685}"/>
              </a:ext>
            </a:extLst>
          </p:cNvPr>
          <p:cNvCxnSpPr>
            <a:cxnSpLocks/>
            <a:stCxn id="17" idx="1"/>
          </p:cNvCxnSpPr>
          <p:nvPr/>
        </p:nvCxnSpPr>
        <p:spPr>
          <a:xfrm flipH="1">
            <a:off x="504770" y="5684862"/>
            <a:ext cx="3682436" cy="2281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Прямая со стрелкой 20">
            <a:extLst>
              <a:ext uri="{FF2B5EF4-FFF2-40B4-BE49-F238E27FC236}">
                <a16:creationId xmlns:a16="http://schemas.microsoft.com/office/drawing/2014/main" id="{422B5524-E4B6-441F-AD13-EC893FA528E4}"/>
              </a:ext>
            </a:extLst>
          </p:cNvPr>
          <p:cNvCxnSpPr>
            <a:cxnSpLocks/>
            <a:stCxn id="17" idx="2"/>
          </p:cNvCxnSpPr>
          <p:nvPr/>
        </p:nvCxnSpPr>
        <p:spPr>
          <a:xfrm>
            <a:off x="5645426" y="5804385"/>
            <a:ext cx="0" cy="254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a:extLst>
              <a:ext uri="{FF2B5EF4-FFF2-40B4-BE49-F238E27FC236}">
                <a16:creationId xmlns:a16="http://schemas.microsoft.com/office/drawing/2014/main" id="{DE97255C-7119-49E8-A0C0-10FDBD4042D8}"/>
              </a:ext>
            </a:extLst>
          </p:cNvPr>
          <p:cNvCxnSpPr>
            <a:cxnSpLocks/>
          </p:cNvCxnSpPr>
          <p:nvPr/>
        </p:nvCxnSpPr>
        <p:spPr>
          <a:xfrm>
            <a:off x="5613383" y="5807351"/>
            <a:ext cx="0" cy="2546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Прямая со стрелкой 27">
            <a:extLst>
              <a:ext uri="{FF2B5EF4-FFF2-40B4-BE49-F238E27FC236}">
                <a16:creationId xmlns:a16="http://schemas.microsoft.com/office/drawing/2014/main" id="{5C145A28-8A74-4BFA-AE58-3504AB2F368E}"/>
              </a:ext>
            </a:extLst>
          </p:cNvPr>
          <p:cNvCxnSpPr>
            <a:stCxn id="17" idx="3"/>
          </p:cNvCxnSpPr>
          <p:nvPr/>
        </p:nvCxnSpPr>
        <p:spPr>
          <a:xfrm>
            <a:off x="7103645" y="5750005"/>
            <a:ext cx="2613561" cy="18466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Прямоугольник 28">
            <a:extLst>
              <a:ext uri="{FF2B5EF4-FFF2-40B4-BE49-F238E27FC236}">
                <a16:creationId xmlns:a16="http://schemas.microsoft.com/office/drawing/2014/main" id="{2BBA5355-4843-465E-858D-2AA9B894D31D}"/>
              </a:ext>
            </a:extLst>
          </p:cNvPr>
          <p:cNvSpPr/>
          <p:nvPr/>
        </p:nvSpPr>
        <p:spPr>
          <a:xfrm>
            <a:off x="61865" y="5837341"/>
            <a:ext cx="3530262" cy="923330"/>
          </a:xfrm>
          <a:prstGeom prst="rect">
            <a:avLst/>
          </a:prstGeom>
        </p:spPr>
        <p:txBody>
          <a:bodyPr wrap="none">
            <a:spAutoFit/>
          </a:bodyPr>
          <a:lstStyle/>
          <a:p>
            <a:r>
              <a:rPr lang="ru-RU" b="1" dirty="0">
                <a:solidFill>
                  <a:srgbClr val="404040"/>
                </a:solidFill>
                <a:latin typeface="Circe"/>
              </a:rPr>
              <a:t>Пропорциональная:</a:t>
            </a:r>
          </a:p>
          <a:p>
            <a:r>
              <a:rPr lang="ru-RU" dirty="0">
                <a:solidFill>
                  <a:srgbClr val="404040"/>
                </a:solidFill>
                <a:latin typeface="Circe"/>
              </a:rPr>
              <a:t>твердая ставка налогообложения,</a:t>
            </a:r>
          </a:p>
          <a:p>
            <a:r>
              <a:rPr lang="ru-RU" dirty="0">
                <a:solidFill>
                  <a:srgbClr val="404040"/>
                </a:solidFill>
                <a:latin typeface="Circe"/>
              </a:rPr>
              <a:t>налог пропорционален доходу</a:t>
            </a:r>
            <a:endParaRPr lang="ru-RU" dirty="0"/>
          </a:p>
        </p:txBody>
      </p:sp>
      <p:sp>
        <p:nvSpPr>
          <p:cNvPr id="30" name="Прямоугольник 29">
            <a:extLst>
              <a:ext uri="{FF2B5EF4-FFF2-40B4-BE49-F238E27FC236}">
                <a16:creationId xmlns:a16="http://schemas.microsoft.com/office/drawing/2014/main" id="{F79C94F1-E727-48F2-8480-7BEF47AB0D0E}"/>
              </a:ext>
            </a:extLst>
          </p:cNvPr>
          <p:cNvSpPr/>
          <p:nvPr/>
        </p:nvSpPr>
        <p:spPr>
          <a:xfrm>
            <a:off x="4801955" y="5915253"/>
            <a:ext cx="2659061" cy="923330"/>
          </a:xfrm>
          <a:prstGeom prst="rect">
            <a:avLst/>
          </a:prstGeom>
        </p:spPr>
        <p:txBody>
          <a:bodyPr wrap="none">
            <a:spAutoFit/>
          </a:bodyPr>
          <a:lstStyle/>
          <a:p>
            <a:r>
              <a:rPr lang="ru-RU" b="1" dirty="0">
                <a:solidFill>
                  <a:srgbClr val="404040"/>
                </a:solidFill>
                <a:latin typeface="Circe"/>
              </a:rPr>
              <a:t>Прогрессивная:</a:t>
            </a:r>
          </a:p>
          <a:p>
            <a:r>
              <a:rPr lang="ru-RU" dirty="0">
                <a:solidFill>
                  <a:srgbClr val="404040"/>
                </a:solidFill>
                <a:latin typeface="Circe"/>
              </a:rPr>
              <a:t>Налоговая ставка растет </a:t>
            </a:r>
          </a:p>
          <a:p>
            <a:r>
              <a:rPr lang="ru-RU" dirty="0">
                <a:solidFill>
                  <a:srgbClr val="404040"/>
                </a:solidFill>
                <a:latin typeface="Circe"/>
              </a:rPr>
              <a:t>с повышением дохода</a:t>
            </a:r>
            <a:endParaRPr lang="ru-RU" dirty="0"/>
          </a:p>
        </p:txBody>
      </p:sp>
      <p:sp>
        <p:nvSpPr>
          <p:cNvPr id="31" name="Прямоугольник 30">
            <a:extLst>
              <a:ext uri="{FF2B5EF4-FFF2-40B4-BE49-F238E27FC236}">
                <a16:creationId xmlns:a16="http://schemas.microsoft.com/office/drawing/2014/main" id="{0F5FD061-156F-4DA0-B965-A9DD3527B0FE}"/>
              </a:ext>
            </a:extLst>
          </p:cNvPr>
          <p:cNvSpPr/>
          <p:nvPr/>
        </p:nvSpPr>
        <p:spPr>
          <a:xfrm>
            <a:off x="9067813" y="5837341"/>
            <a:ext cx="3019994" cy="923330"/>
          </a:xfrm>
          <a:prstGeom prst="rect">
            <a:avLst/>
          </a:prstGeom>
        </p:spPr>
        <p:txBody>
          <a:bodyPr wrap="none">
            <a:spAutoFit/>
          </a:bodyPr>
          <a:lstStyle/>
          <a:p>
            <a:r>
              <a:rPr lang="ru-RU" b="1" dirty="0">
                <a:solidFill>
                  <a:srgbClr val="404040"/>
                </a:solidFill>
                <a:latin typeface="Circe"/>
              </a:rPr>
              <a:t>Регрессивная:</a:t>
            </a:r>
          </a:p>
          <a:p>
            <a:r>
              <a:rPr lang="ru-RU" dirty="0">
                <a:solidFill>
                  <a:srgbClr val="404040"/>
                </a:solidFill>
                <a:latin typeface="Circe"/>
              </a:rPr>
              <a:t>Ставка понижается с ростом</a:t>
            </a:r>
          </a:p>
          <a:p>
            <a:r>
              <a:rPr lang="ru-RU" dirty="0">
                <a:solidFill>
                  <a:srgbClr val="404040"/>
                </a:solidFill>
                <a:latin typeface="Circe"/>
              </a:rPr>
              <a:t>дохода</a:t>
            </a:r>
            <a:endParaRPr lang="ru-RU" dirty="0"/>
          </a:p>
        </p:txBody>
      </p:sp>
    </p:spTree>
    <p:extLst>
      <p:ext uri="{BB962C8B-B14F-4D97-AF65-F5344CB8AC3E}">
        <p14:creationId xmlns:p14="http://schemas.microsoft.com/office/powerpoint/2010/main" val="2041522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8C4408DD-FC72-4C3B-9B1C-E175F7A73EA9}"/>
              </a:ext>
            </a:extLst>
          </p:cNvPr>
          <p:cNvPicPr>
            <a:picLocks noChangeAspect="1"/>
          </p:cNvPicPr>
          <p:nvPr/>
        </p:nvPicPr>
        <p:blipFill>
          <a:blip r:embed="rId2"/>
          <a:stretch>
            <a:fillRect/>
          </a:stretch>
        </p:blipFill>
        <p:spPr>
          <a:xfrm>
            <a:off x="0" y="0"/>
            <a:ext cx="10668000" cy="6858000"/>
          </a:xfrm>
          <a:prstGeom prst="rect">
            <a:avLst/>
          </a:prstGeom>
        </p:spPr>
      </p:pic>
    </p:spTree>
    <p:extLst>
      <p:ext uri="{BB962C8B-B14F-4D97-AF65-F5344CB8AC3E}">
        <p14:creationId xmlns:p14="http://schemas.microsoft.com/office/powerpoint/2010/main" val="1233888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B18C948B-4A84-4F92-8798-0B84776753A0}"/>
              </a:ext>
            </a:extLst>
          </p:cNvPr>
          <p:cNvSpPr/>
          <p:nvPr/>
        </p:nvSpPr>
        <p:spPr>
          <a:xfrm>
            <a:off x="3131170" y="0"/>
            <a:ext cx="4630948" cy="369332"/>
          </a:xfrm>
          <a:prstGeom prst="rect">
            <a:avLst/>
          </a:prstGeom>
        </p:spPr>
        <p:txBody>
          <a:bodyPr wrap="none">
            <a:spAutoFit/>
          </a:bodyPr>
          <a:lstStyle/>
          <a:p>
            <a:r>
              <a:rPr lang="ru-RU" b="1" dirty="0">
                <a:solidFill>
                  <a:srgbClr val="C00000"/>
                </a:solidFill>
                <a:latin typeface="Circe"/>
              </a:rPr>
              <a:t>Роль государства в современной экономике</a:t>
            </a:r>
            <a:endParaRPr lang="ru-RU" b="1" i="0" dirty="0">
              <a:solidFill>
                <a:srgbClr val="C00000"/>
              </a:solidFill>
              <a:effectLst/>
              <a:latin typeface="Circe"/>
            </a:endParaRPr>
          </a:p>
        </p:txBody>
      </p:sp>
      <p:sp>
        <p:nvSpPr>
          <p:cNvPr id="3" name="Прямоугольник 2">
            <a:extLst>
              <a:ext uri="{FF2B5EF4-FFF2-40B4-BE49-F238E27FC236}">
                <a16:creationId xmlns:a16="http://schemas.microsoft.com/office/drawing/2014/main" id="{36F45B37-43A2-4EB4-9FAF-F57CA3E128A7}"/>
              </a:ext>
            </a:extLst>
          </p:cNvPr>
          <p:cNvSpPr/>
          <p:nvPr/>
        </p:nvSpPr>
        <p:spPr>
          <a:xfrm>
            <a:off x="0" y="369332"/>
            <a:ext cx="12192000" cy="646331"/>
          </a:xfrm>
          <a:prstGeom prst="rect">
            <a:avLst/>
          </a:prstGeom>
        </p:spPr>
        <p:txBody>
          <a:bodyPr wrap="square">
            <a:spAutoFit/>
          </a:bodyPr>
          <a:lstStyle/>
          <a:p>
            <a:r>
              <a:rPr lang="ru-RU" b="1" i="1" dirty="0">
                <a:solidFill>
                  <a:srgbClr val="C00000"/>
                </a:solidFill>
                <a:latin typeface="Circe"/>
              </a:rPr>
              <a:t>Экономическая политика государства</a:t>
            </a:r>
            <a:r>
              <a:rPr lang="ru-RU" i="1" dirty="0">
                <a:solidFill>
                  <a:srgbClr val="333333"/>
                </a:solidFill>
                <a:latin typeface="Circe"/>
              </a:rPr>
              <a:t> — </a:t>
            </a:r>
            <a:r>
              <a:rPr lang="ru-RU" dirty="0">
                <a:solidFill>
                  <a:srgbClr val="333333"/>
                </a:solidFill>
                <a:latin typeface="Circe"/>
              </a:rPr>
              <a:t>процесс реализации его экономических функций путём разнообразных государственных мер воздействия на экономические процессы для достижения определённых целей.</a:t>
            </a:r>
            <a:endParaRPr lang="ru-RU" dirty="0"/>
          </a:p>
        </p:txBody>
      </p:sp>
      <p:sp>
        <p:nvSpPr>
          <p:cNvPr id="4" name="Прямоугольник 3">
            <a:extLst>
              <a:ext uri="{FF2B5EF4-FFF2-40B4-BE49-F238E27FC236}">
                <a16:creationId xmlns:a16="http://schemas.microsoft.com/office/drawing/2014/main" id="{0C9F734D-E4F3-47B6-AEAC-E580F70161D9}"/>
              </a:ext>
            </a:extLst>
          </p:cNvPr>
          <p:cNvSpPr/>
          <p:nvPr/>
        </p:nvSpPr>
        <p:spPr>
          <a:xfrm>
            <a:off x="-49352" y="872701"/>
            <a:ext cx="4541839" cy="3693319"/>
          </a:xfrm>
          <a:prstGeom prst="rect">
            <a:avLst/>
          </a:prstGeom>
        </p:spPr>
        <p:txBody>
          <a:bodyPr wrap="square">
            <a:spAutoFit/>
          </a:bodyPr>
          <a:lstStyle/>
          <a:p>
            <a:r>
              <a:rPr lang="ru-RU" b="1">
                <a:solidFill>
                  <a:srgbClr val="C00000"/>
                </a:solidFill>
                <a:latin typeface="Circe"/>
              </a:rPr>
              <a:t> Экономические функции государства</a:t>
            </a:r>
            <a:r>
              <a:rPr lang="ru-RU" b="1">
                <a:solidFill>
                  <a:srgbClr val="333333"/>
                </a:solidFill>
                <a:latin typeface="Circe"/>
              </a:rPr>
              <a:t>:</a:t>
            </a:r>
            <a:endParaRPr lang="ru-RU">
              <a:solidFill>
                <a:srgbClr val="333333"/>
              </a:solidFill>
              <a:latin typeface="Circe"/>
            </a:endParaRPr>
          </a:p>
          <a:p>
            <a:r>
              <a:rPr lang="ru-RU">
                <a:solidFill>
                  <a:srgbClr val="333333"/>
                </a:solidFill>
                <a:latin typeface="Circe"/>
              </a:rPr>
              <a:t>1) стабилизация экономики;</a:t>
            </a:r>
          </a:p>
          <a:p>
            <a:r>
              <a:rPr lang="ru-RU">
                <a:solidFill>
                  <a:srgbClr val="333333"/>
                </a:solidFill>
                <a:latin typeface="Circe"/>
              </a:rPr>
              <a:t>2) защита прав собственности;</a:t>
            </a:r>
          </a:p>
          <a:p>
            <a:r>
              <a:rPr lang="ru-RU">
                <a:solidFill>
                  <a:srgbClr val="333333"/>
                </a:solidFill>
                <a:latin typeface="Circe"/>
              </a:rPr>
              <a:t>3) регулирование денежного обращения;</a:t>
            </a:r>
          </a:p>
          <a:p>
            <a:r>
              <a:rPr lang="ru-RU">
                <a:solidFill>
                  <a:srgbClr val="333333"/>
                </a:solidFill>
                <a:latin typeface="Circe"/>
              </a:rPr>
              <a:t>4) перераспределение доходов;</a:t>
            </a:r>
          </a:p>
          <a:p>
            <a:r>
              <a:rPr lang="ru-RU">
                <a:solidFill>
                  <a:srgbClr val="333333"/>
                </a:solidFill>
                <a:latin typeface="Circe"/>
              </a:rPr>
              <a:t>5) регулирование взаимоотношений между работодателями и наёмными работниками;</a:t>
            </a:r>
          </a:p>
          <a:p>
            <a:r>
              <a:rPr lang="ru-RU">
                <a:solidFill>
                  <a:srgbClr val="333333"/>
                </a:solidFill>
                <a:latin typeface="Circe"/>
              </a:rPr>
              <a:t>6) контроль над внешнеэкономической деятельностью;</a:t>
            </a:r>
          </a:p>
          <a:p>
            <a:r>
              <a:rPr lang="ru-RU">
                <a:solidFill>
                  <a:srgbClr val="333333"/>
                </a:solidFill>
                <a:latin typeface="Circe"/>
              </a:rPr>
              <a:t>7) производство общественных благ;</a:t>
            </a:r>
          </a:p>
          <a:p>
            <a:r>
              <a:rPr lang="ru-RU">
                <a:solidFill>
                  <a:srgbClr val="333333"/>
                </a:solidFill>
                <a:latin typeface="Circe"/>
              </a:rPr>
              <a:t>8) компенсация внешних эффектов;</a:t>
            </a:r>
          </a:p>
          <a:p>
            <a:r>
              <a:rPr lang="ru-RU">
                <a:solidFill>
                  <a:srgbClr val="333333"/>
                </a:solidFill>
                <a:latin typeface="Circe"/>
              </a:rPr>
              <a:t>9) поддержка и обеспечение функционирования рыночной системы.</a:t>
            </a:r>
            <a:endParaRPr lang="ru-RU" b="0" i="0" dirty="0">
              <a:solidFill>
                <a:srgbClr val="333333"/>
              </a:solidFill>
              <a:effectLst/>
              <a:latin typeface="Circe"/>
            </a:endParaRPr>
          </a:p>
        </p:txBody>
      </p:sp>
      <p:sp>
        <p:nvSpPr>
          <p:cNvPr id="5" name="Прямоугольник 4">
            <a:extLst>
              <a:ext uri="{FF2B5EF4-FFF2-40B4-BE49-F238E27FC236}">
                <a16:creationId xmlns:a16="http://schemas.microsoft.com/office/drawing/2014/main" id="{2A5E404B-90C9-407D-A503-540EE7178763}"/>
              </a:ext>
            </a:extLst>
          </p:cNvPr>
          <p:cNvSpPr/>
          <p:nvPr/>
        </p:nvSpPr>
        <p:spPr>
          <a:xfrm>
            <a:off x="4670922" y="872701"/>
            <a:ext cx="5567934" cy="369332"/>
          </a:xfrm>
          <a:prstGeom prst="rect">
            <a:avLst/>
          </a:prstGeom>
        </p:spPr>
        <p:txBody>
          <a:bodyPr wrap="none">
            <a:spAutoFit/>
          </a:bodyPr>
          <a:lstStyle/>
          <a:p>
            <a:r>
              <a:rPr lang="ru-RU" b="1">
                <a:solidFill>
                  <a:srgbClr val="C00000"/>
                </a:solidFill>
                <a:latin typeface="Circe"/>
              </a:rPr>
              <a:t>Методы государственного регулирования экономики</a:t>
            </a:r>
            <a:endParaRPr lang="ru-RU" dirty="0">
              <a:solidFill>
                <a:srgbClr val="C00000"/>
              </a:solidFill>
            </a:endParaRPr>
          </a:p>
        </p:txBody>
      </p:sp>
      <p:sp>
        <p:nvSpPr>
          <p:cNvPr id="6" name="Прямоугольник 5">
            <a:extLst>
              <a:ext uri="{FF2B5EF4-FFF2-40B4-BE49-F238E27FC236}">
                <a16:creationId xmlns:a16="http://schemas.microsoft.com/office/drawing/2014/main" id="{5DD5C630-5431-4DDB-BE5B-D0A623234801}"/>
              </a:ext>
            </a:extLst>
          </p:cNvPr>
          <p:cNvSpPr/>
          <p:nvPr/>
        </p:nvSpPr>
        <p:spPr>
          <a:xfrm>
            <a:off x="4853954" y="1149700"/>
            <a:ext cx="1015021" cy="369332"/>
          </a:xfrm>
          <a:prstGeom prst="rect">
            <a:avLst/>
          </a:prstGeom>
        </p:spPr>
        <p:txBody>
          <a:bodyPr wrap="none">
            <a:spAutoFit/>
          </a:bodyPr>
          <a:lstStyle/>
          <a:p>
            <a:r>
              <a:rPr lang="ru-RU" b="1" dirty="0">
                <a:solidFill>
                  <a:srgbClr val="404040"/>
                </a:solidFill>
                <a:latin typeface="Circe"/>
              </a:rPr>
              <a:t>Прямые</a:t>
            </a:r>
            <a:endParaRPr lang="ru-RU" dirty="0"/>
          </a:p>
        </p:txBody>
      </p:sp>
      <p:sp>
        <p:nvSpPr>
          <p:cNvPr id="7" name="Прямоугольник 6">
            <a:extLst>
              <a:ext uri="{FF2B5EF4-FFF2-40B4-BE49-F238E27FC236}">
                <a16:creationId xmlns:a16="http://schemas.microsoft.com/office/drawing/2014/main" id="{90453802-ED7C-4E5B-A2B9-67A3E6263E9C}"/>
              </a:ext>
            </a:extLst>
          </p:cNvPr>
          <p:cNvSpPr/>
          <p:nvPr/>
        </p:nvSpPr>
        <p:spPr>
          <a:xfrm>
            <a:off x="8411882" y="1149700"/>
            <a:ext cx="1293880" cy="369332"/>
          </a:xfrm>
          <a:prstGeom prst="rect">
            <a:avLst/>
          </a:prstGeom>
        </p:spPr>
        <p:txBody>
          <a:bodyPr wrap="none">
            <a:spAutoFit/>
          </a:bodyPr>
          <a:lstStyle/>
          <a:p>
            <a:r>
              <a:rPr lang="ru-RU" b="1">
                <a:solidFill>
                  <a:srgbClr val="404040"/>
                </a:solidFill>
                <a:latin typeface="Circe"/>
              </a:rPr>
              <a:t>Косвенные</a:t>
            </a:r>
            <a:endParaRPr lang="ru-RU" dirty="0"/>
          </a:p>
        </p:txBody>
      </p:sp>
      <p:sp>
        <p:nvSpPr>
          <p:cNvPr id="8" name="Прямоугольник 7">
            <a:extLst>
              <a:ext uri="{FF2B5EF4-FFF2-40B4-BE49-F238E27FC236}">
                <a16:creationId xmlns:a16="http://schemas.microsoft.com/office/drawing/2014/main" id="{F01EECBE-F953-4794-A1A5-B43C2C812C70}"/>
              </a:ext>
            </a:extLst>
          </p:cNvPr>
          <p:cNvSpPr/>
          <p:nvPr/>
        </p:nvSpPr>
        <p:spPr>
          <a:xfrm>
            <a:off x="4492487" y="1498179"/>
            <a:ext cx="3617843" cy="646331"/>
          </a:xfrm>
          <a:prstGeom prst="rect">
            <a:avLst/>
          </a:prstGeom>
        </p:spPr>
        <p:txBody>
          <a:bodyPr wrap="square">
            <a:spAutoFit/>
          </a:bodyPr>
          <a:lstStyle/>
          <a:p>
            <a:r>
              <a:rPr lang="ru-RU" dirty="0">
                <a:solidFill>
                  <a:srgbClr val="333333"/>
                </a:solidFill>
                <a:latin typeface="Circe"/>
              </a:rPr>
              <a:t>использование административных</a:t>
            </a:r>
          </a:p>
          <a:p>
            <a:r>
              <a:rPr lang="ru-RU" dirty="0">
                <a:solidFill>
                  <a:srgbClr val="333333"/>
                </a:solidFill>
                <a:latin typeface="Circe"/>
              </a:rPr>
              <a:t> методов:</a:t>
            </a:r>
            <a:endParaRPr lang="ru-RU" dirty="0"/>
          </a:p>
        </p:txBody>
      </p:sp>
      <p:sp>
        <p:nvSpPr>
          <p:cNvPr id="9" name="Прямоугольник 8">
            <a:extLst>
              <a:ext uri="{FF2B5EF4-FFF2-40B4-BE49-F238E27FC236}">
                <a16:creationId xmlns:a16="http://schemas.microsoft.com/office/drawing/2014/main" id="{347566F0-4914-4A1E-B478-ABC4CD57DC2A}"/>
              </a:ext>
            </a:extLst>
          </p:cNvPr>
          <p:cNvSpPr/>
          <p:nvPr/>
        </p:nvSpPr>
        <p:spPr>
          <a:xfrm>
            <a:off x="8411882" y="1484102"/>
            <a:ext cx="3780118" cy="646331"/>
          </a:xfrm>
          <a:prstGeom prst="rect">
            <a:avLst/>
          </a:prstGeom>
        </p:spPr>
        <p:txBody>
          <a:bodyPr wrap="square">
            <a:spAutoFit/>
          </a:bodyPr>
          <a:lstStyle/>
          <a:p>
            <a:r>
              <a:rPr lang="ru-RU" dirty="0">
                <a:solidFill>
                  <a:srgbClr val="333333"/>
                </a:solidFill>
                <a:latin typeface="Circe"/>
              </a:rPr>
              <a:t>использование экономических </a:t>
            </a:r>
          </a:p>
          <a:p>
            <a:r>
              <a:rPr lang="ru-RU" dirty="0">
                <a:solidFill>
                  <a:srgbClr val="333333"/>
                </a:solidFill>
                <a:latin typeface="Circe"/>
              </a:rPr>
              <a:t>методов:</a:t>
            </a:r>
            <a:endParaRPr lang="ru-RU" dirty="0"/>
          </a:p>
        </p:txBody>
      </p:sp>
      <p:sp>
        <p:nvSpPr>
          <p:cNvPr id="10" name="Прямоугольник 9">
            <a:extLst>
              <a:ext uri="{FF2B5EF4-FFF2-40B4-BE49-F238E27FC236}">
                <a16:creationId xmlns:a16="http://schemas.microsoft.com/office/drawing/2014/main" id="{64C74341-07FD-4CA6-81D1-3F9FB9A8F2D9}"/>
              </a:ext>
            </a:extLst>
          </p:cNvPr>
          <p:cNvSpPr/>
          <p:nvPr/>
        </p:nvSpPr>
        <p:spPr>
          <a:xfrm>
            <a:off x="8411882" y="1995264"/>
            <a:ext cx="3780118" cy="1200329"/>
          </a:xfrm>
          <a:prstGeom prst="rect">
            <a:avLst/>
          </a:prstGeom>
        </p:spPr>
        <p:txBody>
          <a:bodyPr wrap="square">
            <a:spAutoFit/>
          </a:bodyPr>
          <a:lstStyle/>
          <a:p>
            <a:pPr marL="285750" indent="-285750">
              <a:buFont typeface="Wingdings" panose="05000000000000000000" pitchFamily="2" charset="2"/>
              <a:buChar char="Ø"/>
            </a:pPr>
            <a:r>
              <a:rPr lang="ru-RU" dirty="0">
                <a:solidFill>
                  <a:srgbClr val="404040"/>
                </a:solidFill>
                <a:latin typeface="Circe"/>
              </a:rPr>
              <a:t>денежно-кредитная (монетарная) политика;</a:t>
            </a:r>
          </a:p>
          <a:p>
            <a:pPr marL="285750" indent="-285750">
              <a:buFont typeface="Wingdings" panose="05000000000000000000" pitchFamily="2" charset="2"/>
              <a:buChar char="Ø"/>
            </a:pPr>
            <a:r>
              <a:rPr lang="ru-RU" dirty="0">
                <a:solidFill>
                  <a:srgbClr val="404040"/>
                </a:solidFill>
                <a:latin typeface="Circe"/>
              </a:rPr>
              <a:t>бюджетно-налоговая (фискальная) политика.</a:t>
            </a:r>
            <a:endParaRPr lang="ru-RU" b="0" i="0" dirty="0">
              <a:solidFill>
                <a:srgbClr val="404040"/>
              </a:solidFill>
              <a:effectLst/>
              <a:latin typeface="Circe"/>
            </a:endParaRPr>
          </a:p>
        </p:txBody>
      </p:sp>
      <p:sp>
        <p:nvSpPr>
          <p:cNvPr id="11" name="Прямоугольник 10">
            <a:extLst>
              <a:ext uri="{FF2B5EF4-FFF2-40B4-BE49-F238E27FC236}">
                <a16:creationId xmlns:a16="http://schemas.microsoft.com/office/drawing/2014/main" id="{9EE7A3C7-A64D-41CF-9F3A-C3834B6C6B66}"/>
              </a:ext>
            </a:extLst>
          </p:cNvPr>
          <p:cNvSpPr/>
          <p:nvPr/>
        </p:nvSpPr>
        <p:spPr>
          <a:xfrm>
            <a:off x="4492487" y="2062849"/>
            <a:ext cx="3780118" cy="2308324"/>
          </a:xfrm>
          <a:prstGeom prst="rect">
            <a:avLst/>
          </a:prstGeom>
        </p:spPr>
        <p:txBody>
          <a:bodyPr wrap="square">
            <a:spAutoFit/>
          </a:bodyPr>
          <a:lstStyle/>
          <a:p>
            <a:pPr marL="285750" indent="-285750">
              <a:buFont typeface="Wingdings" panose="05000000000000000000" pitchFamily="2" charset="2"/>
              <a:buChar char="Ø"/>
            </a:pPr>
            <a:r>
              <a:rPr lang="ru-RU" dirty="0">
                <a:solidFill>
                  <a:srgbClr val="404040"/>
                </a:solidFill>
                <a:latin typeface="Circe"/>
              </a:rPr>
              <a:t>законодательная деятельность государства;</a:t>
            </a:r>
          </a:p>
          <a:p>
            <a:pPr marL="285750" indent="-285750">
              <a:buFont typeface="Wingdings" panose="05000000000000000000" pitchFamily="2" charset="2"/>
              <a:buChar char="Ø"/>
            </a:pPr>
            <a:r>
              <a:rPr lang="ru-RU" dirty="0">
                <a:solidFill>
                  <a:srgbClr val="404040"/>
                </a:solidFill>
                <a:latin typeface="Circe"/>
              </a:rPr>
              <a:t>расширение государственных заказов;</a:t>
            </a:r>
          </a:p>
          <a:p>
            <a:pPr marL="285750" indent="-285750">
              <a:buFont typeface="Wingdings" panose="05000000000000000000" pitchFamily="2" charset="2"/>
              <a:buChar char="Ø"/>
            </a:pPr>
            <a:r>
              <a:rPr lang="ru-RU" dirty="0">
                <a:solidFill>
                  <a:srgbClr val="404040"/>
                </a:solidFill>
                <a:latin typeface="Circe"/>
              </a:rPr>
              <a:t>развитие государственного сектора в экономике;</a:t>
            </a:r>
          </a:p>
          <a:p>
            <a:pPr marL="285750" indent="-285750">
              <a:buFont typeface="Wingdings" panose="05000000000000000000" pitchFamily="2" charset="2"/>
              <a:buChar char="Ø"/>
            </a:pPr>
            <a:r>
              <a:rPr lang="ru-RU" dirty="0">
                <a:solidFill>
                  <a:srgbClr val="404040"/>
                </a:solidFill>
                <a:latin typeface="Circe"/>
              </a:rPr>
              <a:t>лицензирование отдельных видов деятельности.</a:t>
            </a:r>
            <a:endParaRPr lang="ru-RU" b="0" i="0" dirty="0">
              <a:solidFill>
                <a:srgbClr val="404040"/>
              </a:solidFill>
              <a:effectLst/>
              <a:latin typeface="Circe"/>
            </a:endParaRPr>
          </a:p>
        </p:txBody>
      </p:sp>
      <p:sp>
        <p:nvSpPr>
          <p:cNvPr id="12" name="Прямоугольник 11">
            <a:extLst>
              <a:ext uri="{FF2B5EF4-FFF2-40B4-BE49-F238E27FC236}">
                <a16:creationId xmlns:a16="http://schemas.microsoft.com/office/drawing/2014/main" id="{A012C2FE-A47D-4272-8F59-C2AFA76802C4}"/>
              </a:ext>
            </a:extLst>
          </p:cNvPr>
          <p:cNvSpPr/>
          <p:nvPr/>
        </p:nvSpPr>
        <p:spPr>
          <a:xfrm>
            <a:off x="0" y="4415638"/>
            <a:ext cx="12192000" cy="2308324"/>
          </a:xfrm>
          <a:prstGeom prst="rect">
            <a:avLst/>
          </a:prstGeom>
        </p:spPr>
        <p:txBody>
          <a:bodyPr wrap="square">
            <a:spAutoFit/>
          </a:bodyPr>
          <a:lstStyle/>
          <a:p>
            <a:r>
              <a:rPr lang="ru-RU" b="1" dirty="0">
                <a:solidFill>
                  <a:srgbClr val="C00000"/>
                </a:solidFill>
                <a:latin typeface="Circe"/>
              </a:rPr>
              <a:t>Мировая экономика</a:t>
            </a:r>
            <a:r>
              <a:rPr lang="ru-RU" b="1" dirty="0">
                <a:solidFill>
                  <a:srgbClr val="333333"/>
                </a:solidFill>
                <a:latin typeface="Circe"/>
              </a:rPr>
              <a:t> </a:t>
            </a:r>
            <a:r>
              <a:rPr lang="ru-RU" dirty="0">
                <a:solidFill>
                  <a:srgbClr val="333333"/>
                </a:solidFill>
                <a:latin typeface="Circe"/>
              </a:rPr>
              <a:t>— это противоречивая целостность национальных экономик, связанных между собой международ­ными экономическими отношениями на основе международно­го разделения труда.</a:t>
            </a:r>
          </a:p>
          <a:p>
            <a:pPr marR="12700"/>
            <a:r>
              <a:rPr lang="ru-RU" dirty="0">
                <a:solidFill>
                  <a:srgbClr val="333333"/>
                </a:solidFill>
                <a:latin typeface="Circe"/>
              </a:rPr>
              <a:t>.</a:t>
            </a:r>
            <a:r>
              <a:rPr lang="ru-RU" b="1" dirty="0">
                <a:solidFill>
                  <a:srgbClr val="C00000"/>
                </a:solidFill>
                <a:latin typeface="Circe"/>
              </a:rPr>
              <a:t>Международное разделение труда </a:t>
            </a:r>
            <a:r>
              <a:rPr lang="ru-RU" dirty="0">
                <a:solidFill>
                  <a:srgbClr val="333333"/>
                </a:solidFill>
                <a:latin typeface="Circe"/>
              </a:rPr>
              <a:t>— это производство това­ров и услуг в отдельных странах в объёмах, значительно превы­шающих внутренние потребности этих стран и рассчитанных на международный рынок.</a:t>
            </a:r>
            <a:r>
              <a:rPr lang="ru-RU" b="1" dirty="0">
                <a:solidFill>
                  <a:srgbClr val="C00000"/>
                </a:solidFill>
                <a:latin typeface="Circe"/>
              </a:rPr>
              <a:t> </a:t>
            </a:r>
          </a:p>
          <a:p>
            <a:pPr marR="12700"/>
            <a:r>
              <a:rPr lang="ru-RU" b="1" dirty="0">
                <a:solidFill>
                  <a:srgbClr val="C00000"/>
                </a:solidFill>
                <a:latin typeface="Circe"/>
              </a:rPr>
              <a:t>Международная торговля </a:t>
            </a:r>
            <a:r>
              <a:rPr lang="ru-RU" dirty="0">
                <a:solidFill>
                  <a:srgbClr val="333333"/>
                </a:solidFill>
                <a:latin typeface="Circe"/>
              </a:rPr>
              <a:t>развивается на основе междуна­родного разделения труда и международной специализации:</a:t>
            </a:r>
          </a:p>
          <a:p>
            <a:pPr marR="12700"/>
            <a:r>
              <a:rPr lang="ru-RU" b="1" dirty="0">
                <a:solidFill>
                  <a:srgbClr val="333333"/>
                </a:solidFill>
                <a:latin typeface="Circe"/>
              </a:rPr>
              <a:t>свободная</a:t>
            </a:r>
            <a:r>
              <a:rPr lang="ru-RU" dirty="0">
                <a:solidFill>
                  <a:srgbClr val="333333"/>
                </a:solidFill>
                <a:latin typeface="Circe"/>
              </a:rPr>
              <a:t> (фритредерство) – без введения таможенных барьеров;</a:t>
            </a:r>
          </a:p>
          <a:p>
            <a:pPr marR="12700"/>
            <a:r>
              <a:rPr lang="ru-RU" b="1" dirty="0">
                <a:solidFill>
                  <a:srgbClr val="333333"/>
                </a:solidFill>
                <a:latin typeface="Circe"/>
              </a:rPr>
              <a:t>протекционизм</a:t>
            </a:r>
            <a:r>
              <a:rPr lang="ru-RU" dirty="0">
                <a:solidFill>
                  <a:srgbClr val="333333"/>
                </a:solidFill>
                <a:latin typeface="Circe"/>
              </a:rPr>
              <a:t> – тарифные методы (таможенные пошлины) и нетарифные (вето, эмбарго, квоты, лицензирование).</a:t>
            </a:r>
          </a:p>
          <a:p>
            <a:pPr marR="12700"/>
            <a:endParaRPr lang="ru-RU" b="0" i="0" dirty="0">
              <a:solidFill>
                <a:srgbClr val="333333"/>
              </a:solidFill>
              <a:effectLst/>
              <a:latin typeface="Circe"/>
            </a:endParaRPr>
          </a:p>
        </p:txBody>
      </p:sp>
    </p:spTree>
    <p:extLst>
      <p:ext uri="{BB962C8B-B14F-4D97-AF65-F5344CB8AC3E}">
        <p14:creationId xmlns:p14="http://schemas.microsoft.com/office/powerpoint/2010/main" val="3359526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CA256164-0A9B-4761-AEB9-583EB19DC20B}"/>
              </a:ext>
            </a:extLst>
          </p:cNvPr>
          <p:cNvSpPr/>
          <p:nvPr/>
        </p:nvSpPr>
        <p:spPr>
          <a:xfrm>
            <a:off x="0" y="0"/>
            <a:ext cx="12192000" cy="4524315"/>
          </a:xfrm>
          <a:prstGeom prst="rect">
            <a:avLst/>
          </a:prstGeom>
        </p:spPr>
        <p:txBody>
          <a:bodyPr wrap="square">
            <a:spAutoFit/>
          </a:bodyPr>
          <a:lstStyle/>
          <a:p>
            <a:r>
              <a:rPr lang="ru-RU" b="1" i="1" dirty="0">
                <a:solidFill>
                  <a:srgbClr val="C00000"/>
                </a:solidFill>
                <a:latin typeface="Circe"/>
              </a:rPr>
              <a:t>Финансовые институты</a:t>
            </a:r>
            <a:r>
              <a:rPr lang="ru-RU" i="1" dirty="0">
                <a:solidFill>
                  <a:srgbClr val="333333"/>
                </a:solidFill>
                <a:latin typeface="Circe"/>
              </a:rPr>
              <a:t> —</a:t>
            </a:r>
            <a:r>
              <a:rPr lang="ru-RU" dirty="0">
                <a:solidFill>
                  <a:srgbClr val="333333"/>
                </a:solidFill>
                <a:latin typeface="Circe"/>
              </a:rPr>
              <a:t> коммерческие учреждения, осуществляющие финансовые операции.</a:t>
            </a:r>
          </a:p>
          <a:p>
            <a:r>
              <a:rPr lang="ru-RU" b="1" dirty="0">
                <a:solidFill>
                  <a:srgbClr val="C00000"/>
                </a:solidFill>
                <a:latin typeface="Circe"/>
              </a:rPr>
              <a:t>Виды финансовых институтов:</a:t>
            </a:r>
            <a:endParaRPr lang="ru-RU" dirty="0">
              <a:solidFill>
                <a:srgbClr val="C00000"/>
              </a:solidFill>
              <a:latin typeface="Circe"/>
            </a:endParaRPr>
          </a:p>
          <a:p>
            <a:r>
              <a:rPr lang="ru-RU" b="1" i="1" dirty="0">
                <a:solidFill>
                  <a:srgbClr val="333333"/>
                </a:solidFill>
                <a:latin typeface="Circe"/>
              </a:rPr>
              <a:t>1) Банк</a:t>
            </a:r>
            <a:r>
              <a:rPr lang="ru-RU" i="1" dirty="0">
                <a:solidFill>
                  <a:srgbClr val="333333"/>
                </a:solidFill>
                <a:latin typeface="Circe"/>
              </a:rPr>
              <a:t> </a:t>
            </a:r>
            <a:r>
              <a:rPr lang="ru-RU" dirty="0">
                <a:solidFill>
                  <a:srgbClr val="333333"/>
                </a:solidFill>
                <a:latin typeface="Circe"/>
              </a:rPr>
              <a:t>— финансовая организация, осуществляющая деятельность:</a:t>
            </a:r>
          </a:p>
          <a:p>
            <a:r>
              <a:rPr lang="ru-RU" dirty="0">
                <a:solidFill>
                  <a:srgbClr val="333333"/>
                </a:solidFill>
                <a:latin typeface="Circe"/>
              </a:rPr>
              <a:t>    а) по приёму депозитов;</a:t>
            </a:r>
          </a:p>
          <a:p>
            <a:r>
              <a:rPr lang="ru-RU" dirty="0">
                <a:solidFill>
                  <a:srgbClr val="333333"/>
                </a:solidFill>
                <a:latin typeface="Circe"/>
              </a:rPr>
              <a:t>    б) по предоставлению ссуд;</a:t>
            </a:r>
          </a:p>
          <a:p>
            <a:r>
              <a:rPr lang="ru-RU" dirty="0">
                <a:solidFill>
                  <a:srgbClr val="333333"/>
                </a:solidFill>
                <a:latin typeface="Circe"/>
              </a:rPr>
              <a:t>    в) по организации расчётов;</a:t>
            </a:r>
          </a:p>
          <a:p>
            <a:r>
              <a:rPr lang="ru-RU" dirty="0">
                <a:solidFill>
                  <a:srgbClr val="333333"/>
                </a:solidFill>
                <a:latin typeface="Circe"/>
              </a:rPr>
              <a:t>    г) по купле и продаже ценных бумаг.</a:t>
            </a:r>
          </a:p>
          <a:p>
            <a:r>
              <a:rPr lang="ru-RU" b="1" i="1" dirty="0">
                <a:solidFill>
                  <a:srgbClr val="333333"/>
                </a:solidFill>
                <a:latin typeface="Circe"/>
              </a:rPr>
              <a:t>2) Страховая компания</a:t>
            </a:r>
            <a:r>
              <a:rPr lang="ru-RU" i="1" dirty="0">
                <a:solidFill>
                  <a:srgbClr val="333333"/>
                </a:solidFill>
                <a:latin typeface="Circe"/>
              </a:rPr>
              <a:t> — </a:t>
            </a:r>
            <a:r>
              <a:rPr lang="ru-RU" dirty="0">
                <a:solidFill>
                  <a:srgbClr val="333333"/>
                </a:solidFill>
                <a:latin typeface="Circe"/>
              </a:rPr>
              <a:t>компания, оказывающая страховые услуги, </a:t>
            </a:r>
          </a:p>
          <a:p>
            <a:r>
              <a:rPr lang="ru-RU" dirty="0">
                <a:solidFill>
                  <a:srgbClr val="333333"/>
                </a:solidFill>
                <a:latin typeface="Circe"/>
              </a:rPr>
              <a:t>осуществляющая страхование жизни, здоровья, имущества, ответственности.</a:t>
            </a:r>
          </a:p>
          <a:p>
            <a:r>
              <a:rPr lang="ru-RU" b="1" i="1" dirty="0">
                <a:solidFill>
                  <a:srgbClr val="333333"/>
                </a:solidFill>
                <a:latin typeface="Circe"/>
              </a:rPr>
              <a:t>3) Инвестиционная компания</a:t>
            </a:r>
            <a:r>
              <a:rPr lang="ru-RU" i="1" dirty="0">
                <a:solidFill>
                  <a:srgbClr val="333333"/>
                </a:solidFill>
                <a:latin typeface="Circe"/>
              </a:rPr>
              <a:t> — </a:t>
            </a:r>
            <a:r>
              <a:rPr lang="ru-RU" dirty="0">
                <a:solidFill>
                  <a:srgbClr val="333333"/>
                </a:solidFill>
                <a:latin typeface="Circe"/>
              </a:rPr>
              <a:t>финансово-кредитная организация, собирающая денежные средства частных инвесторов через продажу им собственных ценных бумаг. Выступает в качестве посредника между заёмщиком и частным инвестором, выражая интересы последнего.</a:t>
            </a:r>
          </a:p>
          <a:p>
            <a:r>
              <a:rPr lang="ru-RU" b="1" i="1" dirty="0">
                <a:solidFill>
                  <a:srgbClr val="333333"/>
                </a:solidFill>
                <a:latin typeface="Circe"/>
              </a:rPr>
              <a:t>4) Пенсионный фонд</a:t>
            </a:r>
            <a:r>
              <a:rPr lang="ru-RU" i="1" dirty="0">
                <a:solidFill>
                  <a:srgbClr val="333333"/>
                </a:solidFill>
                <a:latin typeface="Circe"/>
              </a:rPr>
              <a:t> — </a:t>
            </a:r>
            <a:r>
              <a:rPr lang="ru-RU" dirty="0">
                <a:solidFill>
                  <a:srgbClr val="333333"/>
                </a:solidFill>
                <a:latin typeface="Circe"/>
              </a:rPr>
              <a:t>создаваемый частными и государственными компаниями, предприятиями фонд для выплаты пенсий и пособий лицам, вносящим пенсионные взносы в этот фонд.</a:t>
            </a:r>
          </a:p>
          <a:p>
            <a:r>
              <a:rPr lang="ru-RU" b="1" i="1" dirty="0">
                <a:solidFill>
                  <a:srgbClr val="333333"/>
                </a:solidFill>
                <a:latin typeface="Circe"/>
              </a:rPr>
              <a:t>5) Фондовая биржа </a:t>
            </a:r>
            <a:r>
              <a:rPr lang="ru-RU" dirty="0">
                <a:solidFill>
                  <a:srgbClr val="333333"/>
                </a:solidFill>
                <a:latin typeface="Circe"/>
              </a:rPr>
              <a:t>— организованный рынок, на котором осуществляются сделки с ценными бумагами и иными финансовыми документами.</a:t>
            </a:r>
            <a:endParaRPr lang="ru-RU" b="0" i="0" dirty="0">
              <a:solidFill>
                <a:srgbClr val="333333"/>
              </a:solidFill>
              <a:effectLst/>
              <a:latin typeface="Circe"/>
            </a:endParaRPr>
          </a:p>
        </p:txBody>
      </p:sp>
      <p:sp>
        <p:nvSpPr>
          <p:cNvPr id="3" name="Прямоугольник 2">
            <a:extLst>
              <a:ext uri="{FF2B5EF4-FFF2-40B4-BE49-F238E27FC236}">
                <a16:creationId xmlns:a16="http://schemas.microsoft.com/office/drawing/2014/main" id="{ABE2DE88-FD3E-4CAB-9147-E2A8181BF475}"/>
              </a:ext>
            </a:extLst>
          </p:cNvPr>
          <p:cNvSpPr/>
          <p:nvPr/>
        </p:nvSpPr>
        <p:spPr>
          <a:xfrm>
            <a:off x="-1" y="4366088"/>
            <a:ext cx="12191999" cy="646331"/>
          </a:xfrm>
          <a:prstGeom prst="rect">
            <a:avLst/>
          </a:prstGeom>
        </p:spPr>
        <p:txBody>
          <a:bodyPr wrap="square">
            <a:spAutoFit/>
          </a:bodyPr>
          <a:lstStyle/>
          <a:p>
            <a:r>
              <a:rPr lang="ru-RU" b="1" i="1" dirty="0">
                <a:solidFill>
                  <a:srgbClr val="333333"/>
                </a:solidFill>
                <a:latin typeface="Circe"/>
              </a:rPr>
              <a:t>Банковская система</a:t>
            </a:r>
            <a:r>
              <a:rPr lang="ru-RU" i="1" dirty="0">
                <a:solidFill>
                  <a:srgbClr val="333333"/>
                </a:solidFill>
                <a:latin typeface="Circe"/>
              </a:rPr>
              <a:t> — </a:t>
            </a:r>
            <a:r>
              <a:rPr lang="ru-RU" dirty="0">
                <a:solidFill>
                  <a:srgbClr val="333333"/>
                </a:solidFill>
                <a:latin typeface="Circe"/>
              </a:rPr>
              <a:t>это совокупность действующих в стране банков, кредитных учреждений и отдельных экономических организаций, выполняющих банковские операции.</a:t>
            </a:r>
            <a:endParaRPr lang="ru-RU" dirty="0"/>
          </a:p>
        </p:txBody>
      </p:sp>
      <p:sp>
        <p:nvSpPr>
          <p:cNvPr id="4" name="Прямоугольник 3">
            <a:extLst>
              <a:ext uri="{FF2B5EF4-FFF2-40B4-BE49-F238E27FC236}">
                <a16:creationId xmlns:a16="http://schemas.microsoft.com/office/drawing/2014/main" id="{5E29064C-D2D5-458E-AFF9-C6E6D4ABE3A4}"/>
              </a:ext>
            </a:extLst>
          </p:cNvPr>
          <p:cNvSpPr/>
          <p:nvPr/>
        </p:nvSpPr>
        <p:spPr>
          <a:xfrm>
            <a:off x="-3" y="4883934"/>
            <a:ext cx="12191998" cy="2031325"/>
          </a:xfrm>
          <a:prstGeom prst="rect">
            <a:avLst/>
          </a:prstGeom>
        </p:spPr>
        <p:txBody>
          <a:bodyPr wrap="square">
            <a:spAutoFit/>
          </a:bodyPr>
          <a:lstStyle/>
          <a:p>
            <a:r>
              <a:rPr lang="ru-RU" b="1" dirty="0">
                <a:solidFill>
                  <a:srgbClr val="333333"/>
                </a:solidFill>
                <a:latin typeface="Circe"/>
              </a:rPr>
              <a:t>Структура банковской системы:</a:t>
            </a:r>
            <a:endParaRPr lang="ru-RU" dirty="0">
              <a:solidFill>
                <a:srgbClr val="333333"/>
              </a:solidFill>
              <a:latin typeface="Circe"/>
            </a:endParaRPr>
          </a:p>
          <a:p>
            <a:r>
              <a:rPr lang="ru-RU" b="1" i="1" dirty="0">
                <a:solidFill>
                  <a:srgbClr val="333333"/>
                </a:solidFill>
                <a:latin typeface="Circe"/>
              </a:rPr>
              <a:t>1) Центральный банк</a:t>
            </a:r>
            <a:r>
              <a:rPr lang="ru-RU" dirty="0">
                <a:solidFill>
                  <a:srgbClr val="333333"/>
                </a:solidFill>
                <a:latin typeface="Circe"/>
              </a:rPr>
              <a:t> — принадлежит государству, является главным финансовым учреждением страны:</a:t>
            </a:r>
          </a:p>
          <a:p>
            <a:r>
              <a:rPr lang="ru-RU" dirty="0">
                <a:solidFill>
                  <a:srgbClr val="333333"/>
                </a:solidFill>
                <a:latin typeface="Circe"/>
              </a:rPr>
              <a:t>— осуществляет эмиссию (выпуск) национальной валюты, регулирование количества денег в стране</a:t>
            </a:r>
            <a:r>
              <a:rPr lang="ru-RU" b="1" i="1" dirty="0">
                <a:solidFill>
                  <a:srgbClr val="333333"/>
                </a:solidFill>
                <a:latin typeface="Circe"/>
              </a:rPr>
              <a:t>, </a:t>
            </a:r>
            <a:r>
              <a:rPr lang="ru-RU" i="1" dirty="0">
                <a:solidFill>
                  <a:srgbClr val="333333"/>
                </a:solidFill>
                <a:latin typeface="Circe"/>
              </a:rPr>
              <a:t>регулирует</a:t>
            </a:r>
            <a:r>
              <a:rPr lang="ru-RU" b="1" i="1" dirty="0">
                <a:solidFill>
                  <a:srgbClr val="333333"/>
                </a:solidFill>
                <a:latin typeface="Circe"/>
              </a:rPr>
              <a:t> кредитно-денежное обращение.</a:t>
            </a:r>
            <a:endParaRPr lang="ru-RU" dirty="0">
              <a:solidFill>
                <a:srgbClr val="333333"/>
              </a:solidFill>
              <a:latin typeface="Circe"/>
            </a:endParaRPr>
          </a:p>
          <a:p>
            <a:r>
              <a:rPr lang="ru-RU" b="1" i="1" dirty="0">
                <a:solidFill>
                  <a:srgbClr val="333333"/>
                </a:solidFill>
                <a:latin typeface="Circe"/>
              </a:rPr>
              <a:t>2) Коммерческие банки</a:t>
            </a:r>
            <a:r>
              <a:rPr lang="ru-RU" dirty="0">
                <a:solidFill>
                  <a:srgbClr val="333333"/>
                </a:solidFill>
                <a:latin typeface="Circe"/>
              </a:rPr>
              <a:t> — кредитные учреждения универсального характера. Осуществляют:</a:t>
            </a:r>
          </a:p>
          <a:p>
            <a:r>
              <a:rPr lang="ru-RU" dirty="0">
                <a:solidFill>
                  <a:srgbClr val="333333"/>
                </a:solidFill>
                <a:latin typeface="Circe"/>
              </a:rPr>
              <a:t>— приём вкладов на текущие счета;</a:t>
            </a:r>
          </a:p>
          <a:p>
            <a:r>
              <a:rPr lang="ru-RU" dirty="0">
                <a:solidFill>
                  <a:srgbClr val="333333"/>
                </a:solidFill>
                <a:latin typeface="Circe"/>
              </a:rPr>
              <a:t>— кредитование промышленных и торговых предприятий, физических лиц.</a:t>
            </a:r>
          </a:p>
        </p:txBody>
      </p:sp>
      <p:pic>
        <p:nvPicPr>
          <p:cNvPr id="5" name="Рисунок 4">
            <a:extLst>
              <a:ext uri="{FF2B5EF4-FFF2-40B4-BE49-F238E27FC236}">
                <a16:creationId xmlns:a16="http://schemas.microsoft.com/office/drawing/2014/main" id="{ABB8A67C-49B9-4643-A970-2AB2D6940C34}"/>
              </a:ext>
            </a:extLst>
          </p:cNvPr>
          <p:cNvPicPr>
            <a:picLocks noChangeAspect="1"/>
          </p:cNvPicPr>
          <p:nvPr/>
        </p:nvPicPr>
        <p:blipFill rotWithShape="1">
          <a:blip r:embed="rId2"/>
          <a:srcRect l="2335" t="15459" r="2593" b="12464"/>
          <a:stretch/>
        </p:blipFill>
        <p:spPr>
          <a:xfrm>
            <a:off x="7553739" y="314917"/>
            <a:ext cx="4638261" cy="1868127"/>
          </a:xfrm>
          <a:prstGeom prst="rect">
            <a:avLst/>
          </a:prstGeom>
        </p:spPr>
      </p:pic>
    </p:spTree>
    <p:extLst>
      <p:ext uri="{BB962C8B-B14F-4D97-AF65-F5344CB8AC3E}">
        <p14:creationId xmlns:p14="http://schemas.microsoft.com/office/powerpoint/2010/main" val="1412992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CDFE6E2-8B99-435E-9C4F-76C930C1A262}"/>
              </a:ext>
            </a:extLst>
          </p:cNvPr>
          <p:cNvSpPr/>
          <p:nvPr/>
        </p:nvSpPr>
        <p:spPr>
          <a:xfrm>
            <a:off x="0" y="0"/>
            <a:ext cx="12192000" cy="646331"/>
          </a:xfrm>
          <a:prstGeom prst="rect">
            <a:avLst/>
          </a:prstGeom>
        </p:spPr>
        <p:txBody>
          <a:bodyPr wrap="square">
            <a:spAutoFit/>
          </a:bodyPr>
          <a:lstStyle/>
          <a:p>
            <a:r>
              <a:rPr lang="ru-RU" b="1" i="1" dirty="0">
                <a:solidFill>
                  <a:srgbClr val="C00000"/>
                </a:solidFill>
                <a:latin typeface="Circe"/>
              </a:rPr>
              <a:t>Политическая  власть</a:t>
            </a:r>
            <a:r>
              <a:rPr lang="ru-RU" i="1" dirty="0">
                <a:solidFill>
                  <a:srgbClr val="333333"/>
                </a:solidFill>
                <a:latin typeface="Circe"/>
              </a:rPr>
              <a:t> — </a:t>
            </a:r>
            <a:r>
              <a:rPr lang="ru-RU" sz="1600" dirty="0">
                <a:solidFill>
                  <a:srgbClr val="333333"/>
                </a:solidFill>
                <a:latin typeface="Circe"/>
              </a:rPr>
              <a:t>это право, способность и возможность отстаивать и претворять в жизнь определённые политические взгляды, установки и цели</a:t>
            </a:r>
            <a:r>
              <a:rPr lang="ru-RU" dirty="0">
                <a:solidFill>
                  <a:srgbClr val="333333"/>
                </a:solidFill>
                <a:latin typeface="Circe"/>
              </a:rPr>
              <a:t>.</a:t>
            </a:r>
            <a:endParaRPr lang="ru-RU" dirty="0"/>
          </a:p>
        </p:txBody>
      </p:sp>
      <p:pic>
        <p:nvPicPr>
          <p:cNvPr id="3" name="Рисунок 2">
            <a:extLst>
              <a:ext uri="{FF2B5EF4-FFF2-40B4-BE49-F238E27FC236}">
                <a16:creationId xmlns:a16="http://schemas.microsoft.com/office/drawing/2014/main" id="{BCFED492-23C0-4187-8EC9-870523ACF296}"/>
              </a:ext>
            </a:extLst>
          </p:cNvPr>
          <p:cNvPicPr>
            <a:picLocks noChangeAspect="1"/>
          </p:cNvPicPr>
          <p:nvPr/>
        </p:nvPicPr>
        <p:blipFill rotWithShape="1">
          <a:blip r:embed="rId2"/>
          <a:srcRect l="3478" t="17391" r="3478" b="13623"/>
          <a:stretch/>
        </p:blipFill>
        <p:spPr>
          <a:xfrm>
            <a:off x="-3" y="598005"/>
            <a:ext cx="7692180" cy="4277427"/>
          </a:xfrm>
          <a:prstGeom prst="rect">
            <a:avLst/>
          </a:prstGeom>
        </p:spPr>
      </p:pic>
      <p:pic>
        <p:nvPicPr>
          <p:cNvPr id="4" name="Рисунок 3">
            <a:extLst>
              <a:ext uri="{FF2B5EF4-FFF2-40B4-BE49-F238E27FC236}">
                <a16:creationId xmlns:a16="http://schemas.microsoft.com/office/drawing/2014/main" id="{4C141553-4AB0-4932-8F93-5CBD87984591}"/>
              </a:ext>
            </a:extLst>
          </p:cNvPr>
          <p:cNvPicPr>
            <a:picLocks noChangeAspect="1"/>
          </p:cNvPicPr>
          <p:nvPr/>
        </p:nvPicPr>
        <p:blipFill rotWithShape="1">
          <a:blip r:embed="rId3"/>
          <a:srcRect l="17144" t="28599" r="20329" b="21590"/>
          <a:stretch/>
        </p:blipFill>
        <p:spPr>
          <a:xfrm>
            <a:off x="7692180" y="553566"/>
            <a:ext cx="4499820" cy="2501635"/>
          </a:xfrm>
          <a:prstGeom prst="rect">
            <a:avLst/>
          </a:prstGeom>
        </p:spPr>
      </p:pic>
      <p:pic>
        <p:nvPicPr>
          <p:cNvPr id="6" name="Рисунок 5">
            <a:extLst>
              <a:ext uri="{FF2B5EF4-FFF2-40B4-BE49-F238E27FC236}">
                <a16:creationId xmlns:a16="http://schemas.microsoft.com/office/drawing/2014/main" id="{B9B99604-10BC-4E4D-B3FE-8ABB87B49FD9}"/>
              </a:ext>
            </a:extLst>
          </p:cNvPr>
          <p:cNvPicPr>
            <a:picLocks noChangeAspect="1"/>
          </p:cNvPicPr>
          <p:nvPr/>
        </p:nvPicPr>
        <p:blipFill>
          <a:blip r:embed="rId4"/>
          <a:stretch>
            <a:fillRect/>
          </a:stretch>
        </p:blipFill>
        <p:spPr>
          <a:xfrm>
            <a:off x="7692180" y="3429000"/>
            <a:ext cx="4499820" cy="2640496"/>
          </a:xfrm>
          <a:prstGeom prst="rect">
            <a:avLst/>
          </a:prstGeom>
        </p:spPr>
      </p:pic>
      <p:sp>
        <p:nvSpPr>
          <p:cNvPr id="8" name="Прямоугольник 7">
            <a:extLst>
              <a:ext uri="{FF2B5EF4-FFF2-40B4-BE49-F238E27FC236}">
                <a16:creationId xmlns:a16="http://schemas.microsoft.com/office/drawing/2014/main" id="{784A7059-1042-4310-9A5C-1E51967D6820}"/>
              </a:ext>
            </a:extLst>
          </p:cNvPr>
          <p:cNvSpPr/>
          <p:nvPr/>
        </p:nvSpPr>
        <p:spPr>
          <a:xfrm>
            <a:off x="7570071" y="3059668"/>
            <a:ext cx="4499820" cy="307777"/>
          </a:xfrm>
          <a:prstGeom prst="rect">
            <a:avLst/>
          </a:prstGeom>
        </p:spPr>
        <p:txBody>
          <a:bodyPr wrap="square">
            <a:spAutoFit/>
          </a:bodyPr>
          <a:lstStyle/>
          <a:p>
            <a:r>
              <a:rPr lang="ru-RU" sz="1400" b="1" dirty="0">
                <a:solidFill>
                  <a:srgbClr val="C00000"/>
                </a:solidFill>
              </a:rPr>
              <a:t>   Гражданское общество и политическая власть</a:t>
            </a:r>
          </a:p>
        </p:txBody>
      </p:sp>
      <p:sp>
        <p:nvSpPr>
          <p:cNvPr id="5" name="Прямоугольник 4">
            <a:extLst>
              <a:ext uri="{FF2B5EF4-FFF2-40B4-BE49-F238E27FC236}">
                <a16:creationId xmlns:a16="http://schemas.microsoft.com/office/drawing/2014/main" id="{42E3596C-7225-47DE-9781-AB0B2267CE00}"/>
              </a:ext>
            </a:extLst>
          </p:cNvPr>
          <p:cNvSpPr/>
          <p:nvPr/>
        </p:nvSpPr>
        <p:spPr>
          <a:xfrm>
            <a:off x="-1" y="4827106"/>
            <a:ext cx="7692179" cy="830997"/>
          </a:xfrm>
          <a:prstGeom prst="rect">
            <a:avLst/>
          </a:prstGeom>
        </p:spPr>
        <p:txBody>
          <a:bodyPr wrap="square">
            <a:spAutoFit/>
          </a:bodyPr>
          <a:lstStyle/>
          <a:p>
            <a:r>
              <a:rPr lang="ru-RU" sz="1600" b="1" i="1" dirty="0">
                <a:solidFill>
                  <a:srgbClr val="C00000"/>
                </a:solidFill>
                <a:latin typeface="Circe"/>
              </a:rPr>
              <a:t>Политическая элита</a:t>
            </a:r>
            <a:r>
              <a:rPr lang="ru-RU" sz="1600" dirty="0">
                <a:solidFill>
                  <a:srgbClr val="333333"/>
                </a:solidFill>
                <a:latin typeface="Circe"/>
              </a:rPr>
              <a:t> — это группа людей, которая, в большей или меньшей степени обладая способностями к управлению обществом, концентрирует в своих руках политическую власть и занимает руково­дящие позиции, управляя обществом.</a:t>
            </a:r>
            <a:endParaRPr lang="ru-RU" sz="1600" dirty="0"/>
          </a:p>
        </p:txBody>
      </p:sp>
      <p:sp>
        <p:nvSpPr>
          <p:cNvPr id="7" name="Прямоугольник 6">
            <a:extLst>
              <a:ext uri="{FF2B5EF4-FFF2-40B4-BE49-F238E27FC236}">
                <a16:creationId xmlns:a16="http://schemas.microsoft.com/office/drawing/2014/main" id="{79825C77-5419-4616-B3A5-F7A7817641A5}"/>
              </a:ext>
            </a:extLst>
          </p:cNvPr>
          <p:cNvSpPr/>
          <p:nvPr/>
        </p:nvSpPr>
        <p:spPr>
          <a:xfrm>
            <a:off x="-2" y="5567836"/>
            <a:ext cx="7692180" cy="1077218"/>
          </a:xfrm>
          <a:prstGeom prst="rect">
            <a:avLst/>
          </a:prstGeom>
        </p:spPr>
        <p:txBody>
          <a:bodyPr wrap="square">
            <a:spAutoFit/>
          </a:bodyPr>
          <a:lstStyle/>
          <a:p>
            <a:r>
              <a:rPr lang="ru-RU" sz="1600" b="1" i="1" dirty="0">
                <a:solidFill>
                  <a:srgbClr val="C00000"/>
                </a:solidFill>
                <a:latin typeface="Circe"/>
              </a:rPr>
              <a:t>Политический лидер</a:t>
            </a:r>
            <a:r>
              <a:rPr lang="ru-RU" sz="1600" dirty="0">
                <a:solidFill>
                  <a:srgbClr val="333333"/>
                </a:solidFill>
                <a:latin typeface="Circe"/>
              </a:rPr>
              <a:t> — ведущее лицо политического процесса, во многом определяющее особенности курса на политические преобразования в стране.</a:t>
            </a:r>
          </a:p>
          <a:p>
            <a:r>
              <a:rPr lang="ru-RU" sz="1600" b="1" i="1" dirty="0">
                <a:solidFill>
                  <a:srgbClr val="C00000"/>
                </a:solidFill>
                <a:latin typeface="Circe"/>
              </a:rPr>
              <a:t>Типы лидерства</a:t>
            </a:r>
            <a:r>
              <a:rPr lang="ru-RU" sz="1600" dirty="0">
                <a:solidFill>
                  <a:srgbClr val="333333"/>
                </a:solidFill>
                <a:latin typeface="Circe"/>
              </a:rPr>
              <a:t>: харизматический (основан на личных качествах лидера); традиционный (традиции и обычаи общества); рационально-легальный (законный).</a:t>
            </a:r>
            <a:endParaRPr lang="ru-RU" sz="1600" dirty="0"/>
          </a:p>
        </p:txBody>
      </p:sp>
      <p:sp>
        <p:nvSpPr>
          <p:cNvPr id="10" name="Прямоугольник 9">
            <a:extLst>
              <a:ext uri="{FF2B5EF4-FFF2-40B4-BE49-F238E27FC236}">
                <a16:creationId xmlns:a16="http://schemas.microsoft.com/office/drawing/2014/main" id="{72FA9DD4-4685-4B79-B9BB-748DC85A4AB8}"/>
              </a:ext>
            </a:extLst>
          </p:cNvPr>
          <p:cNvSpPr/>
          <p:nvPr/>
        </p:nvSpPr>
        <p:spPr>
          <a:xfrm>
            <a:off x="7570070" y="6040256"/>
            <a:ext cx="4621929" cy="830997"/>
          </a:xfrm>
          <a:prstGeom prst="rect">
            <a:avLst/>
          </a:prstGeom>
        </p:spPr>
        <p:txBody>
          <a:bodyPr wrap="square">
            <a:spAutoFit/>
          </a:bodyPr>
          <a:lstStyle/>
          <a:p>
            <a:r>
              <a:rPr lang="ru-RU" sz="1600" b="1" i="1" dirty="0">
                <a:solidFill>
                  <a:srgbClr val="C00000"/>
                </a:solidFill>
                <a:latin typeface="Circe"/>
              </a:rPr>
              <a:t>Политическое участие</a:t>
            </a:r>
            <a:r>
              <a:rPr lang="ru-RU" sz="1600" dirty="0">
                <a:solidFill>
                  <a:srgbClr val="333333"/>
                </a:solidFill>
                <a:latin typeface="Circe"/>
              </a:rPr>
              <a:t> — действия гражданина </a:t>
            </a:r>
          </a:p>
          <a:p>
            <a:r>
              <a:rPr lang="ru-RU" sz="1600" dirty="0">
                <a:solidFill>
                  <a:srgbClr val="333333"/>
                </a:solidFill>
                <a:latin typeface="Circe"/>
              </a:rPr>
              <a:t>с целью пов­лиять на принятие решений, выбор </a:t>
            </a:r>
          </a:p>
          <a:p>
            <a:r>
              <a:rPr lang="ru-RU" sz="1600" dirty="0">
                <a:solidFill>
                  <a:srgbClr val="333333"/>
                </a:solidFill>
                <a:latin typeface="Circe"/>
              </a:rPr>
              <a:t>представителей в органы власти.</a:t>
            </a:r>
            <a:endParaRPr lang="ru-RU" sz="1600" dirty="0"/>
          </a:p>
        </p:txBody>
      </p:sp>
    </p:spTree>
    <p:extLst>
      <p:ext uri="{BB962C8B-B14F-4D97-AF65-F5344CB8AC3E}">
        <p14:creationId xmlns:p14="http://schemas.microsoft.com/office/powerpoint/2010/main" val="3778154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B916BB-03F1-4B7E-8EB3-5B880A6623CF}"/>
              </a:ext>
            </a:extLst>
          </p:cNvPr>
          <p:cNvSpPr txBox="1"/>
          <p:nvPr/>
        </p:nvSpPr>
        <p:spPr>
          <a:xfrm>
            <a:off x="3776870" y="0"/>
            <a:ext cx="3331040" cy="369332"/>
          </a:xfrm>
          <a:prstGeom prst="rect">
            <a:avLst/>
          </a:prstGeom>
          <a:noFill/>
        </p:spPr>
        <p:txBody>
          <a:bodyPr wrap="none" rtlCol="0">
            <a:spAutoFit/>
          </a:bodyPr>
          <a:lstStyle/>
          <a:p>
            <a:r>
              <a:rPr lang="ru-RU" b="1" dirty="0">
                <a:solidFill>
                  <a:srgbClr val="C00000"/>
                </a:solidFill>
                <a:latin typeface="Arial" panose="020B0604020202020204" pitchFamily="34" charset="0"/>
                <a:cs typeface="Arial" panose="020B0604020202020204" pitchFamily="34" charset="0"/>
              </a:rPr>
              <a:t>ПОЛИТИЧЕСКАЯ СИСТЕМА</a:t>
            </a:r>
          </a:p>
        </p:txBody>
      </p:sp>
      <p:sp>
        <p:nvSpPr>
          <p:cNvPr id="2" name="Прямоугольник 1">
            <a:extLst>
              <a:ext uri="{FF2B5EF4-FFF2-40B4-BE49-F238E27FC236}">
                <a16:creationId xmlns:a16="http://schemas.microsoft.com/office/drawing/2014/main" id="{AE7700F2-B9DB-4205-B7A2-477C4023E9D3}"/>
              </a:ext>
            </a:extLst>
          </p:cNvPr>
          <p:cNvSpPr/>
          <p:nvPr/>
        </p:nvSpPr>
        <p:spPr>
          <a:xfrm>
            <a:off x="-46383" y="360336"/>
            <a:ext cx="12284766" cy="615553"/>
          </a:xfrm>
          <a:prstGeom prst="rect">
            <a:avLst/>
          </a:prstGeom>
        </p:spPr>
        <p:txBody>
          <a:bodyPr wrap="square">
            <a:spAutoFit/>
          </a:bodyPr>
          <a:lstStyle/>
          <a:p>
            <a:r>
              <a:rPr lang="ru-RU" b="1" dirty="0">
                <a:solidFill>
                  <a:srgbClr val="C00000"/>
                </a:solidFill>
                <a:latin typeface="Circe"/>
              </a:rPr>
              <a:t>Политическая система общества</a:t>
            </a:r>
            <a:r>
              <a:rPr lang="ru-RU" dirty="0">
                <a:solidFill>
                  <a:srgbClr val="333333"/>
                </a:solidFill>
                <a:latin typeface="Circe"/>
              </a:rPr>
              <a:t> — </a:t>
            </a:r>
            <a:r>
              <a:rPr lang="ru-RU" sz="1600" dirty="0">
                <a:solidFill>
                  <a:srgbClr val="333333"/>
                </a:solidFill>
                <a:latin typeface="Circe"/>
              </a:rPr>
              <a:t>это сложная разветвлённая совокупность различных политических институтов, социально-политических общностей, форм взаимодействий и взаимоотношений между ними, реализуемых через политическую власть.</a:t>
            </a:r>
            <a:endParaRPr lang="ru-RU" sz="1600" dirty="0"/>
          </a:p>
        </p:txBody>
      </p:sp>
      <p:sp>
        <p:nvSpPr>
          <p:cNvPr id="3" name="Прямоугольник 2">
            <a:extLst>
              <a:ext uri="{FF2B5EF4-FFF2-40B4-BE49-F238E27FC236}">
                <a16:creationId xmlns:a16="http://schemas.microsoft.com/office/drawing/2014/main" id="{0D114CE0-2634-41F9-98D7-33B15D0A2318}"/>
              </a:ext>
            </a:extLst>
          </p:cNvPr>
          <p:cNvSpPr/>
          <p:nvPr/>
        </p:nvSpPr>
        <p:spPr>
          <a:xfrm>
            <a:off x="-46383" y="943846"/>
            <a:ext cx="12284766" cy="2092881"/>
          </a:xfrm>
          <a:prstGeom prst="rect">
            <a:avLst/>
          </a:prstGeom>
        </p:spPr>
        <p:txBody>
          <a:bodyPr wrap="square">
            <a:spAutoFit/>
          </a:bodyPr>
          <a:lstStyle/>
          <a:p>
            <a:r>
              <a:rPr lang="ru-RU" b="1" dirty="0">
                <a:solidFill>
                  <a:srgbClr val="C00000"/>
                </a:solidFill>
                <a:latin typeface="Circe"/>
              </a:rPr>
              <a:t>Функции политической системы:</a:t>
            </a:r>
            <a:endParaRPr lang="ru-RU" dirty="0">
              <a:solidFill>
                <a:srgbClr val="C00000"/>
              </a:solidFill>
              <a:latin typeface="Circe"/>
            </a:endParaRPr>
          </a:p>
          <a:p>
            <a:pPr marL="540385"/>
            <a:r>
              <a:rPr lang="ru-RU" sz="1400" dirty="0">
                <a:solidFill>
                  <a:srgbClr val="333333"/>
                </a:solidFill>
                <a:latin typeface="Circe"/>
              </a:rPr>
              <a:t>1) определение целей, задач, путей развития общества;</a:t>
            </a:r>
          </a:p>
          <a:p>
            <a:pPr marL="540385"/>
            <a:r>
              <a:rPr lang="ru-RU" sz="1400" dirty="0">
                <a:solidFill>
                  <a:srgbClr val="333333"/>
                </a:solidFill>
                <a:latin typeface="Circe"/>
              </a:rPr>
              <a:t>2) организация деятельности общества по достижению по­ставленных целей;</a:t>
            </a:r>
          </a:p>
          <a:p>
            <a:pPr marL="540385"/>
            <a:r>
              <a:rPr lang="ru-RU" sz="1400" dirty="0">
                <a:solidFill>
                  <a:srgbClr val="333333"/>
                </a:solidFill>
                <a:latin typeface="Circe"/>
              </a:rPr>
              <a:t>3) распределение материальных и духовных ресурсов;</a:t>
            </a:r>
          </a:p>
          <a:p>
            <a:pPr marL="540385"/>
            <a:r>
              <a:rPr lang="ru-RU" sz="1400" dirty="0">
                <a:solidFill>
                  <a:srgbClr val="333333"/>
                </a:solidFill>
                <a:latin typeface="Circe"/>
              </a:rPr>
              <a:t>4) согласование различных интересов субъектов политиче­ского процесса;</a:t>
            </a:r>
          </a:p>
          <a:p>
            <a:pPr marL="540385"/>
            <a:r>
              <a:rPr lang="ru-RU" sz="1400" dirty="0">
                <a:solidFill>
                  <a:srgbClr val="333333"/>
                </a:solidFill>
                <a:latin typeface="Circe"/>
              </a:rPr>
              <a:t>5) разработка и внедрение в общество различных норм пове­дения;</a:t>
            </a:r>
          </a:p>
          <a:p>
            <a:pPr marL="540385"/>
            <a:r>
              <a:rPr lang="ru-RU" sz="1400" dirty="0">
                <a:solidFill>
                  <a:srgbClr val="333333"/>
                </a:solidFill>
                <a:latin typeface="Circe"/>
              </a:rPr>
              <a:t>6) обеспечение стабильности и безопасности общества;</a:t>
            </a:r>
          </a:p>
          <a:p>
            <a:pPr marL="540385"/>
            <a:r>
              <a:rPr lang="ru-RU" sz="1400" dirty="0">
                <a:solidFill>
                  <a:srgbClr val="333333"/>
                </a:solidFill>
                <a:latin typeface="Circe"/>
              </a:rPr>
              <a:t>7) политическая социализация личности, приобщение людей к политической жизни;</a:t>
            </a:r>
          </a:p>
          <a:p>
            <a:pPr marL="540385"/>
            <a:r>
              <a:rPr lang="ru-RU" sz="1400" dirty="0">
                <a:solidFill>
                  <a:srgbClr val="333333"/>
                </a:solidFill>
                <a:latin typeface="Circe"/>
              </a:rPr>
              <a:t>8) контроль за выполнением политических и иных норм по­ведения, пресечение попыток их нарушения.</a:t>
            </a:r>
            <a:endParaRPr lang="ru-RU" sz="1400" b="0" i="0" dirty="0">
              <a:solidFill>
                <a:srgbClr val="333333"/>
              </a:solidFill>
              <a:effectLst/>
              <a:latin typeface="Circe"/>
            </a:endParaRPr>
          </a:p>
        </p:txBody>
      </p:sp>
      <p:sp>
        <p:nvSpPr>
          <p:cNvPr id="4" name="Прямоугольник 3">
            <a:extLst>
              <a:ext uri="{FF2B5EF4-FFF2-40B4-BE49-F238E27FC236}">
                <a16:creationId xmlns:a16="http://schemas.microsoft.com/office/drawing/2014/main" id="{F5309DE0-1EC4-4CE9-A9B4-8AB489AB0D8D}"/>
              </a:ext>
            </a:extLst>
          </p:cNvPr>
          <p:cNvSpPr/>
          <p:nvPr/>
        </p:nvSpPr>
        <p:spPr>
          <a:xfrm>
            <a:off x="-46383" y="2887966"/>
            <a:ext cx="12238383" cy="1661993"/>
          </a:xfrm>
          <a:prstGeom prst="rect">
            <a:avLst/>
          </a:prstGeom>
        </p:spPr>
        <p:txBody>
          <a:bodyPr wrap="square">
            <a:spAutoFit/>
          </a:bodyPr>
          <a:lstStyle/>
          <a:p>
            <a:r>
              <a:rPr lang="ru-RU" b="1" dirty="0">
                <a:solidFill>
                  <a:srgbClr val="C00000"/>
                </a:solidFill>
                <a:latin typeface="Circe"/>
              </a:rPr>
              <a:t>Структурные компоненты (подсистемы) политической системы общества:</a:t>
            </a:r>
          </a:p>
          <a:p>
            <a:r>
              <a:rPr lang="ru-RU" sz="1400" b="1" dirty="0"/>
              <a:t>Институциональная – </a:t>
            </a:r>
            <a:r>
              <a:rPr lang="ru-RU" sz="1400" dirty="0"/>
              <a:t>государство, политические партии, общественно-политические партии, СМИ</a:t>
            </a:r>
            <a:r>
              <a:rPr lang="ru-RU" sz="1400" b="1" dirty="0"/>
              <a:t>.</a:t>
            </a:r>
          </a:p>
          <a:p>
            <a:r>
              <a:rPr lang="ru-RU" sz="1400" b="1" dirty="0"/>
              <a:t>Нормативная - </a:t>
            </a:r>
            <a:r>
              <a:rPr lang="ru-RU" sz="1400" dirty="0"/>
              <a:t> политические принципы, политиче­ские традиции, нормы морали. </a:t>
            </a:r>
            <a:endParaRPr lang="ru-RU" sz="1400" b="1" dirty="0"/>
          </a:p>
          <a:p>
            <a:r>
              <a:rPr lang="ru-RU" sz="1400" b="1" dirty="0"/>
              <a:t>Функциональная – </a:t>
            </a:r>
            <a:r>
              <a:rPr lang="ru-RU" sz="1400" dirty="0"/>
              <a:t>формы, методы и направления политической деятельности.  </a:t>
            </a:r>
            <a:r>
              <a:rPr lang="ru-RU" sz="1400" b="1" dirty="0"/>
              <a:t> </a:t>
            </a:r>
          </a:p>
          <a:p>
            <a:r>
              <a:rPr lang="ru-RU" sz="1400" b="1" dirty="0"/>
              <a:t>Коммуникативная - </a:t>
            </a:r>
            <a:r>
              <a:rPr lang="ru-RU" sz="1400" dirty="0"/>
              <a:t>совокупность связей и взаимодействий между подсистемами политической системы.</a:t>
            </a:r>
            <a:endParaRPr lang="ru-RU" sz="1400" b="1" dirty="0"/>
          </a:p>
          <a:p>
            <a:r>
              <a:rPr lang="ru-RU" sz="1400" b="1" dirty="0"/>
              <a:t>Культурная - </a:t>
            </a:r>
            <a:r>
              <a:rPr lang="ru-RU" sz="1400" dirty="0"/>
              <a:t>политическая культура, политическая психология, политическая идеология.</a:t>
            </a:r>
          </a:p>
          <a:p>
            <a:r>
              <a:rPr lang="ru-RU" sz="1400" b="1" dirty="0">
                <a:solidFill>
                  <a:srgbClr val="C00000"/>
                </a:solidFill>
                <a:latin typeface="Arial" panose="020B0604020202020204" pitchFamily="34" charset="0"/>
                <a:cs typeface="Arial" panose="020B0604020202020204" pitchFamily="34" charset="0"/>
              </a:rPr>
              <a:t>                                            ТИПЫ ПОЛИТИЧЕСКОЙ КУЛЬТУРЫ</a:t>
            </a:r>
          </a:p>
        </p:txBody>
      </p:sp>
      <p:pic>
        <p:nvPicPr>
          <p:cNvPr id="6" name="Рисунок 5">
            <a:extLst>
              <a:ext uri="{FF2B5EF4-FFF2-40B4-BE49-F238E27FC236}">
                <a16:creationId xmlns:a16="http://schemas.microsoft.com/office/drawing/2014/main" id="{BFB5619D-4A8E-4410-BC6C-37AE7D776887}"/>
              </a:ext>
            </a:extLst>
          </p:cNvPr>
          <p:cNvPicPr>
            <a:picLocks noChangeAspect="1"/>
          </p:cNvPicPr>
          <p:nvPr/>
        </p:nvPicPr>
        <p:blipFill>
          <a:blip r:embed="rId2"/>
          <a:stretch>
            <a:fillRect/>
          </a:stretch>
        </p:blipFill>
        <p:spPr>
          <a:xfrm>
            <a:off x="-46383" y="4583446"/>
            <a:ext cx="7072096" cy="2274554"/>
          </a:xfrm>
          <a:prstGeom prst="rect">
            <a:avLst/>
          </a:prstGeom>
        </p:spPr>
      </p:pic>
      <p:pic>
        <p:nvPicPr>
          <p:cNvPr id="7" name="Рисунок 6">
            <a:extLst>
              <a:ext uri="{FF2B5EF4-FFF2-40B4-BE49-F238E27FC236}">
                <a16:creationId xmlns:a16="http://schemas.microsoft.com/office/drawing/2014/main" id="{62828B1B-ECBC-4DA5-9002-FE407F048A1D}"/>
              </a:ext>
            </a:extLst>
          </p:cNvPr>
          <p:cNvPicPr>
            <a:picLocks noChangeAspect="1"/>
          </p:cNvPicPr>
          <p:nvPr/>
        </p:nvPicPr>
        <p:blipFill>
          <a:blip r:embed="rId3"/>
          <a:stretch>
            <a:fillRect/>
          </a:stretch>
        </p:blipFill>
        <p:spPr>
          <a:xfrm>
            <a:off x="7107911" y="4583445"/>
            <a:ext cx="3679360" cy="2274554"/>
          </a:xfrm>
          <a:prstGeom prst="rect">
            <a:avLst/>
          </a:prstGeom>
        </p:spPr>
      </p:pic>
      <p:pic>
        <p:nvPicPr>
          <p:cNvPr id="8" name="Рисунок 7">
            <a:extLst>
              <a:ext uri="{FF2B5EF4-FFF2-40B4-BE49-F238E27FC236}">
                <a16:creationId xmlns:a16="http://schemas.microsoft.com/office/drawing/2014/main" id="{BBA0D24C-B5BD-46AC-8215-8F070588324D}"/>
              </a:ext>
            </a:extLst>
          </p:cNvPr>
          <p:cNvPicPr>
            <a:picLocks noChangeAspect="1"/>
          </p:cNvPicPr>
          <p:nvPr/>
        </p:nvPicPr>
        <p:blipFill rotWithShape="1">
          <a:blip r:embed="rId4"/>
          <a:srcRect l="2464" t="3285" r="1948" b="3769"/>
          <a:stretch/>
        </p:blipFill>
        <p:spPr>
          <a:xfrm>
            <a:off x="8471453" y="961123"/>
            <a:ext cx="3720547" cy="2456939"/>
          </a:xfrm>
          <a:prstGeom prst="rect">
            <a:avLst/>
          </a:prstGeom>
        </p:spPr>
      </p:pic>
    </p:spTree>
    <p:extLst>
      <p:ext uri="{BB962C8B-B14F-4D97-AF65-F5344CB8AC3E}">
        <p14:creationId xmlns:p14="http://schemas.microsoft.com/office/powerpoint/2010/main" val="353403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3D7A9825-B281-423C-9F65-C0563E20DCC6}"/>
              </a:ext>
            </a:extLst>
          </p:cNvPr>
          <p:cNvSpPr/>
          <p:nvPr/>
        </p:nvSpPr>
        <p:spPr>
          <a:xfrm>
            <a:off x="0" y="0"/>
            <a:ext cx="12192000" cy="923330"/>
          </a:xfrm>
          <a:prstGeom prst="rect">
            <a:avLst/>
          </a:prstGeom>
        </p:spPr>
        <p:txBody>
          <a:bodyPr wrap="square">
            <a:spAutoFit/>
          </a:bodyPr>
          <a:lstStyle/>
          <a:p>
            <a:pPr algn="ctr"/>
            <a:r>
              <a:rPr lang="ru-RU" b="1" dirty="0">
                <a:solidFill>
                  <a:srgbClr val="C00000"/>
                </a:solidFill>
                <a:latin typeface="Circe"/>
              </a:rPr>
              <a:t>ФОРМЫ ГОСУДАРСТВА</a:t>
            </a:r>
            <a:endParaRPr lang="ru-RU" b="1" dirty="0">
              <a:solidFill>
                <a:srgbClr val="333333"/>
              </a:solidFill>
              <a:latin typeface="Circe"/>
            </a:endParaRPr>
          </a:p>
          <a:p>
            <a:r>
              <a:rPr lang="ru-RU" b="1" dirty="0">
                <a:solidFill>
                  <a:srgbClr val="C00000"/>
                </a:solidFill>
                <a:latin typeface="Circe"/>
              </a:rPr>
              <a:t>Государство</a:t>
            </a:r>
            <a:r>
              <a:rPr lang="ru-RU" dirty="0">
                <a:solidFill>
                  <a:srgbClr val="333333"/>
                </a:solidFill>
                <a:latin typeface="Circe"/>
              </a:rPr>
              <a:t> — политико-территориальная суверенная организация публичной власти, располагающая специальным аппаратом способная делать свои веления обязательными для населения всей страны.</a:t>
            </a:r>
            <a:endParaRPr lang="ru-RU" dirty="0"/>
          </a:p>
        </p:txBody>
      </p:sp>
      <p:sp>
        <p:nvSpPr>
          <p:cNvPr id="4" name="Прямоугольник 3">
            <a:extLst>
              <a:ext uri="{FF2B5EF4-FFF2-40B4-BE49-F238E27FC236}">
                <a16:creationId xmlns:a16="http://schemas.microsoft.com/office/drawing/2014/main" id="{1D3683E8-3331-44D1-9D63-87CC6081E347}"/>
              </a:ext>
            </a:extLst>
          </p:cNvPr>
          <p:cNvSpPr/>
          <p:nvPr/>
        </p:nvSpPr>
        <p:spPr>
          <a:xfrm>
            <a:off x="-10" y="811287"/>
            <a:ext cx="12191999" cy="2062103"/>
          </a:xfrm>
          <a:prstGeom prst="rect">
            <a:avLst/>
          </a:prstGeom>
        </p:spPr>
        <p:txBody>
          <a:bodyPr wrap="square">
            <a:spAutoFit/>
          </a:bodyPr>
          <a:lstStyle/>
          <a:p>
            <a:r>
              <a:rPr lang="ru-RU" sz="1600" b="1" dirty="0">
                <a:solidFill>
                  <a:srgbClr val="C00000"/>
                </a:solidFill>
                <a:latin typeface="Arial" panose="020B0604020202020204" pitchFamily="34" charset="0"/>
                <a:cs typeface="Arial" panose="020B0604020202020204" pitchFamily="34" charset="0"/>
              </a:rPr>
              <a:t>Признаки государства</a:t>
            </a:r>
            <a:r>
              <a:rPr lang="ru-RU" sz="1600" dirty="0">
                <a:solidFill>
                  <a:srgbClr val="C00000"/>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наличие публичной власти (органы законодательной, исполнительной и судебной  власти). административно-территориальная организация (деление страны по административно-территориальному или национальному принципу. Это необходимо для более рационального управления обществом, сбора налогов и т. п. </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регулярный сбор налогов (для содержания армии, государственного аппарата, проведения общественных работ).</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суверенитет государственной власти (монопольное право государства на законодательство и управление внутри страны, его самостоятельность и независимость в отношениях с другими странами).</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аппарат принуждения (правовой механизм).</a:t>
            </a:r>
          </a:p>
        </p:txBody>
      </p:sp>
      <p:sp>
        <p:nvSpPr>
          <p:cNvPr id="5" name="Прямоугольник 4">
            <a:extLst>
              <a:ext uri="{FF2B5EF4-FFF2-40B4-BE49-F238E27FC236}">
                <a16:creationId xmlns:a16="http://schemas.microsoft.com/office/drawing/2014/main" id="{CD0BAAE8-7829-4F76-94A5-E47E9534255A}"/>
              </a:ext>
            </a:extLst>
          </p:cNvPr>
          <p:cNvSpPr/>
          <p:nvPr/>
        </p:nvSpPr>
        <p:spPr>
          <a:xfrm>
            <a:off x="-10" y="2726929"/>
            <a:ext cx="12191999" cy="4062651"/>
          </a:xfrm>
          <a:prstGeom prst="rect">
            <a:avLst/>
          </a:prstGeom>
        </p:spPr>
        <p:txBody>
          <a:bodyPr wrap="square">
            <a:spAutoFit/>
          </a:bodyPr>
          <a:lstStyle/>
          <a:p>
            <a:r>
              <a:rPr lang="ru-RU" sz="1600" b="1" dirty="0">
                <a:solidFill>
                  <a:srgbClr val="C00000"/>
                </a:solidFill>
                <a:latin typeface="Arial" panose="020B0604020202020204" pitchFamily="34" charset="0"/>
                <a:cs typeface="Arial" panose="020B0604020202020204" pitchFamily="34" charset="0"/>
              </a:rPr>
              <a:t>Форма государства</a:t>
            </a:r>
            <a:r>
              <a:rPr lang="ru-RU" sz="1600" dirty="0">
                <a:solidFill>
                  <a:srgbClr val="333333"/>
                </a:solidFill>
                <a:latin typeface="Arial" panose="020B0604020202020204" pitchFamily="34" charset="0"/>
                <a:cs typeface="Arial" panose="020B0604020202020204" pitchFamily="34" charset="0"/>
              </a:rPr>
              <a:t> — это устройство политической организации общества, призванное обеспечить её стабильность и нормальное функционирование, включает три элемента:</a:t>
            </a:r>
          </a:p>
          <a:p>
            <a:r>
              <a:rPr lang="ru-RU" sz="1600" dirty="0">
                <a:solidFill>
                  <a:srgbClr val="C00000"/>
                </a:solidFill>
                <a:latin typeface="Arial" panose="020B0604020202020204" pitchFamily="34" charset="0"/>
                <a:cs typeface="Arial" panose="020B0604020202020204" pitchFamily="34" charset="0"/>
              </a:rPr>
              <a:t>Форма правления</a:t>
            </a:r>
            <a:r>
              <a:rPr lang="ru-RU" sz="1600" dirty="0">
                <a:solidFill>
                  <a:srgbClr val="333333"/>
                </a:solidFill>
                <a:latin typeface="Arial" panose="020B0604020202020204" pitchFamily="34" charset="0"/>
                <a:cs typeface="Arial" panose="020B0604020202020204" pitchFamily="34" charset="0"/>
              </a:rPr>
              <a:t>:                                 президентская: Президент избран народом = Глава государства + глава Правительства</a:t>
            </a:r>
          </a:p>
          <a:p>
            <a:r>
              <a:rPr lang="ru-RU" sz="1600" dirty="0">
                <a:solidFill>
                  <a:srgbClr val="333333"/>
                </a:solidFill>
                <a:latin typeface="Arial" panose="020B0604020202020204" pitchFamily="34" charset="0"/>
                <a:cs typeface="Arial" panose="020B0604020202020204" pitchFamily="34" charset="0"/>
              </a:rPr>
              <a:t>Республика (власть выборная)            парламентская: Парламент: избирает Президента, формирует Правительство</a:t>
            </a:r>
            <a:endParaRPr lang="ru-RU" sz="1600" dirty="0">
              <a:latin typeface="Arial" panose="020B0604020202020204" pitchFamily="34" charset="0"/>
              <a:cs typeface="Arial" panose="020B0604020202020204" pitchFamily="34" charset="0"/>
            </a:endParaRPr>
          </a:p>
          <a:p>
            <a:r>
              <a:rPr lang="ru-RU" sz="1600" dirty="0">
                <a:solidFill>
                  <a:srgbClr val="333333"/>
                </a:solidFill>
                <a:latin typeface="Arial" panose="020B0604020202020204" pitchFamily="34" charset="0"/>
                <a:cs typeface="Arial" panose="020B0604020202020204" pitchFamily="34" charset="0"/>
              </a:rPr>
              <a:t>                                                                 </a:t>
            </a:r>
            <a:r>
              <a:rPr lang="ru-RU" sz="1600" dirty="0" err="1">
                <a:solidFill>
                  <a:srgbClr val="333333"/>
                </a:solidFill>
                <a:latin typeface="Arial" panose="020B0604020202020204" pitchFamily="34" charset="0"/>
                <a:cs typeface="Arial" panose="020B0604020202020204" pitchFamily="34" charset="0"/>
              </a:rPr>
              <a:t>полупрезидентская</a:t>
            </a:r>
            <a:r>
              <a:rPr lang="ru-RU" sz="1600" dirty="0">
                <a:solidFill>
                  <a:srgbClr val="333333"/>
                </a:solidFill>
                <a:latin typeface="Arial" panose="020B0604020202020204" pitchFamily="34" charset="0"/>
                <a:cs typeface="Arial" panose="020B0604020202020204" pitchFamily="34" charset="0"/>
              </a:rPr>
              <a:t>: Президент - всенародно, Правительство - с участием Парламента</a:t>
            </a:r>
          </a:p>
          <a:p>
            <a:r>
              <a:rPr lang="ru-RU" sz="1600" dirty="0">
                <a:solidFill>
                  <a:srgbClr val="333333"/>
                </a:solidFill>
                <a:latin typeface="Arial" panose="020B0604020202020204" pitchFamily="34" charset="0"/>
                <a:cs typeface="Arial" panose="020B0604020202020204" pitchFamily="34" charset="0"/>
              </a:rPr>
              <a:t>Монархия (власть по наследству)         абсолютная: у монарха сосредоточены три ветви власти;</a:t>
            </a:r>
          </a:p>
          <a:p>
            <a:r>
              <a:rPr lang="ru-RU" sz="1600" dirty="0">
                <a:solidFill>
                  <a:srgbClr val="333333"/>
                </a:solidFill>
                <a:latin typeface="Arial" panose="020B0604020202020204" pitchFamily="34" charset="0"/>
                <a:cs typeface="Arial" panose="020B0604020202020204" pitchFamily="34" charset="0"/>
              </a:rPr>
              <a:t>                                                                 парламентская – власть монарха ограничена (монарх царствует, но не правит);</a:t>
            </a:r>
          </a:p>
          <a:p>
            <a:r>
              <a:rPr lang="ru-RU" sz="1600" dirty="0">
                <a:solidFill>
                  <a:srgbClr val="333333"/>
                </a:solidFill>
                <a:latin typeface="Arial" panose="020B0604020202020204" pitchFamily="34" charset="0"/>
                <a:cs typeface="Arial" panose="020B0604020202020204" pitchFamily="34" charset="0"/>
              </a:rPr>
              <a:t>                                                                 дуалистическая – власть делится между монархом и парламентом.</a:t>
            </a:r>
          </a:p>
          <a:p>
            <a:r>
              <a:rPr lang="ru-RU" sz="1600" dirty="0">
                <a:solidFill>
                  <a:srgbClr val="C00000"/>
                </a:solidFill>
                <a:latin typeface="Arial" panose="020B0604020202020204" pitchFamily="34" charset="0"/>
                <a:cs typeface="Arial" panose="020B0604020202020204" pitchFamily="34" charset="0"/>
              </a:rPr>
              <a:t>Форма государственного устройства</a:t>
            </a:r>
            <a:r>
              <a:rPr lang="ru-RU" sz="1600" dirty="0">
                <a:solidFill>
                  <a:srgbClr val="333333"/>
                </a:solidFill>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 территориальное строение государства, уровень самостоятельности территорий:</a:t>
            </a:r>
            <a:endParaRPr lang="ru-RU" sz="1600" dirty="0">
              <a:solidFill>
                <a:srgbClr val="333333"/>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ru-RU" sz="1600" dirty="0">
                <a:solidFill>
                  <a:srgbClr val="333333"/>
                </a:solidFill>
                <a:latin typeface="Arial" panose="020B0604020202020204" pitchFamily="34" charset="0"/>
                <a:cs typeface="Arial" panose="020B0604020202020204" pitchFamily="34" charset="0"/>
              </a:rPr>
              <a:t>унитарное государство – отсутствуют органы местного самоуправления; </a:t>
            </a:r>
          </a:p>
          <a:p>
            <a:pPr marL="285750" indent="-285750">
              <a:buFont typeface="Wingdings" panose="05000000000000000000" pitchFamily="2" charset="2"/>
              <a:buChar char="Ø"/>
            </a:pPr>
            <a:r>
              <a:rPr lang="ru-RU" sz="1600" dirty="0">
                <a:solidFill>
                  <a:srgbClr val="333333"/>
                </a:solidFill>
                <a:latin typeface="Arial" panose="020B0604020202020204" pitchFamily="34" charset="0"/>
                <a:cs typeface="Arial" panose="020B0604020202020204" pitchFamily="34" charset="0"/>
              </a:rPr>
              <a:t>федерация – двухуровневая система управления: федеральный центр и субъекты, имеющие органы самоуправления;</a:t>
            </a:r>
          </a:p>
          <a:p>
            <a:pPr marL="285750" indent="-285750">
              <a:buFont typeface="Wingdings" panose="05000000000000000000" pitchFamily="2" charset="2"/>
              <a:buChar char="Ø"/>
            </a:pPr>
            <a:r>
              <a:rPr lang="ru-RU" sz="1600" dirty="0">
                <a:solidFill>
                  <a:srgbClr val="333333"/>
                </a:solidFill>
                <a:latin typeface="Arial" panose="020B0604020202020204" pitchFamily="34" charset="0"/>
                <a:cs typeface="Arial" panose="020B0604020202020204" pitchFamily="34" charset="0"/>
              </a:rPr>
              <a:t>конфедерация – союз независимых государств.</a:t>
            </a:r>
          </a:p>
          <a:p>
            <a:r>
              <a:rPr lang="ru-RU" sz="1600" dirty="0">
                <a:solidFill>
                  <a:srgbClr val="C00000"/>
                </a:solidFill>
                <a:latin typeface="Arial" panose="020B0604020202020204" pitchFamily="34" charset="0"/>
                <a:cs typeface="Arial" panose="020B0604020202020204" pitchFamily="34" charset="0"/>
              </a:rPr>
              <a:t>Политический режим -</a:t>
            </a:r>
            <a:r>
              <a:rPr lang="ru-RU" dirty="0"/>
              <a:t> </a:t>
            </a:r>
            <a:r>
              <a:rPr lang="ru-RU" sz="1600" dirty="0">
                <a:latin typeface="Arial" panose="020B0604020202020204" pitchFamily="34" charset="0"/>
                <a:cs typeface="Arial" panose="020B0604020202020204" pitchFamily="34" charset="0"/>
              </a:rPr>
              <a:t>методы и способы осуществления в стране государственной власти и управления:</a:t>
            </a:r>
            <a:endParaRPr lang="ru-RU" sz="1600" dirty="0">
              <a:solidFill>
                <a:srgbClr val="C00000"/>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ru-RU" sz="1600" dirty="0">
                <a:solidFill>
                  <a:srgbClr val="333333"/>
                </a:solidFill>
                <a:latin typeface="Arial" panose="020B0604020202020204" pitchFamily="34" charset="0"/>
                <a:cs typeface="Arial" panose="020B0604020202020204" pitchFamily="34" charset="0"/>
              </a:rPr>
              <a:t>авторитарный – культ личности, ограничены права и свободы, запрет на политическую деятельность;</a:t>
            </a:r>
          </a:p>
          <a:p>
            <a:pPr marL="285750" indent="-285750">
              <a:buFont typeface="Wingdings" panose="05000000000000000000" pitchFamily="2" charset="2"/>
              <a:buChar char="Ø"/>
            </a:pPr>
            <a:r>
              <a:rPr lang="ru-RU" sz="1600" dirty="0">
                <a:solidFill>
                  <a:srgbClr val="333333"/>
                </a:solidFill>
                <a:latin typeface="Arial" panose="020B0604020202020204" pitchFamily="34" charset="0"/>
                <a:cs typeface="Arial" panose="020B0604020202020204" pitchFamily="34" charset="0"/>
              </a:rPr>
              <a:t>тоталитарный – одна обязательная идеология, контроль государства над обществом, отсутствие прав и свобод, цензура;</a:t>
            </a:r>
          </a:p>
          <a:p>
            <a:pPr marL="285750" indent="-285750">
              <a:buFont typeface="Wingdings" panose="05000000000000000000" pitchFamily="2" charset="2"/>
              <a:buChar char="Ø"/>
            </a:pPr>
            <a:r>
              <a:rPr lang="ru-RU" sz="1600" dirty="0">
                <a:solidFill>
                  <a:srgbClr val="333333"/>
                </a:solidFill>
                <a:latin typeface="Arial" panose="020B0604020202020204" pitchFamily="34" charset="0"/>
                <a:cs typeface="Arial" panose="020B0604020202020204" pitchFamily="34" charset="0"/>
              </a:rPr>
              <a:t>демократический – права и свободы, многопартийность и многообразие идеологий, контроль общества над властью.</a:t>
            </a:r>
          </a:p>
        </p:txBody>
      </p:sp>
      <p:sp>
        <p:nvSpPr>
          <p:cNvPr id="6" name="Стрелка: вправо 5">
            <a:extLst>
              <a:ext uri="{FF2B5EF4-FFF2-40B4-BE49-F238E27FC236}">
                <a16:creationId xmlns:a16="http://schemas.microsoft.com/office/drawing/2014/main" id="{CB979210-6D1C-4274-84FF-F1A26A3DB9D9}"/>
              </a:ext>
            </a:extLst>
          </p:cNvPr>
          <p:cNvSpPr/>
          <p:nvPr/>
        </p:nvSpPr>
        <p:spPr>
          <a:xfrm rot="20057852">
            <a:off x="3152575" y="3476105"/>
            <a:ext cx="384313"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a:extLst>
              <a:ext uri="{FF2B5EF4-FFF2-40B4-BE49-F238E27FC236}">
                <a16:creationId xmlns:a16="http://schemas.microsoft.com/office/drawing/2014/main" id="{4EAB9741-2860-4D98-B329-F5F3961B6CFB}"/>
              </a:ext>
            </a:extLst>
          </p:cNvPr>
          <p:cNvPicPr>
            <a:picLocks noChangeAspect="1"/>
          </p:cNvPicPr>
          <p:nvPr/>
        </p:nvPicPr>
        <p:blipFill>
          <a:blip r:embed="rId2"/>
          <a:stretch>
            <a:fillRect/>
          </a:stretch>
        </p:blipFill>
        <p:spPr>
          <a:xfrm rot="220885">
            <a:off x="3083237" y="3560028"/>
            <a:ext cx="584525" cy="158451"/>
          </a:xfrm>
          <a:prstGeom prst="rect">
            <a:avLst/>
          </a:prstGeom>
        </p:spPr>
      </p:pic>
      <p:sp>
        <p:nvSpPr>
          <p:cNvPr id="8" name="Стрелка: вправо 7">
            <a:extLst>
              <a:ext uri="{FF2B5EF4-FFF2-40B4-BE49-F238E27FC236}">
                <a16:creationId xmlns:a16="http://schemas.microsoft.com/office/drawing/2014/main" id="{83BB4F1D-9D2E-45A7-9AD5-B7FE0B36FC49}"/>
              </a:ext>
            </a:extLst>
          </p:cNvPr>
          <p:cNvSpPr/>
          <p:nvPr/>
        </p:nvSpPr>
        <p:spPr>
          <a:xfrm rot="842891">
            <a:off x="3121703" y="3782479"/>
            <a:ext cx="697522" cy="975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право 8">
            <a:extLst>
              <a:ext uri="{FF2B5EF4-FFF2-40B4-BE49-F238E27FC236}">
                <a16:creationId xmlns:a16="http://schemas.microsoft.com/office/drawing/2014/main" id="{3E41741F-D32C-49CE-A63E-60F82A440E18}"/>
              </a:ext>
            </a:extLst>
          </p:cNvPr>
          <p:cNvSpPr/>
          <p:nvPr/>
        </p:nvSpPr>
        <p:spPr>
          <a:xfrm>
            <a:off x="3284856" y="4055786"/>
            <a:ext cx="415901" cy="114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Рисунок 9">
            <a:extLst>
              <a:ext uri="{FF2B5EF4-FFF2-40B4-BE49-F238E27FC236}">
                <a16:creationId xmlns:a16="http://schemas.microsoft.com/office/drawing/2014/main" id="{277A3B4D-FA32-4870-BD3C-5639D7103AB4}"/>
              </a:ext>
            </a:extLst>
          </p:cNvPr>
          <p:cNvPicPr>
            <a:picLocks noChangeAspect="1"/>
          </p:cNvPicPr>
          <p:nvPr/>
        </p:nvPicPr>
        <p:blipFill>
          <a:blip r:embed="rId3"/>
          <a:stretch>
            <a:fillRect/>
          </a:stretch>
        </p:blipFill>
        <p:spPr>
          <a:xfrm rot="656273">
            <a:off x="3297009" y="4203020"/>
            <a:ext cx="445047" cy="170703"/>
          </a:xfrm>
          <a:prstGeom prst="rect">
            <a:avLst/>
          </a:prstGeom>
        </p:spPr>
      </p:pic>
      <p:pic>
        <p:nvPicPr>
          <p:cNvPr id="11" name="Рисунок 10">
            <a:extLst>
              <a:ext uri="{FF2B5EF4-FFF2-40B4-BE49-F238E27FC236}">
                <a16:creationId xmlns:a16="http://schemas.microsoft.com/office/drawing/2014/main" id="{3D473C0E-E5D8-4C27-9F04-F6E5EDABB0EB}"/>
              </a:ext>
            </a:extLst>
          </p:cNvPr>
          <p:cNvPicPr>
            <a:picLocks noChangeAspect="1"/>
          </p:cNvPicPr>
          <p:nvPr/>
        </p:nvPicPr>
        <p:blipFill>
          <a:blip r:embed="rId3"/>
          <a:stretch>
            <a:fillRect/>
          </a:stretch>
        </p:blipFill>
        <p:spPr>
          <a:xfrm rot="2148714" flipV="1">
            <a:off x="3314180" y="4414760"/>
            <a:ext cx="445047" cy="126646"/>
          </a:xfrm>
          <a:prstGeom prst="rect">
            <a:avLst/>
          </a:prstGeom>
        </p:spPr>
      </p:pic>
    </p:spTree>
    <p:extLst>
      <p:ext uri="{BB962C8B-B14F-4D97-AF65-F5344CB8AC3E}">
        <p14:creationId xmlns:p14="http://schemas.microsoft.com/office/powerpoint/2010/main" val="270304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5EB9056E-948F-4B26-9E2F-79626F32236B}"/>
              </a:ext>
            </a:extLst>
          </p:cNvPr>
          <p:cNvSpPr/>
          <p:nvPr/>
        </p:nvSpPr>
        <p:spPr>
          <a:xfrm>
            <a:off x="92766" y="92910"/>
            <a:ext cx="12099234" cy="923330"/>
          </a:xfrm>
          <a:prstGeom prst="rect">
            <a:avLst/>
          </a:prstGeom>
        </p:spPr>
        <p:txBody>
          <a:bodyPr wrap="square">
            <a:spAutoFit/>
          </a:bodyPr>
          <a:lstStyle/>
          <a:p>
            <a:r>
              <a:rPr lang="ru-RU" b="1" i="1" dirty="0">
                <a:solidFill>
                  <a:srgbClr val="C00000"/>
                </a:solidFill>
                <a:latin typeface="Circe"/>
              </a:rPr>
              <a:t>Правовое государство</a:t>
            </a:r>
            <a:r>
              <a:rPr lang="ru-RU" dirty="0">
                <a:solidFill>
                  <a:srgbClr val="333333"/>
                </a:solidFill>
                <a:latin typeface="Circe"/>
              </a:rPr>
              <a:t> - организация власти в стране, которая основана на верховенстве гуманного и справедливого закона, действует строго в определённых законом границах, обеспечивает права и свободы своих граждан.</a:t>
            </a:r>
          </a:p>
          <a:p>
            <a:r>
              <a:rPr lang="ru-RU" b="1" dirty="0">
                <a:solidFill>
                  <a:srgbClr val="C00000"/>
                </a:solidFill>
                <a:latin typeface="Circe"/>
              </a:rPr>
              <a:t>                                                                 ПРИЗНАКИ ПРАВОВОГО ГОСУДАРСТВА:</a:t>
            </a:r>
            <a:endParaRPr lang="ru-RU" b="1" dirty="0">
              <a:solidFill>
                <a:srgbClr val="C00000"/>
              </a:solidFill>
            </a:endParaRPr>
          </a:p>
        </p:txBody>
      </p:sp>
      <p:sp>
        <p:nvSpPr>
          <p:cNvPr id="4" name="Прямоугольник 3">
            <a:extLst>
              <a:ext uri="{FF2B5EF4-FFF2-40B4-BE49-F238E27FC236}">
                <a16:creationId xmlns:a16="http://schemas.microsoft.com/office/drawing/2014/main" id="{D344706E-CF75-40A8-AF9B-34E7BFBBFD44}"/>
              </a:ext>
            </a:extLst>
          </p:cNvPr>
          <p:cNvSpPr/>
          <p:nvPr/>
        </p:nvSpPr>
        <p:spPr>
          <a:xfrm>
            <a:off x="0" y="1016240"/>
            <a:ext cx="12192000" cy="369332"/>
          </a:xfrm>
          <a:prstGeom prst="rect">
            <a:avLst/>
          </a:prstGeom>
        </p:spPr>
        <p:txBody>
          <a:bodyPr wrap="square">
            <a:spAutoFit/>
          </a:bodyPr>
          <a:lstStyle/>
          <a:p>
            <a:r>
              <a:rPr lang="ru-RU" b="1" i="1" dirty="0">
                <a:solidFill>
                  <a:srgbClr val="C00000"/>
                </a:solidFill>
                <a:latin typeface="Circe"/>
              </a:rPr>
              <a:t>Верховенство закона</a:t>
            </a:r>
            <a:r>
              <a:rPr lang="ru-RU" b="1" i="1" dirty="0">
                <a:solidFill>
                  <a:srgbClr val="333333"/>
                </a:solidFill>
                <a:latin typeface="Circe"/>
              </a:rPr>
              <a:t> </a:t>
            </a:r>
            <a:r>
              <a:rPr lang="ru-RU" dirty="0">
                <a:solidFill>
                  <a:srgbClr val="333333"/>
                </a:solidFill>
                <a:latin typeface="Circe"/>
              </a:rPr>
              <a:t>во всех сферах государственной и общественной жизни. </a:t>
            </a:r>
            <a:endParaRPr lang="ru-RU" dirty="0"/>
          </a:p>
        </p:txBody>
      </p:sp>
      <p:sp>
        <p:nvSpPr>
          <p:cNvPr id="5" name="Прямоугольник 4">
            <a:extLst>
              <a:ext uri="{FF2B5EF4-FFF2-40B4-BE49-F238E27FC236}">
                <a16:creationId xmlns:a16="http://schemas.microsoft.com/office/drawing/2014/main" id="{036B1212-0596-47AA-98AA-BC1FE21F4108}"/>
              </a:ext>
            </a:extLst>
          </p:cNvPr>
          <p:cNvSpPr/>
          <p:nvPr/>
        </p:nvSpPr>
        <p:spPr>
          <a:xfrm>
            <a:off x="-1" y="1385572"/>
            <a:ext cx="12191999" cy="369332"/>
          </a:xfrm>
          <a:prstGeom prst="rect">
            <a:avLst/>
          </a:prstGeom>
        </p:spPr>
        <p:txBody>
          <a:bodyPr wrap="square">
            <a:spAutoFit/>
          </a:bodyPr>
          <a:lstStyle/>
          <a:p>
            <a:r>
              <a:rPr lang="ru-RU" b="1" i="1" dirty="0">
                <a:solidFill>
                  <a:srgbClr val="C00000"/>
                </a:solidFill>
                <a:latin typeface="Circe"/>
              </a:rPr>
              <a:t>Разделение властей </a:t>
            </a:r>
            <a:r>
              <a:rPr lang="ru-RU" dirty="0">
                <a:latin typeface="Circe"/>
              </a:rPr>
              <a:t>на три независимые ветви: законодательную, исполнительную и судебную.</a:t>
            </a:r>
            <a:endParaRPr lang="ru-RU" dirty="0"/>
          </a:p>
        </p:txBody>
      </p:sp>
      <p:sp>
        <p:nvSpPr>
          <p:cNvPr id="6" name="Прямоугольник 5">
            <a:extLst>
              <a:ext uri="{FF2B5EF4-FFF2-40B4-BE49-F238E27FC236}">
                <a16:creationId xmlns:a16="http://schemas.microsoft.com/office/drawing/2014/main" id="{EF27D46D-89B7-4707-8615-0EAFF608EBE2}"/>
              </a:ext>
            </a:extLst>
          </p:cNvPr>
          <p:cNvSpPr/>
          <p:nvPr/>
        </p:nvSpPr>
        <p:spPr>
          <a:xfrm>
            <a:off x="-4" y="1708737"/>
            <a:ext cx="12191999" cy="369332"/>
          </a:xfrm>
          <a:prstGeom prst="rect">
            <a:avLst/>
          </a:prstGeom>
        </p:spPr>
        <p:txBody>
          <a:bodyPr wrap="square">
            <a:spAutoFit/>
          </a:bodyPr>
          <a:lstStyle/>
          <a:p>
            <a:r>
              <a:rPr lang="ru-RU" b="1" i="1" dirty="0">
                <a:solidFill>
                  <a:srgbClr val="C00000"/>
                </a:solidFill>
                <a:latin typeface="Circe"/>
              </a:rPr>
              <a:t>Гарантированность прав и свобод человека: </a:t>
            </a:r>
            <a:r>
              <a:rPr lang="ru-RU" dirty="0">
                <a:solidFill>
                  <a:srgbClr val="333333"/>
                </a:solidFill>
                <a:latin typeface="Circe"/>
              </a:rPr>
              <a:t>механизм их защиты (правоохранительные органы, государство).</a:t>
            </a:r>
            <a:endParaRPr lang="ru-RU" dirty="0"/>
          </a:p>
        </p:txBody>
      </p:sp>
      <p:sp>
        <p:nvSpPr>
          <p:cNvPr id="7" name="Прямоугольник 6">
            <a:extLst>
              <a:ext uri="{FF2B5EF4-FFF2-40B4-BE49-F238E27FC236}">
                <a16:creationId xmlns:a16="http://schemas.microsoft.com/office/drawing/2014/main" id="{CD07F90A-804B-485E-BAC5-F36F33B5DDF0}"/>
              </a:ext>
            </a:extLst>
          </p:cNvPr>
          <p:cNvSpPr/>
          <p:nvPr/>
        </p:nvSpPr>
        <p:spPr>
          <a:xfrm>
            <a:off x="-8" y="2078069"/>
            <a:ext cx="12191999" cy="369332"/>
          </a:xfrm>
          <a:prstGeom prst="rect">
            <a:avLst/>
          </a:prstGeom>
        </p:spPr>
        <p:txBody>
          <a:bodyPr wrap="square">
            <a:spAutoFit/>
          </a:bodyPr>
          <a:lstStyle/>
          <a:p>
            <a:r>
              <a:rPr lang="ru-RU" b="1" i="1" dirty="0">
                <a:solidFill>
                  <a:srgbClr val="C00000"/>
                </a:solidFill>
                <a:latin typeface="Circe"/>
              </a:rPr>
              <a:t>Взаимная ответственность государства и личности</a:t>
            </a:r>
            <a:r>
              <a:rPr lang="ru-RU" b="1" i="1" dirty="0">
                <a:solidFill>
                  <a:srgbClr val="333333"/>
                </a:solidFill>
                <a:latin typeface="Circe"/>
              </a:rPr>
              <a:t>:</a:t>
            </a:r>
            <a:r>
              <a:rPr lang="ru-RU" dirty="0">
                <a:solidFill>
                  <a:srgbClr val="333333"/>
                </a:solidFill>
                <a:latin typeface="Circe"/>
              </a:rPr>
              <a:t> отношения на началах равенства, законности и справедливости.</a:t>
            </a:r>
            <a:endParaRPr lang="ru-RU" dirty="0"/>
          </a:p>
        </p:txBody>
      </p:sp>
      <p:sp>
        <p:nvSpPr>
          <p:cNvPr id="9" name="Прямоугольник 8">
            <a:extLst>
              <a:ext uri="{FF2B5EF4-FFF2-40B4-BE49-F238E27FC236}">
                <a16:creationId xmlns:a16="http://schemas.microsoft.com/office/drawing/2014/main" id="{C7503E33-656C-441B-A405-8259FE453F06}"/>
              </a:ext>
            </a:extLst>
          </p:cNvPr>
          <p:cNvSpPr/>
          <p:nvPr/>
        </p:nvSpPr>
        <p:spPr>
          <a:xfrm>
            <a:off x="-12" y="2447401"/>
            <a:ext cx="12192012" cy="1653979"/>
          </a:xfrm>
          <a:prstGeom prst="rect">
            <a:avLst/>
          </a:prstGeom>
        </p:spPr>
        <p:txBody>
          <a:bodyPr wrap="square">
            <a:spAutoFit/>
          </a:bodyPr>
          <a:lstStyle/>
          <a:p>
            <a:pPr algn="ctr">
              <a:lnSpc>
                <a:spcPct val="107000"/>
              </a:lnSpc>
              <a:spcAft>
                <a:spcPts val="0"/>
              </a:spcAft>
            </a:pPr>
            <a:r>
              <a:rPr lang="ru-RU" sz="16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ОРГАНЫ ГОСУДАРСТВЕННОЙ ВЛАСТИ РФ</a:t>
            </a:r>
            <a:endParaRPr lang="ru-RU" sz="16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b="1" i="1" dirty="0">
                <a:solidFill>
                  <a:srgbClr val="C00000"/>
                </a:solidFill>
                <a:latin typeface="Arial" panose="020B0604020202020204" pitchFamily="34" charset="0"/>
                <a:ea typeface="Calibri" panose="020F0502020204030204" pitchFamily="34" charset="0"/>
                <a:cs typeface="Times New Roman" panose="02020603050405020304" pitchFamily="18" charset="0"/>
              </a:rPr>
              <a:t>Законодательная власть</a:t>
            </a:r>
            <a:r>
              <a:rPr lang="ru-RU" sz="1600" dirty="0">
                <a:solidFill>
                  <a:srgbClr val="333333"/>
                </a:solidFill>
                <a:latin typeface="Arial" panose="020B0604020202020204" pitchFamily="34" charset="0"/>
                <a:ea typeface="Calibri" panose="020F0502020204030204" pitchFamily="34" charset="0"/>
                <a:cs typeface="Times New Roman" panose="02020603050405020304" pitchFamily="18" charset="0"/>
              </a:rPr>
              <a:t>: Федеральное собрание РФ (парламент) из двух палат: нижняя — Государственная Дума и верхняя — Совет Федерации. </a:t>
            </a:r>
          </a:p>
          <a:p>
            <a:pPr>
              <a:lnSpc>
                <a:spcPct val="107000"/>
              </a:lnSpc>
              <a:spcAft>
                <a:spcPts val="0"/>
              </a:spcAft>
            </a:pPr>
            <a:r>
              <a:rPr lang="ru-RU" sz="1600" b="1" i="1" dirty="0">
                <a:solidFill>
                  <a:srgbClr val="C00000"/>
                </a:solidFill>
                <a:latin typeface="Arial" panose="020B0604020202020204" pitchFamily="34" charset="0"/>
                <a:ea typeface="Calibri" panose="020F0502020204030204" pitchFamily="34" charset="0"/>
                <a:cs typeface="Times New Roman" panose="02020603050405020304" pitchFamily="18" charset="0"/>
              </a:rPr>
              <a:t>Исполнительная власть</a:t>
            </a:r>
            <a:r>
              <a:rPr lang="ru-RU" sz="1600" dirty="0">
                <a:solidFill>
                  <a:srgbClr val="333333"/>
                </a:solidFill>
                <a:latin typeface="Arial" panose="020B0604020202020204" pitchFamily="34" charset="0"/>
                <a:ea typeface="Calibri" panose="020F0502020204030204" pitchFamily="34" charset="0"/>
                <a:cs typeface="Times New Roman" panose="02020603050405020304" pitchFamily="18" charset="0"/>
              </a:rPr>
              <a:t> — Правительство и административные   органы</a:t>
            </a:r>
          </a:p>
          <a:p>
            <a:pPr>
              <a:lnSpc>
                <a:spcPct val="107000"/>
              </a:lnSpc>
              <a:spcAft>
                <a:spcPts val="0"/>
              </a:spcAft>
            </a:pPr>
            <a:r>
              <a:rPr lang="ru-RU" sz="1600" b="1" i="1" dirty="0">
                <a:solidFill>
                  <a:srgbClr val="C00000"/>
                </a:solidFill>
                <a:latin typeface="Arial" panose="020B0604020202020204" pitchFamily="34" charset="0"/>
                <a:ea typeface="Calibri" panose="020F0502020204030204" pitchFamily="34" charset="0"/>
                <a:cs typeface="Times New Roman" panose="02020603050405020304" pitchFamily="18" charset="0"/>
              </a:rPr>
              <a:t>Судебная власть </a:t>
            </a:r>
            <a:r>
              <a:rPr lang="ru-RU" sz="1600" dirty="0">
                <a:solidFill>
                  <a:srgbClr val="333333"/>
                </a:solidFill>
                <a:latin typeface="Arial" panose="020B0604020202020204" pitchFamily="34" charset="0"/>
                <a:ea typeface="Calibri" panose="020F0502020204030204" pitchFamily="34" charset="0"/>
                <a:cs typeface="Times New Roman" panose="02020603050405020304" pitchFamily="18" charset="0"/>
              </a:rPr>
              <a:t>– система судов под руководством Верховного и Конституционного судов.</a:t>
            </a:r>
          </a:p>
          <a:p>
            <a:pPr>
              <a:lnSpc>
                <a:spcPct val="107000"/>
              </a:lnSpc>
              <a:spcAft>
                <a:spcPts val="0"/>
              </a:spcAft>
            </a:pPr>
            <a:r>
              <a:rPr lang="ru-RU" sz="1600" b="1" i="1" dirty="0">
                <a:solidFill>
                  <a:srgbClr val="C00000"/>
                </a:solidFill>
                <a:latin typeface="Arial" panose="020B0604020202020204" pitchFamily="34" charset="0"/>
                <a:ea typeface="Calibri" panose="020F0502020204030204" pitchFamily="34" charset="0"/>
                <a:cs typeface="Times New Roman" panose="02020603050405020304" pitchFamily="18" charset="0"/>
              </a:rPr>
              <a:t>Президент РФ – </a:t>
            </a:r>
            <a:r>
              <a:rPr lang="ru-RU" sz="1600" dirty="0">
                <a:latin typeface="Arial" panose="020B0604020202020204" pitchFamily="34" charset="0"/>
                <a:ea typeface="Calibri" panose="020F0502020204030204" pitchFamily="34" charset="0"/>
                <a:cs typeface="Times New Roman" panose="02020603050405020304" pitchFamily="18" charset="0"/>
              </a:rPr>
              <a:t>глава государства, гарант Конституции, Верховный Главнокомандующий ВС.</a:t>
            </a:r>
          </a:p>
        </p:txBody>
      </p:sp>
      <p:sp>
        <p:nvSpPr>
          <p:cNvPr id="10" name="Прямоугольник 9">
            <a:extLst>
              <a:ext uri="{FF2B5EF4-FFF2-40B4-BE49-F238E27FC236}">
                <a16:creationId xmlns:a16="http://schemas.microsoft.com/office/drawing/2014/main" id="{087BD0CD-8254-472B-A24F-B555912220C9}"/>
              </a:ext>
            </a:extLst>
          </p:cNvPr>
          <p:cNvSpPr/>
          <p:nvPr/>
        </p:nvSpPr>
        <p:spPr>
          <a:xfrm>
            <a:off x="46383" y="4045997"/>
            <a:ext cx="12145608" cy="923330"/>
          </a:xfrm>
          <a:prstGeom prst="rect">
            <a:avLst/>
          </a:prstGeom>
        </p:spPr>
        <p:txBody>
          <a:bodyPr wrap="square">
            <a:spAutoFit/>
          </a:bodyPr>
          <a:lstStyle/>
          <a:p>
            <a:pPr algn="ctr"/>
            <a:r>
              <a:rPr lang="ru-RU" b="1" i="1" dirty="0">
                <a:solidFill>
                  <a:srgbClr val="C00000"/>
                </a:solidFill>
                <a:latin typeface="Circe"/>
              </a:rPr>
              <a:t>Избирательная система</a:t>
            </a:r>
            <a:r>
              <a:rPr lang="ru-RU" i="1" dirty="0">
                <a:solidFill>
                  <a:srgbClr val="C00000"/>
                </a:solidFill>
                <a:latin typeface="Circe"/>
              </a:rPr>
              <a:t> </a:t>
            </a:r>
            <a:r>
              <a:rPr lang="ru-RU" dirty="0">
                <a:solidFill>
                  <a:srgbClr val="000000"/>
                </a:solidFill>
                <a:latin typeface="Circe"/>
              </a:rPr>
              <a:t>— политический институт, связанный с организацией выборов политических деятелей, способом проведения и определения результатов голосования и распределением мандатов</a:t>
            </a:r>
            <a:r>
              <a:rPr lang="ru-RU" b="1" dirty="0">
                <a:solidFill>
                  <a:srgbClr val="000000"/>
                </a:solidFill>
                <a:latin typeface="Circe"/>
              </a:rPr>
              <a:t> </a:t>
            </a:r>
            <a:r>
              <a:rPr lang="ru-RU" dirty="0">
                <a:solidFill>
                  <a:srgbClr val="000000"/>
                </a:solidFill>
                <a:latin typeface="Circe"/>
              </a:rPr>
              <a:t>между партиями.                                                 </a:t>
            </a:r>
            <a:r>
              <a:rPr lang="ru-RU" b="1" dirty="0">
                <a:solidFill>
                  <a:srgbClr val="C00000"/>
                </a:solidFill>
                <a:latin typeface="Circe"/>
              </a:rPr>
              <a:t>ТИПЫ ИЗБИРАТЕЛЬНЫХ СИСТЕМ</a:t>
            </a:r>
            <a:endParaRPr lang="ru-RU" b="1" dirty="0">
              <a:solidFill>
                <a:srgbClr val="C00000"/>
              </a:solidFill>
            </a:endParaRPr>
          </a:p>
        </p:txBody>
      </p:sp>
      <p:sp>
        <p:nvSpPr>
          <p:cNvPr id="12" name="Прямоугольник 11">
            <a:extLst>
              <a:ext uri="{FF2B5EF4-FFF2-40B4-BE49-F238E27FC236}">
                <a16:creationId xmlns:a16="http://schemas.microsoft.com/office/drawing/2014/main" id="{70A5EFE8-AAF6-4A09-9C84-4BFF69F4DB73}"/>
              </a:ext>
            </a:extLst>
          </p:cNvPr>
          <p:cNvSpPr/>
          <p:nvPr/>
        </p:nvSpPr>
        <p:spPr>
          <a:xfrm>
            <a:off x="817253" y="4629571"/>
            <a:ext cx="4323812" cy="2308324"/>
          </a:xfrm>
          <a:prstGeom prst="rect">
            <a:avLst/>
          </a:prstGeom>
        </p:spPr>
        <p:txBody>
          <a:bodyPr wrap="none">
            <a:spAutoFit/>
          </a:bodyPr>
          <a:lstStyle/>
          <a:p>
            <a:endParaRPr lang="ru-RU" b="1" dirty="0">
              <a:solidFill>
                <a:srgbClr val="000000"/>
              </a:solidFill>
              <a:latin typeface="Circe"/>
            </a:endParaRPr>
          </a:p>
          <a:p>
            <a:r>
              <a:rPr lang="ru-RU" b="1" dirty="0">
                <a:solidFill>
                  <a:srgbClr val="000000"/>
                </a:solidFill>
                <a:latin typeface="Circe"/>
              </a:rPr>
              <a:t>Мажоритарная:</a:t>
            </a:r>
          </a:p>
          <a:p>
            <a:pPr marL="285750" indent="-285750">
              <a:buFont typeface="Wingdings" panose="05000000000000000000" pitchFamily="2" charset="2"/>
              <a:buChar char="Ø"/>
            </a:pPr>
            <a:r>
              <a:rPr lang="ru-RU" dirty="0">
                <a:solidFill>
                  <a:srgbClr val="000000"/>
                </a:solidFill>
                <a:latin typeface="Circe"/>
              </a:rPr>
              <a:t>много одномандатных округов;</a:t>
            </a:r>
          </a:p>
          <a:p>
            <a:pPr marL="285750" indent="-285750">
              <a:buFont typeface="Wingdings" panose="05000000000000000000" pitchFamily="2" charset="2"/>
              <a:buChar char="Ø"/>
            </a:pPr>
            <a:r>
              <a:rPr lang="ru-RU" dirty="0">
                <a:solidFill>
                  <a:srgbClr val="000000"/>
                </a:solidFill>
                <a:latin typeface="Circe"/>
              </a:rPr>
              <a:t>известны фамилии кандидатов;</a:t>
            </a:r>
          </a:p>
          <a:p>
            <a:pPr marL="285750" indent="-285750">
              <a:buFont typeface="Wingdings" panose="05000000000000000000" pitchFamily="2" charset="2"/>
              <a:buChar char="Ø"/>
            </a:pPr>
            <a:r>
              <a:rPr lang="ru-RU" dirty="0">
                <a:solidFill>
                  <a:srgbClr val="000000"/>
                </a:solidFill>
                <a:latin typeface="Circe"/>
              </a:rPr>
              <a:t>побеждает набравший относительное</a:t>
            </a:r>
          </a:p>
          <a:p>
            <a:r>
              <a:rPr lang="ru-RU" dirty="0">
                <a:solidFill>
                  <a:srgbClr val="000000"/>
                </a:solidFill>
                <a:latin typeface="Circe"/>
              </a:rPr>
              <a:t>     или абсолютное большинство голосов;</a:t>
            </a:r>
          </a:p>
          <a:p>
            <a:pPr marL="285750" indent="-285750">
              <a:buFont typeface="Wingdings" panose="05000000000000000000" pitchFamily="2" charset="2"/>
              <a:buChar char="Ø"/>
            </a:pPr>
            <a:r>
              <a:rPr lang="ru-RU" dirty="0">
                <a:solidFill>
                  <a:srgbClr val="000000"/>
                </a:solidFill>
                <a:latin typeface="Circe"/>
              </a:rPr>
              <a:t>возможен повторный тур голосования.</a:t>
            </a:r>
          </a:p>
          <a:p>
            <a:endParaRPr lang="ru-RU" dirty="0"/>
          </a:p>
        </p:txBody>
      </p:sp>
      <p:sp>
        <p:nvSpPr>
          <p:cNvPr id="13" name="Прямоугольник 12">
            <a:extLst>
              <a:ext uri="{FF2B5EF4-FFF2-40B4-BE49-F238E27FC236}">
                <a16:creationId xmlns:a16="http://schemas.microsoft.com/office/drawing/2014/main" id="{569525C6-0A47-4E84-8F67-AA947583ED7D}"/>
              </a:ext>
            </a:extLst>
          </p:cNvPr>
          <p:cNvSpPr/>
          <p:nvPr/>
        </p:nvSpPr>
        <p:spPr>
          <a:xfrm>
            <a:off x="5303298" y="4646161"/>
            <a:ext cx="2685287" cy="2031325"/>
          </a:xfrm>
          <a:prstGeom prst="rect">
            <a:avLst/>
          </a:prstGeom>
        </p:spPr>
        <p:txBody>
          <a:bodyPr wrap="none">
            <a:spAutoFit/>
          </a:bodyPr>
          <a:lstStyle/>
          <a:p>
            <a:endParaRPr lang="ru-RU" b="1" dirty="0">
              <a:solidFill>
                <a:srgbClr val="000000"/>
              </a:solidFill>
              <a:latin typeface="Circe"/>
            </a:endParaRPr>
          </a:p>
          <a:p>
            <a:r>
              <a:rPr lang="ru-RU" b="1" dirty="0">
                <a:solidFill>
                  <a:srgbClr val="000000"/>
                </a:solidFill>
                <a:latin typeface="Circe"/>
              </a:rPr>
              <a:t>Смешанная:</a:t>
            </a:r>
            <a:r>
              <a:rPr lang="ru-RU" dirty="0">
                <a:solidFill>
                  <a:srgbClr val="000000"/>
                </a:solidFill>
                <a:latin typeface="Circe"/>
              </a:rPr>
              <a:t> </a:t>
            </a:r>
          </a:p>
          <a:p>
            <a:r>
              <a:rPr lang="ru-RU" dirty="0">
                <a:solidFill>
                  <a:srgbClr val="000000"/>
                </a:solidFill>
                <a:latin typeface="Circe"/>
              </a:rPr>
              <a:t>Сочетание двух систем:</a:t>
            </a:r>
          </a:p>
          <a:p>
            <a:r>
              <a:rPr lang="ru-RU" dirty="0">
                <a:solidFill>
                  <a:srgbClr val="000000"/>
                </a:solidFill>
                <a:latin typeface="Circe"/>
              </a:rPr>
              <a:t>половина депутатов – по </a:t>
            </a:r>
          </a:p>
          <a:p>
            <a:r>
              <a:rPr lang="ru-RU" dirty="0">
                <a:solidFill>
                  <a:srgbClr val="000000"/>
                </a:solidFill>
                <a:latin typeface="Circe"/>
              </a:rPr>
              <a:t>мажоритарной системе,</a:t>
            </a:r>
          </a:p>
          <a:p>
            <a:r>
              <a:rPr lang="ru-RU" dirty="0">
                <a:solidFill>
                  <a:srgbClr val="000000"/>
                </a:solidFill>
                <a:latin typeface="Circe"/>
              </a:rPr>
              <a:t>половина – по </a:t>
            </a:r>
          </a:p>
          <a:p>
            <a:r>
              <a:rPr lang="ru-RU" dirty="0">
                <a:solidFill>
                  <a:srgbClr val="000000"/>
                </a:solidFill>
                <a:latin typeface="Circe"/>
              </a:rPr>
              <a:t>пропорциональной</a:t>
            </a:r>
            <a:endParaRPr lang="ru-RU" dirty="0"/>
          </a:p>
        </p:txBody>
      </p:sp>
      <p:sp>
        <p:nvSpPr>
          <p:cNvPr id="14" name="Прямоугольник 13">
            <a:extLst>
              <a:ext uri="{FF2B5EF4-FFF2-40B4-BE49-F238E27FC236}">
                <a16:creationId xmlns:a16="http://schemas.microsoft.com/office/drawing/2014/main" id="{C302AB1D-A1A1-4C5A-BC89-DD442095EE64}"/>
              </a:ext>
            </a:extLst>
          </p:cNvPr>
          <p:cNvSpPr/>
          <p:nvPr/>
        </p:nvSpPr>
        <p:spPr>
          <a:xfrm>
            <a:off x="9090990" y="4616318"/>
            <a:ext cx="3101009" cy="2123658"/>
          </a:xfrm>
          <a:prstGeom prst="rect">
            <a:avLst/>
          </a:prstGeom>
        </p:spPr>
        <p:txBody>
          <a:bodyPr wrap="square">
            <a:spAutoFit/>
          </a:bodyPr>
          <a:lstStyle/>
          <a:p>
            <a:endParaRPr lang="ru-RU" b="1" dirty="0">
              <a:solidFill>
                <a:srgbClr val="000000"/>
              </a:solidFill>
              <a:latin typeface="Circe"/>
            </a:endParaRPr>
          </a:p>
          <a:p>
            <a:r>
              <a:rPr lang="ru-RU" dirty="0">
                <a:solidFill>
                  <a:srgbClr val="000000"/>
                </a:solidFill>
                <a:latin typeface="Circe"/>
              </a:rPr>
              <a:t>        </a:t>
            </a:r>
            <a:r>
              <a:rPr lang="ru-RU" b="1" dirty="0">
                <a:solidFill>
                  <a:srgbClr val="000000"/>
                </a:solidFill>
                <a:latin typeface="Circe"/>
              </a:rPr>
              <a:t>Пропорциональная:</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единый округ;</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баллотируются партии;</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5%-</a:t>
            </a:r>
            <a:r>
              <a:rPr lang="ru-RU" sz="1600" dirty="0" err="1">
                <a:latin typeface="Arial" panose="020B0604020202020204" pitchFamily="34" charset="0"/>
                <a:cs typeface="Arial" panose="020B0604020202020204" pitchFamily="34" charset="0"/>
              </a:rPr>
              <a:t>ный</a:t>
            </a:r>
            <a:r>
              <a:rPr lang="ru-RU" sz="1600" dirty="0">
                <a:latin typeface="Arial" panose="020B0604020202020204" pitchFamily="34" charset="0"/>
                <a:cs typeface="Arial" panose="020B0604020202020204" pitchFamily="34" charset="0"/>
              </a:rPr>
              <a:t> барьер;</a:t>
            </a:r>
          </a:p>
          <a:p>
            <a:pPr marL="285750" indent="-285750">
              <a:buFont typeface="Wingdings" panose="05000000000000000000" pitchFamily="2" charset="2"/>
              <a:buChar char="Ø"/>
            </a:pPr>
            <a:r>
              <a:rPr lang="ru-RU" sz="1600" dirty="0">
                <a:latin typeface="Arial" panose="020B0604020202020204" pitchFamily="34" charset="0"/>
                <a:cs typeface="Arial" panose="020B0604020202020204" pitchFamily="34" charset="0"/>
              </a:rPr>
              <a:t>побеждает партия,    имеющая большинство голосов.</a:t>
            </a:r>
            <a:endParaRPr lang="ru-RU" dirty="0"/>
          </a:p>
        </p:txBody>
      </p:sp>
      <p:sp>
        <p:nvSpPr>
          <p:cNvPr id="15" name="Стрелка: вниз 14">
            <a:extLst>
              <a:ext uri="{FF2B5EF4-FFF2-40B4-BE49-F238E27FC236}">
                <a16:creationId xmlns:a16="http://schemas.microsoft.com/office/drawing/2014/main" id="{32468DE0-C585-4869-875E-5889273B5945}"/>
              </a:ext>
            </a:extLst>
          </p:cNvPr>
          <p:cNvSpPr/>
          <p:nvPr/>
        </p:nvSpPr>
        <p:spPr>
          <a:xfrm rot="4924886">
            <a:off x="3216462" y="4128214"/>
            <a:ext cx="313466" cy="17273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низ 15">
            <a:extLst>
              <a:ext uri="{FF2B5EF4-FFF2-40B4-BE49-F238E27FC236}">
                <a16:creationId xmlns:a16="http://schemas.microsoft.com/office/drawing/2014/main" id="{AA47E819-C4A4-4F2F-948A-B726B6F6BB10}"/>
              </a:ext>
            </a:extLst>
          </p:cNvPr>
          <p:cNvSpPr/>
          <p:nvPr/>
        </p:nvSpPr>
        <p:spPr>
          <a:xfrm rot="16565394">
            <a:off x="8508543" y="4071371"/>
            <a:ext cx="306073" cy="1762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Стрелка: вниз 16">
            <a:extLst>
              <a:ext uri="{FF2B5EF4-FFF2-40B4-BE49-F238E27FC236}">
                <a16:creationId xmlns:a16="http://schemas.microsoft.com/office/drawing/2014/main" id="{48373B9D-7C3B-48C4-B393-12137F953888}"/>
              </a:ext>
            </a:extLst>
          </p:cNvPr>
          <p:cNvSpPr/>
          <p:nvPr/>
        </p:nvSpPr>
        <p:spPr>
          <a:xfrm>
            <a:off x="5764687" y="4862767"/>
            <a:ext cx="397565" cy="1799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105232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DC04BE-2451-4AF8-8566-4567512FF3B1}"/>
              </a:ext>
            </a:extLst>
          </p:cNvPr>
          <p:cNvSpPr txBox="1"/>
          <p:nvPr/>
        </p:nvSpPr>
        <p:spPr>
          <a:xfrm>
            <a:off x="4651513" y="119269"/>
            <a:ext cx="922047" cy="369332"/>
          </a:xfrm>
          <a:prstGeom prst="rect">
            <a:avLst/>
          </a:prstGeom>
          <a:noFill/>
        </p:spPr>
        <p:txBody>
          <a:bodyPr wrap="none" rtlCol="0">
            <a:spAutoFit/>
          </a:bodyPr>
          <a:lstStyle/>
          <a:p>
            <a:r>
              <a:rPr lang="ru-RU" b="1" dirty="0">
                <a:solidFill>
                  <a:srgbClr val="C00000"/>
                </a:solidFill>
              </a:rPr>
              <a:t>ПРАВО</a:t>
            </a:r>
          </a:p>
        </p:txBody>
      </p:sp>
      <p:sp>
        <p:nvSpPr>
          <p:cNvPr id="3" name="Прямоугольник 2">
            <a:extLst>
              <a:ext uri="{FF2B5EF4-FFF2-40B4-BE49-F238E27FC236}">
                <a16:creationId xmlns:a16="http://schemas.microsoft.com/office/drawing/2014/main" id="{A8CE9817-797E-4F91-8381-4098CF44338A}"/>
              </a:ext>
            </a:extLst>
          </p:cNvPr>
          <p:cNvSpPr/>
          <p:nvPr/>
        </p:nvSpPr>
        <p:spPr>
          <a:xfrm>
            <a:off x="0" y="488601"/>
            <a:ext cx="12192000" cy="369332"/>
          </a:xfrm>
          <a:prstGeom prst="rect">
            <a:avLst/>
          </a:prstGeom>
        </p:spPr>
        <p:txBody>
          <a:bodyPr wrap="square">
            <a:spAutoFit/>
          </a:bodyPr>
          <a:lstStyle/>
          <a:p>
            <a:r>
              <a:rPr lang="ru-RU" sz="1600" b="1" i="1" dirty="0">
                <a:solidFill>
                  <a:srgbClr val="C00000"/>
                </a:solidFill>
                <a:latin typeface="Circe"/>
              </a:rPr>
              <a:t>Право</a:t>
            </a:r>
            <a:r>
              <a:rPr lang="ru-RU" sz="1600" i="1" dirty="0">
                <a:solidFill>
                  <a:srgbClr val="C00000"/>
                </a:solidFill>
                <a:latin typeface="Circe"/>
              </a:rPr>
              <a:t> </a:t>
            </a:r>
            <a:r>
              <a:rPr lang="ru-RU" sz="1600" i="1" dirty="0">
                <a:solidFill>
                  <a:srgbClr val="333333"/>
                </a:solidFill>
                <a:latin typeface="Circe"/>
              </a:rPr>
              <a:t>— </a:t>
            </a:r>
            <a:r>
              <a:rPr lang="ru-RU" sz="1600" dirty="0">
                <a:solidFill>
                  <a:srgbClr val="333333"/>
                </a:solidFill>
                <a:latin typeface="Circe"/>
              </a:rPr>
              <a:t>совокупность общеобязательных правил (норм), охраняемых силой государства</a:t>
            </a:r>
            <a:r>
              <a:rPr lang="ru-RU" dirty="0">
                <a:solidFill>
                  <a:srgbClr val="333333"/>
                </a:solidFill>
                <a:latin typeface="Circe"/>
              </a:rPr>
              <a:t>.</a:t>
            </a:r>
            <a:endParaRPr lang="ru-RU" dirty="0"/>
          </a:p>
        </p:txBody>
      </p:sp>
      <p:sp>
        <p:nvSpPr>
          <p:cNvPr id="4" name="Прямоугольник 3">
            <a:extLst>
              <a:ext uri="{FF2B5EF4-FFF2-40B4-BE49-F238E27FC236}">
                <a16:creationId xmlns:a16="http://schemas.microsoft.com/office/drawing/2014/main" id="{48790266-7658-4572-A2D6-8A414CC5BDD1}"/>
              </a:ext>
            </a:extLst>
          </p:cNvPr>
          <p:cNvSpPr/>
          <p:nvPr/>
        </p:nvSpPr>
        <p:spPr>
          <a:xfrm>
            <a:off x="0" y="857933"/>
            <a:ext cx="12191999" cy="2800767"/>
          </a:xfrm>
          <a:prstGeom prst="rect">
            <a:avLst/>
          </a:prstGeom>
        </p:spPr>
        <p:txBody>
          <a:bodyPr wrap="square">
            <a:spAutoFit/>
          </a:bodyPr>
          <a:lstStyle/>
          <a:p>
            <a:r>
              <a:rPr lang="ru-RU" sz="1600" b="1" dirty="0">
                <a:solidFill>
                  <a:srgbClr val="C00000"/>
                </a:solidFill>
                <a:latin typeface="Circe"/>
              </a:rPr>
              <a:t>Признаки права</a:t>
            </a:r>
            <a:endParaRPr lang="ru-RU" sz="1600" dirty="0">
              <a:solidFill>
                <a:srgbClr val="C00000"/>
              </a:solidFill>
              <a:latin typeface="Circe"/>
            </a:endParaRPr>
          </a:p>
          <a:p>
            <a:r>
              <a:rPr lang="ru-RU" sz="1600" dirty="0">
                <a:solidFill>
                  <a:srgbClr val="333333"/>
                </a:solidFill>
                <a:latin typeface="Circe"/>
              </a:rPr>
              <a:t>К наиболее существенным признакам права относят­ся следующие:</a:t>
            </a:r>
          </a:p>
          <a:p>
            <a:r>
              <a:rPr lang="ru-RU" sz="1600" dirty="0">
                <a:solidFill>
                  <a:srgbClr val="333333"/>
                </a:solidFill>
                <a:latin typeface="Circe"/>
              </a:rPr>
              <a:t>1) носит системный характер, формально выражено в норматив­ных (правовых) актах;</a:t>
            </a:r>
          </a:p>
          <a:p>
            <a:r>
              <a:rPr lang="ru-RU" sz="1600" dirty="0">
                <a:solidFill>
                  <a:srgbClr val="333333"/>
                </a:solidFill>
                <a:latin typeface="Circe"/>
              </a:rPr>
              <a:t>2) основано на прин­ципах справедли­вости и ценнос­тях, уважаемых в обществе;</a:t>
            </a:r>
          </a:p>
          <a:p>
            <a:r>
              <a:rPr lang="ru-RU" sz="1600" dirty="0">
                <a:solidFill>
                  <a:srgbClr val="333333"/>
                </a:solidFill>
                <a:latin typeface="Circe"/>
              </a:rPr>
              <a:t>3) связано с государством (правила, выработанные в обществе, санкциониру­ются (утверждаются) го­сударством, другие — ус­танавливает государство);</a:t>
            </a:r>
          </a:p>
          <a:p>
            <a:r>
              <a:rPr lang="ru-RU" sz="1600" dirty="0">
                <a:solidFill>
                  <a:srgbClr val="333333"/>
                </a:solidFill>
                <a:latin typeface="Circe"/>
              </a:rPr>
              <a:t>4) носит общеобязательный характер, нарушение влечет юриди­ческую ответственность.</a:t>
            </a:r>
          </a:p>
          <a:p>
            <a:r>
              <a:rPr lang="ru-RU" sz="1600" i="1" dirty="0">
                <a:solidFill>
                  <a:srgbClr val="333333"/>
                </a:solidFill>
                <a:latin typeface="Circe"/>
              </a:rPr>
              <a:t> </a:t>
            </a:r>
            <a:r>
              <a:rPr lang="ru-RU" sz="1600" b="1" dirty="0">
                <a:solidFill>
                  <a:srgbClr val="C00000"/>
                </a:solidFill>
                <a:latin typeface="Circe"/>
              </a:rPr>
              <a:t>Основные функции права</a:t>
            </a:r>
            <a:endParaRPr lang="ru-RU" sz="1600" dirty="0">
              <a:solidFill>
                <a:srgbClr val="C00000"/>
              </a:solidFill>
              <a:latin typeface="Circe"/>
            </a:endParaRPr>
          </a:p>
          <a:p>
            <a:r>
              <a:rPr lang="ru-RU" sz="1600" dirty="0">
                <a:solidFill>
                  <a:srgbClr val="333333"/>
                </a:solidFill>
                <a:latin typeface="Circe"/>
              </a:rPr>
              <a:t>На протяжении всей истории право играет значитель­ную роль в жизни общества, выполняя соответствующие функции:</a:t>
            </a:r>
          </a:p>
          <a:p>
            <a:r>
              <a:rPr lang="ru-RU" sz="1600" dirty="0">
                <a:solidFill>
                  <a:srgbClr val="333333"/>
                </a:solidFill>
                <a:latin typeface="Circe"/>
              </a:rPr>
              <a:t>1) </a:t>
            </a:r>
            <a:r>
              <a:rPr lang="ru-RU" sz="1600" b="1" i="1" dirty="0">
                <a:solidFill>
                  <a:srgbClr val="C00000"/>
                </a:solidFill>
                <a:latin typeface="Circe"/>
              </a:rPr>
              <a:t>регулятивная</a:t>
            </a:r>
            <a:r>
              <a:rPr lang="ru-RU" sz="1600" i="1" dirty="0">
                <a:solidFill>
                  <a:srgbClr val="333333"/>
                </a:solidFill>
                <a:latin typeface="Circe"/>
              </a:rPr>
              <a:t> — </a:t>
            </a:r>
            <a:r>
              <a:rPr lang="ru-RU" sz="1600" dirty="0">
                <a:solidFill>
                  <a:srgbClr val="333333"/>
                </a:solidFill>
                <a:latin typeface="Circe"/>
              </a:rPr>
              <a:t>регулирует общественные отно­шения, устанавливая модели поведения их участников;</a:t>
            </a:r>
          </a:p>
          <a:p>
            <a:r>
              <a:rPr lang="ru-RU" sz="1600" dirty="0">
                <a:solidFill>
                  <a:srgbClr val="333333"/>
                </a:solidFill>
                <a:latin typeface="Circe"/>
              </a:rPr>
              <a:t>2)</a:t>
            </a:r>
            <a:r>
              <a:rPr lang="ru-RU" sz="1600" b="1" i="1" dirty="0">
                <a:solidFill>
                  <a:srgbClr val="333333"/>
                </a:solidFill>
                <a:latin typeface="Circe"/>
              </a:rPr>
              <a:t> </a:t>
            </a:r>
            <a:r>
              <a:rPr lang="ru-RU" sz="1600" b="1" i="1" dirty="0">
                <a:solidFill>
                  <a:srgbClr val="C00000"/>
                </a:solidFill>
                <a:latin typeface="Circe"/>
              </a:rPr>
              <a:t>охранительная</a:t>
            </a:r>
            <a:r>
              <a:rPr lang="ru-RU" sz="1600" b="1" i="1" dirty="0">
                <a:solidFill>
                  <a:srgbClr val="333333"/>
                </a:solidFill>
                <a:latin typeface="Circe"/>
              </a:rPr>
              <a:t> </a:t>
            </a:r>
            <a:r>
              <a:rPr lang="ru-RU" sz="1600" i="1" dirty="0">
                <a:solidFill>
                  <a:srgbClr val="333333"/>
                </a:solidFill>
                <a:latin typeface="Circe"/>
              </a:rPr>
              <a:t>— </a:t>
            </a:r>
            <a:r>
              <a:rPr lang="ru-RU" sz="1600" dirty="0">
                <a:solidFill>
                  <a:srgbClr val="333333"/>
                </a:solidFill>
                <a:latin typeface="Circe"/>
              </a:rPr>
              <a:t>защищает, охраняет интересы людей, устанавливая юридиче­скую ответственность наруши­телям.</a:t>
            </a:r>
            <a:endParaRPr lang="ru-RU" sz="1600" b="0" i="0" dirty="0">
              <a:solidFill>
                <a:srgbClr val="333333"/>
              </a:solidFill>
              <a:effectLst/>
              <a:latin typeface="Circe"/>
            </a:endParaRPr>
          </a:p>
        </p:txBody>
      </p:sp>
      <p:sp>
        <p:nvSpPr>
          <p:cNvPr id="5" name="Прямоугольник 4">
            <a:extLst>
              <a:ext uri="{FF2B5EF4-FFF2-40B4-BE49-F238E27FC236}">
                <a16:creationId xmlns:a16="http://schemas.microsoft.com/office/drawing/2014/main" id="{34B79CC2-A5BC-4FC6-BAB3-9AA866F869FC}"/>
              </a:ext>
            </a:extLst>
          </p:cNvPr>
          <p:cNvSpPr/>
          <p:nvPr/>
        </p:nvSpPr>
        <p:spPr>
          <a:xfrm>
            <a:off x="0" y="3658700"/>
            <a:ext cx="12192000" cy="3044551"/>
          </a:xfrm>
          <a:prstGeom prst="rect">
            <a:avLst/>
          </a:prstGeom>
        </p:spPr>
        <p:txBody>
          <a:bodyPr wrap="square">
            <a:spAutoFit/>
          </a:bodyPr>
          <a:lstStyle/>
          <a:p>
            <a:pPr>
              <a:lnSpc>
                <a:spcPct val="107000"/>
              </a:lnSpc>
              <a:spcAft>
                <a:spcPts val="0"/>
              </a:spcAft>
            </a:pPr>
            <a:r>
              <a:rPr lang="ru-RU" b="1" i="1" dirty="0">
                <a:solidFill>
                  <a:srgbClr val="C00000"/>
                </a:solidFill>
                <a:latin typeface="Circe"/>
                <a:ea typeface="Times New Roman" panose="02020603050405020304" pitchFamily="18" charset="0"/>
                <a:cs typeface="Times New Roman" panose="02020603050405020304" pitchFamily="18" charset="0"/>
              </a:rPr>
              <a:t>Система права</a:t>
            </a:r>
            <a:r>
              <a:rPr lang="ru-RU" i="1" dirty="0">
                <a:solidFill>
                  <a:srgbClr val="333333"/>
                </a:solidFill>
                <a:latin typeface="Circe"/>
                <a:ea typeface="Times New Roman" panose="02020603050405020304" pitchFamily="18" charset="0"/>
                <a:cs typeface="Times New Roman" panose="02020603050405020304" pitchFamily="18" charset="0"/>
              </a:rPr>
              <a:t> — </a:t>
            </a:r>
            <a:r>
              <a:rPr lang="ru-RU" dirty="0">
                <a:solidFill>
                  <a:srgbClr val="333333"/>
                </a:solidFill>
                <a:latin typeface="Circe"/>
                <a:ea typeface="Times New Roman" panose="02020603050405020304" pitchFamily="18" charset="0"/>
                <a:cs typeface="Times New Roman" panose="02020603050405020304" pitchFamily="18" charset="0"/>
              </a:rPr>
              <a:t> </a:t>
            </a:r>
            <a:r>
              <a:rPr lang="ru-RU" sz="1600" dirty="0">
                <a:solidFill>
                  <a:srgbClr val="333333"/>
                </a:solidFill>
                <a:latin typeface="Circe"/>
                <a:ea typeface="Times New Roman" panose="02020603050405020304" pitchFamily="18" charset="0"/>
                <a:cs typeface="Times New Roman" panose="02020603050405020304" pitchFamily="18" charset="0"/>
              </a:rPr>
              <a:t>вся совокупность норм права данной страны, включает в себя:</a:t>
            </a:r>
            <a:r>
              <a:rPr lang="ru-RU" sz="1600" b="1" i="1" dirty="0">
                <a:solidFill>
                  <a:srgbClr val="333333"/>
                </a:solidFill>
                <a:latin typeface="Circe"/>
                <a:ea typeface="Times New Roman" panose="02020603050405020304" pitchFamily="18" charset="0"/>
                <a:cs typeface="Times New Roman" panose="02020603050405020304" pitchFamily="18" charset="0"/>
              </a:rPr>
              <a:t> норму права, институт права, подотрасль права, отрасль права.</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b="1" i="1" dirty="0">
                <a:solidFill>
                  <a:srgbClr val="C00000"/>
                </a:solidFill>
                <a:latin typeface="Circe"/>
                <a:ea typeface="Calibri" panose="020F0502020204030204" pitchFamily="34" charset="0"/>
                <a:cs typeface="Times New Roman" panose="02020603050405020304" pitchFamily="18" charset="0"/>
              </a:rPr>
              <a:t>Норма</a:t>
            </a:r>
            <a:r>
              <a:rPr lang="ru-RU" sz="1600" dirty="0">
                <a:solidFill>
                  <a:srgbClr val="C00000"/>
                </a:solidFill>
                <a:latin typeface="Circe"/>
                <a:ea typeface="Calibri" panose="020F0502020204030204" pitchFamily="34" charset="0"/>
                <a:cs typeface="Times New Roman" panose="02020603050405020304" pitchFamily="18" charset="0"/>
              </a:rPr>
              <a:t> </a:t>
            </a:r>
            <a:r>
              <a:rPr lang="ru-RU" sz="1600" b="1" i="1" dirty="0">
                <a:solidFill>
                  <a:srgbClr val="C00000"/>
                </a:solidFill>
                <a:latin typeface="Circe"/>
                <a:ea typeface="Calibri" panose="020F0502020204030204" pitchFamily="34" charset="0"/>
                <a:cs typeface="Times New Roman" panose="02020603050405020304" pitchFamily="18" charset="0"/>
              </a:rPr>
              <a:t>права</a:t>
            </a:r>
            <a:r>
              <a:rPr lang="ru-RU" sz="1600" dirty="0">
                <a:solidFill>
                  <a:srgbClr val="333333"/>
                </a:solidFill>
                <a:latin typeface="Circe"/>
                <a:ea typeface="Calibri" panose="020F0502020204030204" pitchFamily="34" charset="0"/>
                <a:cs typeface="Times New Roman" panose="02020603050405020304" pitchFamily="18" charset="0"/>
              </a:rPr>
              <a:t>  — это общеобязательное формально-определённое правило поведения, установленное и обеспеченное обществом и государством,</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b="1" i="1" dirty="0">
                <a:solidFill>
                  <a:srgbClr val="C00000"/>
                </a:solidFill>
                <a:latin typeface="Circe"/>
                <a:ea typeface="Times New Roman" panose="02020603050405020304" pitchFamily="18" charset="0"/>
                <a:cs typeface="Times New Roman" panose="02020603050405020304" pitchFamily="18" charset="0"/>
              </a:rPr>
              <a:t>Институт права</a:t>
            </a:r>
            <a:r>
              <a:rPr lang="ru-RU" sz="1600" i="1" dirty="0">
                <a:solidFill>
                  <a:srgbClr val="C00000"/>
                </a:solidFill>
                <a:latin typeface="Circe"/>
                <a:ea typeface="Times New Roman" panose="02020603050405020304" pitchFamily="18" charset="0"/>
                <a:cs typeface="Times New Roman" panose="02020603050405020304" pitchFamily="18" charset="0"/>
              </a:rPr>
              <a:t> </a:t>
            </a:r>
            <a:r>
              <a:rPr lang="ru-RU" sz="1600" i="1" dirty="0">
                <a:solidFill>
                  <a:srgbClr val="333333"/>
                </a:solidFill>
                <a:latin typeface="Circe"/>
                <a:ea typeface="Times New Roman" panose="02020603050405020304" pitchFamily="18" charset="0"/>
                <a:cs typeface="Times New Roman" panose="02020603050405020304" pitchFamily="18" charset="0"/>
              </a:rPr>
              <a:t>— </a:t>
            </a:r>
            <a:r>
              <a:rPr lang="ru-RU" sz="1600" dirty="0">
                <a:solidFill>
                  <a:srgbClr val="333333"/>
                </a:solidFill>
                <a:latin typeface="Circe"/>
                <a:ea typeface="Times New Roman" panose="02020603050405020304" pitchFamily="18" charset="0"/>
                <a:cs typeface="Times New Roman" panose="02020603050405020304" pitchFamily="18" charset="0"/>
              </a:rPr>
              <a:t>это совокупность взаимосвязанных юридических норм, регулирующих определённый вид общественных отношений (например, институт собственности, институт гражданства и т. д.).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b="1" i="1" dirty="0">
                <a:solidFill>
                  <a:srgbClr val="C00000"/>
                </a:solidFill>
                <a:latin typeface="Circe"/>
                <a:ea typeface="Times New Roman" panose="02020603050405020304" pitchFamily="18" charset="0"/>
                <a:cs typeface="Times New Roman" panose="02020603050405020304" pitchFamily="18" charset="0"/>
              </a:rPr>
              <a:t>Подотрасль права</a:t>
            </a:r>
            <a:r>
              <a:rPr lang="ru-RU" sz="1600" i="1" dirty="0">
                <a:solidFill>
                  <a:srgbClr val="333333"/>
                </a:solidFill>
                <a:latin typeface="Circe"/>
                <a:ea typeface="Times New Roman" panose="02020603050405020304" pitchFamily="18" charset="0"/>
                <a:cs typeface="Times New Roman" panose="02020603050405020304" pitchFamily="18" charset="0"/>
              </a:rPr>
              <a:t> — </a:t>
            </a:r>
            <a:r>
              <a:rPr lang="ru-RU" sz="1600" dirty="0">
                <a:solidFill>
                  <a:srgbClr val="333333"/>
                </a:solidFill>
                <a:latin typeface="Circe"/>
                <a:ea typeface="Times New Roman" panose="02020603050405020304" pitchFamily="18" charset="0"/>
                <a:cs typeface="Times New Roman" panose="02020603050405020304" pitchFamily="18" charset="0"/>
              </a:rPr>
              <a:t>это совокупность родственных институтов какой-либо отрасли права (например, избирательное право — это подотрасль конституционного права).</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600" b="1" i="1" dirty="0">
                <a:solidFill>
                  <a:srgbClr val="C00000"/>
                </a:solidFill>
                <a:latin typeface="Circe"/>
                <a:ea typeface="Times New Roman" panose="02020603050405020304" pitchFamily="18" charset="0"/>
                <a:cs typeface="Times New Roman" panose="02020603050405020304" pitchFamily="18" charset="0"/>
              </a:rPr>
              <a:t>Отрасль права</a:t>
            </a:r>
            <a:r>
              <a:rPr lang="ru-RU" sz="1600" i="1" dirty="0">
                <a:solidFill>
                  <a:srgbClr val="333333"/>
                </a:solidFill>
                <a:latin typeface="Circe"/>
                <a:ea typeface="Times New Roman" panose="02020603050405020304" pitchFamily="18" charset="0"/>
                <a:cs typeface="Times New Roman" panose="02020603050405020304" pitchFamily="18" charset="0"/>
              </a:rPr>
              <a:t> — </a:t>
            </a:r>
            <a:r>
              <a:rPr lang="ru-RU" sz="1600" dirty="0">
                <a:solidFill>
                  <a:srgbClr val="333333"/>
                </a:solidFill>
                <a:latin typeface="Circe"/>
                <a:ea typeface="Times New Roman" panose="02020603050405020304" pitchFamily="18" charset="0"/>
                <a:cs typeface="Times New Roman" panose="02020603050405020304" pitchFamily="18" charset="0"/>
              </a:rPr>
              <a:t>это совокупность взаимосвязанных юридических норм, регулирующих определённую сферу однородных общественных отношений (например, гражданское право, семейное право, трудовое право.</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600" dirty="0">
                <a:latin typeface="Calibri" panose="020F0502020204030204" pitchFamily="34" charset="0"/>
                <a:ea typeface="Calibri" panose="020F0502020204030204" pitchFamily="34"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Рисунок 7">
            <a:extLst>
              <a:ext uri="{FF2B5EF4-FFF2-40B4-BE49-F238E27FC236}">
                <a16:creationId xmlns:a16="http://schemas.microsoft.com/office/drawing/2014/main" id="{ACB3C428-2CF3-4717-A5C4-2A82A00181D7}"/>
              </a:ext>
            </a:extLst>
          </p:cNvPr>
          <p:cNvPicPr>
            <a:picLocks noChangeAspect="1"/>
          </p:cNvPicPr>
          <p:nvPr/>
        </p:nvPicPr>
        <p:blipFill>
          <a:blip r:embed="rId2"/>
          <a:stretch>
            <a:fillRect/>
          </a:stretch>
        </p:blipFill>
        <p:spPr>
          <a:xfrm>
            <a:off x="8514522" y="0"/>
            <a:ext cx="2451652" cy="1908313"/>
          </a:xfrm>
          <a:prstGeom prst="rect">
            <a:avLst/>
          </a:prstGeom>
        </p:spPr>
      </p:pic>
    </p:spTree>
    <p:extLst>
      <p:ext uri="{BB962C8B-B14F-4D97-AF65-F5344CB8AC3E}">
        <p14:creationId xmlns:p14="http://schemas.microsoft.com/office/powerpoint/2010/main" val="4241116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2F2E9FEA-D07D-4BAF-B7A6-60261166BFDF}"/>
              </a:ext>
            </a:extLst>
          </p:cNvPr>
          <p:cNvSpPr/>
          <p:nvPr/>
        </p:nvSpPr>
        <p:spPr>
          <a:xfrm>
            <a:off x="0" y="0"/>
            <a:ext cx="12192000" cy="1200329"/>
          </a:xfrm>
          <a:prstGeom prst="rect">
            <a:avLst/>
          </a:prstGeom>
        </p:spPr>
        <p:txBody>
          <a:bodyPr wrap="square">
            <a:spAutoFit/>
          </a:bodyPr>
          <a:lstStyle/>
          <a:p>
            <a:r>
              <a:rPr lang="ru-RU" b="1" dirty="0">
                <a:solidFill>
                  <a:srgbClr val="C00000"/>
                </a:solidFill>
                <a:latin typeface="Circe"/>
              </a:rPr>
              <a:t>Структуру нормы права</a:t>
            </a:r>
            <a:r>
              <a:rPr lang="ru-RU" dirty="0">
                <a:solidFill>
                  <a:srgbClr val="333333"/>
                </a:solidFill>
                <a:latin typeface="Circe"/>
              </a:rPr>
              <a:t> составляют три элемента:</a:t>
            </a:r>
          </a:p>
          <a:p>
            <a:r>
              <a:rPr lang="ru-RU" dirty="0">
                <a:solidFill>
                  <a:srgbClr val="333333"/>
                </a:solidFill>
                <a:latin typeface="Circe"/>
              </a:rPr>
              <a:t>1. </a:t>
            </a:r>
            <a:r>
              <a:rPr lang="ru-RU" i="1" dirty="0">
                <a:solidFill>
                  <a:srgbClr val="C00000"/>
                </a:solidFill>
                <a:latin typeface="Circe"/>
              </a:rPr>
              <a:t>Гипотеза</a:t>
            </a:r>
            <a:r>
              <a:rPr lang="ru-RU" dirty="0">
                <a:solidFill>
                  <a:srgbClr val="C00000"/>
                </a:solidFill>
                <a:latin typeface="Circe"/>
              </a:rPr>
              <a:t>. </a:t>
            </a:r>
            <a:r>
              <a:rPr lang="ru-RU" dirty="0">
                <a:solidFill>
                  <a:srgbClr val="333333"/>
                </a:solidFill>
                <a:latin typeface="Circe"/>
              </a:rPr>
              <a:t>Устанавливает, кто и при наличии каких условий должен исполнять норму права.</a:t>
            </a:r>
          </a:p>
          <a:p>
            <a:r>
              <a:rPr lang="ru-RU" dirty="0">
                <a:solidFill>
                  <a:srgbClr val="333333"/>
                </a:solidFill>
                <a:latin typeface="Circe"/>
              </a:rPr>
              <a:t>2.</a:t>
            </a:r>
            <a:r>
              <a:rPr lang="ru-RU" dirty="0">
                <a:solidFill>
                  <a:srgbClr val="C00000"/>
                </a:solidFill>
                <a:latin typeface="Circe"/>
              </a:rPr>
              <a:t> </a:t>
            </a:r>
            <a:r>
              <a:rPr lang="ru-RU" i="1" dirty="0">
                <a:solidFill>
                  <a:srgbClr val="C00000"/>
                </a:solidFill>
                <a:latin typeface="Circe"/>
              </a:rPr>
              <a:t>Диспозиция</a:t>
            </a:r>
            <a:r>
              <a:rPr lang="ru-RU" dirty="0">
                <a:solidFill>
                  <a:srgbClr val="333333"/>
                </a:solidFill>
                <a:latin typeface="Circe"/>
              </a:rPr>
              <a:t>. Указывает на сами права и обязанности, в совокупности составляющие модель поведения.</a:t>
            </a:r>
          </a:p>
          <a:p>
            <a:r>
              <a:rPr lang="ru-RU" dirty="0">
                <a:solidFill>
                  <a:srgbClr val="333333"/>
                </a:solidFill>
                <a:latin typeface="Circe"/>
              </a:rPr>
              <a:t>3. </a:t>
            </a:r>
            <a:r>
              <a:rPr lang="ru-RU" i="1" dirty="0">
                <a:solidFill>
                  <a:srgbClr val="C00000"/>
                </a:solidFill>
                <a:latin typeface="Circe"/>
              </a:rPr>
              <a:t>Санкция</a:t>
            </a:r>
            <a:r>
              <a:rPr lang="ru-RU" dirty="0">
                <a:solidFill>
                  <a:srgbClr val="333333"/>
                </a:solidFill>
                <a:latin typeface="Circe"/>
              </a:rPr>
              <a:t>. Указывает на последствия, наступающие при нарушении нормы права.</a:t>
            </a:r>
            <a:endParaRPr lang="ru-RU" b="0" i="0" dirty="0">
              <a:solidFill>
                <a:srgbClr val="333333"/>
              </a:solidFill>
              <a:effectLst/>
              <a:latin typeface="Circe"/>
            </a:endParaRPr>
          </a:p>
        </p:txBody>
      </p:sp>
      <p:pic>
        <p:nvPicPr>
          <p:cNvPr id="4" name="Рисунок 3">
            <a:extLst>
              <a:ext uri="{FF2B5EF4-FFF2-40B4-BE49-F238E27FC236}">
                <a16:creationId xmlns:a16="http://schemas.microsoft.com/office/drawing/2014/main" id="{3F9CD117-67DE-4012-AC4C-7A8E8FEF817A}"/>
              </a:ext>
            </a:extLst>
          </p:cNvPr>
          <p:cNvPicPr>
            <a:picLocks noChangeAspect="1"/>
          </p:cNvPicPr>
          <p:nvPr/>
        </p:nvPicPr>
        <p:blipFill rotWithShape="1">
          <a:blip r:embed="rId2"/>
          <a:srcRect l="1374" t="8410" r="1265" b="7469"/>
          <a:stretch/>
        </p:blipFill>
        <p:spPr>
          <a:xfrm>
            <a:off x="0" y="1200327"/>
            <a:ext cx="6107229" cy="3819941"/>
          </a:xfrm>
          <a:prstGeom prst="rect">
            <a:avLst/>
          </a:prstGeom>
        </p:spPr>
      </p:pic>
      <p:pic>
        <p:nvPicPr>
          <p:cNvPr id="5" name="Рисунок 4">
            <a:extLst>
              <a:ext uri="{FF2B5EF4-FFF2-40B4-BE49-F238E27FC236}">
                <a16:creationId xmlns:a16="http://schemas.microsoft.com/office/drawing/2014/main" id="{FD817EEA-D40E-45C5-84A7-A169296BE206}"/>
              </a:ext>
            </a:extLst>
          </p:cNvPr>
          <p:cNvPicPr>
            <a:picLocks noChangeAspect="1"/>
          </p:cNvPicPr>
          <p:nvPr/>
        </p:nvPicPr>
        <p:blipFill rotWithShape="1">
          <a:blip r:embed="rId3"/>
          <a:srcRect l="2609" t="22609" r="2609" b="4155"/>
          <a:stretch/>
        </p:blipFill>
        <p:spPr>
          <a:xfrm>
            <a:off x="6096000" y="1200329"/>
            <a:ext cx="6096000" cy="3819940"/>
          </a:xfrm>
          <a:prstGeom prst="rect">
            <a:avLst/>
          </a:prstGeom>
        </p:spPr>
      </p:pic>
      <p:sp>
        <p:nvSpPr>
          <p:cNvPr id="3" name="Прямоугольник 2">
            <a:extLst>
              <a:ext uri="{FF2B5EF4-FFF2-40B4-BE49-F238E27FC236}">
                <a16:creationId xmlns:a16="http://schemas.microsoft.com/office/drawing/2014/main" id="{4B91A4E5-6842-4BE9-AAED-0816E0CEAA5C}"/>
              </a:ext>
            </a:extLst>
          </p:cNvPr>
          <p:cNvSpPr/>
          <p:nvPr/>
        </p:nvSpPr>
        <p:spPr>
          <a:xfrm>
            <a:off x="11228" y="5020268"/>
            <a:ext cx="12180771" cy="830997"/>
          </a:xfrm>
          <a:prstGeom prst="rect">
            <a:avLst/>
          </a:prstGeom>
        </p:spPr>
        <p:txBody>
          <a:bodyPr wrap="square">
            <a:spAutoFit/>
          </a:bodyPr>
          <a:lstStyle/>
          <a:p>
            <a:r>
              <a:rPr lang="ru-RU" sz="1600" b="1" dirty="0">
                <a:solidFill>
                  <a:srgbClr val="C00000"/>
                </a:solidFill>
                <a:latin typeface="Arial" panose="020B0604020202020204" pitchFamily="34" charset="0"/>
              </a:rPr>
              <a:t>Правоспособность</a:t>
            </a:r>
            <a:r>
              <a:rPr lang="ru-RU" sz="1600" dirty="0">
                <a:solidFill>
                  <a:srgbClr val="C00000"/>
                </a:solidFill>
                <a:latin typeface="Arial" panose="020B0604020202020204" pitchFamily="34" charset="0"/>
              </a:rPr>
              <a:t> </a:t>
            </a:r>
            <a:r>
              <a:rPr lang="ru-RU" sz="1600" dirty="0">
                <a:solidFill>
                  <a:srgbClr val="333333"/>
                </a:solidFill>
                <a:latin typeface="Arial" panose="020B0604020202020204" pitchFamily="34" charset="0"/>
              </a:rPr>
              <a:t>— это способность субъекта иметь гражданские права и нести обязанности (с рождения до смерти).</a:t>
            </a:r>
          </a:p>
          <a:p>
            <a:r>
              <a:rPr lang="ru-RU" sz="1600" b="1" dirty="0">
                <a:solidFill>
                  <a:srgbClr val="C00000"/>
                </a:solidFill>
                <a:latin typeface="Arial" panose="020B0604020202020204" pitchFamily="34" charset="0"/>
              </a:rPr>
              <a:t>Дееспособност</a:t>
            </a:r>
            <a:r>
              <a:rPr lang="ru-RU" sz="1600" dirty="0">
                <a:solidFill>
                  <a:srgbClr val="333333"/>
                </a:solidFill>
                <a:latin typeface="Arial" panose="020B0604020202020204" pitchFamily="34" charset="0"/>
              </a:rPr>
              <a:t>ь — это способность субъекта своими действиями приобретать и осуществлять гражданские права и создавать для себя гражданские обязанности и исполнять их (полная дееспособность – с 18 лет и до смерти).</a:t>
            </a:r>
            <a:endParaRPr lang="ru-RU" sz="1600" dirty="0"/>
          </a:p>
        </p:txBody>
      </p:sp>
      <p:sp>
        <p:nvSpPr>
          <p:cNvPr id="6" name="Прямоугольник 5">
            <a:extLst>
              <a:ext uri="{FF2B5EF4-FFF2-40B4-BE49-F238E27FC236}">
                <a16:creationId xmlns:a16="http://schemas.microsoft.com/office/drawing/2014/main" id="{A5275B25-B2A6-4000-BF6F-C33754DD97B8}"/>
              </a:ext>
            </a:extLst>
          </p:cNvPr>
          <p:cNvSpPr/>
          <p:nvPr/>
        </p:nvSpPr>
        <p:spPr>
          <a:xfrm>
            <a:off x="0" y="5851265"/>
            <a:ext cx="12180770" cy="646331"/>
          </a:xfrm>
          <a:prstGeom prst="rect">
            <a:avLst/>
          </a:prstGeom>
        </p:spPr>
        <p:txBody>
          <a:bodyPr wrap="square">
            <a:spAutoFit/>
          </a:bodyPr>
          <a:lstStyle/>
          <a:p>
            <a:r>
              <a:rPr lang="ru-RU" b="1" dirty="0">
                <a:solidFill>
                  <a:srgbClr val="C00000"/>
                </a:solidFill>
                <a:latin typeface="Circe"/>
              </a:rPr>
              <a:t>Права человека </a:t>
            </a:r>
            <a:r>
              <a:rPr lang="ru-RU" dirty="0">
                <a:solidFill>
                  <a:srgbClr val="333333"/>
                </a:solidFill>
                <a:latin typeface="Circe"/>
              </a:rPr>
              <a:t>подразделяются на </a:t>
            </a:r>
            <a:r>
              <a:rPr lang="ru-RU" b="1" i="1" dirty="0">
                <a:solidFill>
                  <a:srgbClr val="C00000"/>
                </a:solidFill>
                <a:latin typeface="Circe"/>
              </a:rPr>
              <a:t>гражданские (лич­ные ), политические, экономические, социальные, куль­турные</a:t>
            </a:r>
            <a:r>
              <a:rPr lang="ru-RU" b="1" i="1" dirty="0">
                <a:solidFill>
                  <a:srgbClr val="333333"/>
                </a:solidFill>
                <a:latin typeface="Circe"/>
              </a:rPr>
              <a:t> </a:t>
            </a:r>
            <a:r>
              <a:rPr lang="ru-RU" dirty="0">
                <a:solidFill>
                  <a:srgbClr val="333333"/>
                </a:solidFill>
                <a:latin typeface="Circe"/>
              </a:rPr>
              <a:t>(провозглашены в Конституции РФ).</a:t>
            </a:r>
            <a:endParaRPr lang="ru-RU" dirty="0"/>
          </a:p>
        </p:txBody>
      </p:sp>
    </p:spTree>
    <p:extLst>
      <p:ext uri="{BB962C8B-B14F-4D97-AF65-F5344CB8AC3E}">
        <p14:creationId xmlns:p14="http://schemas.microsoft.com/office/powerpoint/2010/main" val="2921401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Прямая соединительная линия 8">
            <a:extLst>
              <a:ext uri="{FF2B5EF4-FFF2-40B4-BE49-F238E27FC236}">
                <a16:creationId xmlns:a16="http://schemas.microsoft.com/office/drawing/2014/main" id="{D5EE263C-8929-46F0-9737-882427B8B060}"/>
              </a:ext>
            </a:extLst>
          </p:cNvPr>
          <p:cNvCxnSpPr>
            <a:cxnSpLocks/>
          </p:cNvCxnSpPr>
          <p:nvPr/>
        </p:nvCxnSpPr>
        <p:spPr>
          <a:xfrm>
            <a:off x="13252" y="1272209"/>
            <a:ext cx="0" cy="0"/>
          </a:xfrm>
          <a:prstGeom prst="line">
            <a:avLst/>
          </a:prstGeom>
        </p:spPr>
        <p:style>
          <a:lnRef idx="1">
            <a:schemeClr val="dk1"/>
          </a:lnRef>
          <a:fillRef idx="0">
            <a:schemeClr val="dk1"/>
          </a:fillRef>
          <a:effectRef idx="0">
            <a:schemeClr val="dk1"/>
          </a:effectRef>
          <a:fontRef idx="minor">
            <a:schemeClr val="tx1"/>
          </a:fontRef>
        </p:style>
      </p:cxnSp>
      <p:pic>
        <p:nvPicPr>
          <p:cNvPr id="14" name="Рисунок 13">
            <a:extLst>
              <a:ext uri="{FF2B5EF4-FFF2-40B4-BE49-F238E27FC236}">
                <a16:creationId xmlns:a16="http://schemas.microsoft.com/office/drawing/2014/main" id="{61D4B5C8-9D1E-418E-AE2B-6BAFA9A1DF9A}"/>
              </a:ext>
            </a:extLst>
          </p:cNvPr>
          <p:cNvPicPr>
            <a:picLocks noChangeAspect="1"/>
          </p:cNvPicPr>
          <p:nvPr/>
        </p:nvPicPr>
        <p:blipFill rotWithShape="1">
          <a:blip r:embed="rId2"/>
          <a:srcRect l="3739" t="5802" r="3913" b="11415"/>
          <a:stretch/>
        </p:blipFill>
        <p:spPr>
          <a:xfrm>
            <a:off x="0" y="0"/>
            <a:ext cx="6586330" cy="4428099"/>
          </a:xfrm>
          <a:prstGeom prst="rect">
            <a:avLst/>
          </a:prstGeom>
        </p:spPr>
      </p:pic>
      <p:pic>
        <p:nvPicPr>
          <p:cNvPr id="15" name="Рисунок 14">
            <a:extLst>
              <a:ext uri="{FF2B5EF4-FFF2-40B4-BE49-F238E27FC236}">
                <a16:creationId xmlns:a16="http://schemas.microsoft.com/office/drawing/2014/main" id="{2137CD6B-4E10-4143-BDE7-4000E5AE800C}"/>
              </a:ext>
            </a:extLst>
          </p:cNvPr>
          <p:cNvPicPr>
            <a:picLocks noChangeAspect="1"/>
          </p:cNvPicPr>
          <p:nvPr/>
        </p:nvPicPr>
        <p:blipFill rotWithShape="1">
          <a:blip r:embed="rId3"/>
          <a:srcRect l="3829" t="5216" r="4118" b="5507"/>
          <a:stretch/>
        </p:blipFill>
        <p:spPr>
          <a:xfrm>
            <a:off x="6586330" y="3321044"/>
            <a:ext cx="5605670" cy="3552208"/>
          </a:xfrm>
          <a:prstGeom prst="rect">
            <a:avLst/>
          </a:prstGeom>
        </p:spPr>
      </p:pic>
      <p:pic>
        <p:nvPicPr>
          <p:cNvPr id="16" name="Рисунок 15">
            <a:extLst>
              <a:ext uri="{FF2B5EF4-FFF2-40B4-BE49-F238E27FC236}">
                <a16:creationId xmlns:a16="http://schemas.microsoft.com/office/drawing/2014/main" id="{C845CD57-052F-464C-8FDC-208759D48E15}"/>
              </a:ext>
            </a:extLst>
          </p:cNvPr>
          <p:cNvPicPr>
            <a:picLocks noChangeAspect="1"/>
          </p:cNvPicPr>
          <p:nvPr/>
        </p:nvPicPr>
        <p:blipFill rotWithShape="1">
          <a:blip r:embed="rId4"/>
          <a:srcRect l="5362" t="7536" r="3479" b="6473"/>
          <a:stretch/>
        </p:blipFill>
        <p:spPr>
          <a:xfrm>
            <a:off x="0" y="4289942"/>
            <a:ext cx="6586329" cy="2583310"/>
          </a:xfrm>
          <a:prstGeom prst="rect">
            <a:avLst/>
          </a:prstGeom>
        </p:spPr>
      </p:pic>
      <p:pic>
        <p:nvPicPr>
          <p:cNvPr id="17" name="Рисунок 16">
            <a:extLst>
              <a:ext uri="{FF2B5EF4-FFF2-40B4-BE49-F238E27FC236}">
                <a16:creationId xmlns:a16="http://schemas.microsoft.com/office/drawing/2014/main" id="{AA64C37E-AE70-49A3-948E-A53054C89ECE}"/>
              </a:ext>
            </a:extLst>
          </p:cNvPr>
          <p:cNvPicPr>
            <a:picLocks noChangeAspect="1"/>
          </p:cNvPicPr>
          <p:nvPr/>
        </p:nvPicPr>
        <p:blipFill>
          <a:blip r:embed="rId5"/>
          <a:stretch>
            <a:fillRect/>
          </a:stretch>
        </p:blipFill>
        <p:spPr>
          <a:xfrm>
            <a:off x="6586328" y="0"/>
            <a:ext cx="5605670" cy="3321044"/>
          </a:xfrm>
          <a:prstGeom prst="rect">
            <a:avLst/>
          </a:prstGeom>
        </p:spPr>
      </p:pic>
    </p:spTree>
    <p:extLst>
      <p:ext uri="{BB962C8B-B14F-4D97-AF65-F5344CB8AC3E}">
        <p14:creationId xmlns:p14="http://schemas.microsoft.com/office/powerpoint/2010/main" val="1437538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42B71490-2290-4F39-AEC1-F1E4EF9E0D00}"/>
              </a:ext>
            </a:extLst>
          </p:cNvPr>
          <p:cNvPicPr>
            <a:picLocks noChangeAspect="1"/>
          </p:cNvPicPr>
          <p:nvPr/>
        </p:nvPicPr>
        <p:blipFill>
          <a:blip r:embed="rId2"/>
          <a:stretch>
            <a:fillRect/>
          </a:stretch>
        </p:blipFill>
        <p:spPr>
          <a:xfrm>
            <a:off x="5475021" y="0"/>
            <a:ext cx="6716979" cy="3629557"/>
          </a:xfrm>
          <a:prstGeom prst="rect">
            <a:avLst/>
          </a:prstGeom>
        </p:spPr>
      </p:pic>
      <p:pic>
        <p:nvPicPr>
          <p:cNvPr id="7" name="Рисунок 6">
            <a:extLst>
              <a:ext uri="{FF2B5EF4-FFF2-40B4-BE49-F238E27FC236}">
                <a16:creationId xmlns:a16="http://schemas.microsoft.com/office/drawing/2014/main" id="{16BB5135-BB2A-452E-981F-8B9153460913}"/>
              </a:ext>
            </a:extLst>
          </p:cNvPr>
          <p:cNvPicPr>
            <a:picLocks noChangeAspect="1"/>
          </p:cNvPicPr>
          <p:nvPr/>
        </p:nvPicPr>
        <p:blipFill>
          <a:blip r:embed="rId3"/>
          <a:stretch>
            <a:fillRect/>
          </a:stretch>
        </p:blipFill>
        <p:spPr>
          <a:xfrm>
            <a:off x="-1" y="-1"/>
            <a:ext cx="5475021" cy="3639019"/>
          </a:xfrm>
          <a:prstGeom prst="rect">
            <a:avLst/>
          </a:prstGeom>
        </p:spPr>
      </p:pic>
      <p:sp>
        <p:nvSpPr>
          <p:cNvPr id="8" name="Прямоугольник 7">
            <a:extLst>
              <a:ext uri="{FF2B5EF4-FFF2-40B4-BE49-F238E27FC236}">
                <a16:creationId xmlns:a16="http://schemas.microsoft.com/office/drawing/2014/main" id="{014FB904-738F-4794-97AE-F24D39317A64}"/>
              </a:ext>
            </a:extLst>
          </p:cNvPr>
          <p:cNvSpPr/>
          <p:nvPr/>
        </p:nvSpPr>
        <p:spPr>
          <a:xfrm>
            <a:off x="0" y="3639018"/>
            <a:ext cx="12192000" cy="646331"/>
          </a:xfrm>
          <a:prstGeom prst="rect">
            <a:avLst/>
          </a:prstGeom>
        </p:spPr>
        <p:txBody>
          <a:bodyPr wrap="square">
            <a:spAutoFit/>
          </a:bodyPr>
          <a:lstStyle/>
          <a:p>
            <a:r>
              <a:rPr lang="ru-RU" b="1" i="1" dirty="0">
                <a:solidFill>
                  <a:srgbClr val="C00000"/>
                </a:solidFill>
                <a:latin typeface="Circe"/>
              </a:rPr>
              <a:t>Налогоплательщик</a:t>
            </a:r>
            <a:r>
              <a:rPr lang="ru-RU" b="1" i="1" dirty="0">
                <a:solidFill>
                  <a:srgbClr val="333333"/>
                </a:solidFill>
                <a:latin typeface="Circe"/>
              </a:rPr>
              <a:t> </a:t>
            </a:r>
            <a:r>
              <a:rPr lang="ru-RU" dirty="0">
                <a:solidFill>
                  <a:srgbClr val="333333"/>
                </a:solidFill>
                <a:latin typeface="Circe"/>
              </a:rPr>
              <a:t>— организация (российская или иност­ранная) и физическое лицо (гражданин РФ, иностранный гражданин</a:t>
            </a:r>
            <a:r>
              <a:rPr lang="ru-RU" b="1" dirty="0">
                <a:solidFill>
                  <a:srgbClr val="333333"/>
                </a:solidFill>
                <a:latin typeface="Circe"/>
              </a:rPr>
              <a:t>, </a:t>
            </a:r>
            <a:r>
              <a:rPr lang="ru-RU" dirty="0">
                <a:solidFill>
                  <a:srgbClr val="333333"/>
                </a:solidFill>
                <a:latin typeface="Circe"/>
              </a:rPr>
              <a:t>лицо без гражданства), на которое законом воз­ложена обязанность платить налоги и сборы.</a:t>
            </a:r>
            <a:endParaRPr lang="ru-RU" dirty="0"/>
          </a:p>
        </p:txBody>
      </p:sp>
      <p:sp>
        <p:nvSpPr>
          <p:cNvPr id="9" name="Прямоугольник 8">
            <a:extLst>
              <a:ext uri="{FF2B5EF4-FFF2-40B4-BE49-F238E27FC236}">
                <a16:creationId xmlns:a16="http://schemas.microsoft.com/office/drawing/2014/main" id="{2E8C5214-F8D7-47A0-81FD-4F6467A3B5EE}"/>
              </a:ext>
            </a:extLst>
          </p:cNvPr>
          <p:cNvSpPr/>
          <p:nvPr/>
        </p:nvSpPr>
        <p:spPr>
          <a:xfrm>
            <a:off x="-1" y="4257548"/>
            <a:ext cx="2919645" cy="369332"/>
          </a:xfrm>
          <a:prstGeom prst="rect">
            <a:avLst/>
          </a:prstGeom>
        </p:spPr>
        <p:txBody>
          <a:bodyPr wrap="none">
            <a:spAutoFit/>
          </a:bodyPr>
          <a:lstStyle/>
          <a:p>
            <a:r>
              <a:rPr lang="ru-RU" b="1" dirty="0">
                <a:solidFill>
                  <a:srgbClr val="404040"/>
                </a:solidFill>
                <a:latin typeface="Circe"/>
              </a:rPr>
              <a:t>Права  налогоплательщика</a:t>
            </a:r>
            <a:endParaRPr lang="ru-RU" dirty="0"/>
          </a:p>
        </p:txBody>
      </p:sp>
      <p:sp>
        <p:nvSpPr>
          <p:cNvPr id="10" name="Прямоугольник 9">
            <a:extLst>
              <a:ext uri="{FF2B5EF4-FFF2-40B4-BE49-F238E27FC236}">
                <a16:creationId xmlns:a16="http://schemas.microsoft.com/office/drawing/2014/main" id="{65ED9CE3-3B1D-4F6D-B6A0-39140E54D1DB}"/>
              </a:ext>
            </a:extLst>
          </p:cNvPr>
          <p:cNvSpPr/>
          <p:nvPr/>
        </p:nvSpPr>
        <p:spPr>
          <a:xfrm>
            <a:off x="0" y="4523598"/>
            <a:ext cx="6096000" cy="2062103"/>
          </a:xfrm>
          <a:prstGeom prst="rect">
            <a:avLst/>
          </a:prstGeom>
        </p:spPr>
        <p:txBody>
          <a:bodyPr>
            <a:spAutoFit/>
          </a:bodyPr>
          <a:lstStyle/>
          <a:p>
            <a:r>
              <a:rPr lang="ru-RU" sz="1600" dirty="0">
                <a:solidFill>
                  <a:srgbClr val="404040"/>
                </a:solidFill>
                <a:latin typeface="Circe"/>
              </a:rPr>
              <a:t>1) получать от налоговых орга­нов бесплатную информа­цию о действующих налогах и сборах, законодательстве о налогах</a:t>
            </a:r>
          </a:p>
          <a:p>
            <a:r>
              <a:rPr lang="ru-RU" sz="1600" dirty="0">
                <a:solidFill>
                  <a:srgbClr val="404040"/>
                </a:solidFill>
                <a:latin typeface="Circe"/>
              </a:rPr>
              <a:t>2) использовать налоговые льготы при наличии оснований;</a:t>
            </a:r>
          </a:p>
          <a:p>
            <a:r>
              <a:rPr lang="ru-RU" sz="1600" dirty="0">
                <a:solidFill>
                  <a:srgbClr val="404040"/>
                </a:solidFill>
                <a:latin typeface="Circe"/>
              </a:rPr>
              <a:t>3) на своевременный зачёт или возврат сумм излишне уплачен­ных либо излишне взысканных налогов;</a:t>
            </a:r>
          </a:p>
          <a:p>
            <a:r>
              <a:rPr lang="ru-RU" sz="1600" dirty="0">
                <a:solidFill>
                  <a:srgbClr val="404040"/>
                </a:solidFill>
                <a:latin typeface="Circe"/>
              </a:rPr>
              <a:t>4) возврат налоговых вычетов;</a:t>
            </a:r>
          </a:p>
          <a:p>
            <a:r>
              <a:rPr lang="ru-RU" sz="1600" dirty="0">
                <a:solidFill>
                  <a:srgbClr val="404040"/>
                </a:solidFill>
                <a:latin typeface="Circe"/>
              </a:rPr>
              <a:t>5) представлять свои интересы в налоговых правоотношениях лично либо через своего пред­ставителя.</a:t>
            </a:r>
            <a:endParaRPr lang="ru-RU" sz="1600" b="0" i="0" dirty="0">
              <a:solidFill>
                <a:srgbClr val="404040"/>
              </a:solidFill>
              <a:effectLst/>
              <a:latin typeface="Circe"/>
            </a:endParaRPr>
          </a:p>
        </p:txBody>
      </p:sp>
      <p:sp>
        <p:nvSpPr>
          <p:cNvPr id="11" name="Прямоугольник 10">
            <a:extLst>
              <a:ext uri="{FF2B5EF4-FFF2-40B4-BE49-F238E27FC236}">
                <a16:creationId xmlns:a16="http://schemas.microsoft.com/office/drawing/2014/main" id="{FD681659-0785-4A8F-8E4D-48E826445FE2}"/>
              </a:ext>
            </a:extLst>
          </p:cNvPr>
          <p:cNvSpPr/>
          <p:nvPr/>
        </p:nvSpPr>
        <p:spPr>
          <a:xfrm>
            <a:off x="7274819" y="4262155"/>
            <a:ext cx="3552832" cy="369332"/>
          </a:xfrm>
          <a:prstGeom prst="rect">
            <a:avLst/>
          </a:prstGeom>
        </p:spPr>
        <p:txBody>
          <a:bodyPr wrap="none">
            <a:spAutoFit/>
          </a:bodyPr>
          <a:lstStyle/>
          <a:p>
            <a:r>
              <a:rPr lang="ru-RU" b="1" dirty="0">
                <a:solidFill>
                  <a:srgbClr val="404040"/>
                </a:solidFill>
                <a:latin typeface="Circe"/>
              </a:rPr>
              <a:t>Обязанности налогоплательщика</a:t>
            </a:r>
            <a:endParaRPr lang="ru-RU" dirty="0"/>
          </a:p>
        </p:txBody>
      </p:sp>
      <p:sp>
        <p:nvSpPr>
          <p:cNvPr id="12" name="Прямоугольник 11">
            <a:extLst>
              <a:ext uri="{FF2B5EF4-FFF2-40B4-BE49-F238E27FC236}">
                <a16:creationId xmlns:a16="http://schemas.microsoft.com/office/drawing/2014/main" id="{BD3DBE1D-9206-4312-8D00-D7EACB528695}"/>
              </a:ext>
            </a:extLst>
          </p:cNvPr>
          <p:cNvSpPr/>
          <p:nvPr/>
        </p:nvSpPr>
        <p:spPr>
          <a:xfrm>
            <a:off x="5751443" y="4626880"/>
            <a:ext cx="6533321" cy="2308324"/>
          </a:xfrm>
          <a:prstGeom prst="rect">
            <a:avLst/>
          </a:prstGeom>
        </p:spPr>
        <p:txBody>
          <a:bodyPr wrap="square">
            <a:spAutoFit/>
          </a:bodyPr>
          <a:lstStyle/>
          <a:p>
            <a:pPr marL="262890" marR="36195"/>
            <a:r>
              <a:rPr lang="ru-RU" sz="1600" dirty="0">
                <a:solidFill>
                  <a:srgbClr val="404040"/>
                </a:solidFill>
                <a:latin typeface="Circe"/>
              </a:rPr>
              <a:t>1) своевременно и в полном размере уплачивать налоги;</a:t>
            </a:r>
          </a:p>
          <a:p>
            <a:pPr marL="262890" marR="36195"/>
            <a:r>
              <a:rPr lang="ru-RU" sz="1600" dirty="0">
                <a:solidFill>
                  <a:srgbClr val="404040"/>
                </a:solidFill>
                <a:latin typeface="Circe"/>
              </a:rPr>
              <a:t>2) вести бухгалтерский учёт финансо­во-хозяйственной деятель­ности</a:t>
            </a:r>
          </a:p>
          <a:p>
            <a:pPr marL="262890" marR="36195"/>
            <a:r>
              <a:rPr lang="ru-RU" sz="1600" dirty="0">
                <a:solidFill>
                  <a:srgbClr val="404040"/>
                </a:solidFill>
                <a:latin typeface="Circe"/>
              </a:rPr>
              <a:t>3) представлять налоговым органам необходимые для исчисления и уплаты нало­гов информацию, докумен­ты и сведения;</a:t>
            </a:r>
          </a:p>
          <a:p>
            <a:pPr marL="262890" marR="36195"/>
            <a:r>
              <a:rPr lang="ru-RU" sz="1600" dirty="0">
                <a:solidFill>
                  <a:srgbClr val="404040"/>
                </a:solidFill>
                <a:latin typeface="Circe"/>
              </a:rPr>
              <a:t>4) выполнять требования на­логового органа об устра­нении выявленных нару­шений законодательства о налогах и др.;</a:t>
            </a:r>
          </a:p>
          <a:p>
            <a:pPr marL="262890" marR="36195"/>
            <a:r>
              <a:rPr lang="ru-RU" sz="1600" dirty="0">
                <a:solidFill>
                  <a:srgbClr val="404040"/>
                </a:solidFill>
                <a:latin typeface="Circe"/>
              </a:rPr>
              <a:t>5) в течение четырёх лет обес­печивать сохранность дан­ных бухгалтерского учёта и других документов, необ­ходимых для исчисления и уплаты налогов.</a:t>
            </a:r>
            <a:endParaRPr lang="ru-RU" sz="1600" b="0" i="0" dirty="0">
              <a:solidFill>
                <a:srgbClr val="404040"/>
              </a:solidFill>
              <a:effectLst/>
              <a:latin typeface="Circe"/>
            </a:endParaRPr>
          </a:p>
        </p:txBody>
      </p:sp>
    </p:spTree>
    <p:extLst>
      <p:ext uri="{BB962C8B-B14F-4D97-AF65-F5344CB8AC3E}">
        <p14:creationId xmlns:p14="http://schemas.microsoft.com/office/powerpoint/2010/main" val="2988106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4397B57-3AB7-45AA-87BA-9DBCE1017232}"/>
              </a:ext>
            </a:extLst>
          </p:cNvPr>
          <p:cNvPicPr>
            <a:picLocks noChangeAspect="1"/>
          </p:cNvPicPr>
          <p:nvPr/>
        </p:nvPicPr>
        <p:blipFill>
          <a:blip r:embed="rId2"/>
          <a:stretch>
            <a:fillRect/>
          </a:stretch>
        </p:blipFill>
        <p:spPr>
          <a:xfrm>
            <a:off x="119269" y="185530"/>
            <a:ext cx="9886121" cy="6268279"/>
          </a:xfrm>
          <a:prstGeom prst="rect">
            <a:avLst/>
          </a:prstGeom>
        </p:spPr>
      </p:pic>
    </p:spTree>
    <p:extLst>
      <p:ext uri="{BB962C8B-B14F-4D97-AF65-F5344CB8AC3E}">
        <p14:creationId xmlns:p14="http://schemas.microsoft.com/office/powerpoint/2010/main" val="29286245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B5531F7-DC62-4D94-BFB4-D36E348B5E38}"/>
              </a:ext>
            </a:extLst>
          </p:cNvPr>
          <p:cNvPicPr>
            <a:picLocks noChangeAspect="1"/>
          </p:cNvPicPr>
          <p:nvPr/>
        </p:nvPicPr>
        <p:blipFill>
          <a:blip r:embed="rId2"/>
          <a:stretch>
            <a:fillRect/>
          </a:stretch>
        </p:blipFill>
        <p:spPr>
          <a:xfrm>
            <a:off x="-12801" y="496956"/>
            <a:ext cx="6025723" cy="3598589"/>
          </a:xfrm>
          <a:prstGeom prst="rect">
            <a:avLst/>
          </a:prstGeom>
        </p:spPr>
      </p:pic>
      <p:sp>
        <p:nvSpPr>
          <p:cNvPr id="5" name="TextBox 4">
            <a:extLst>
              <a:ext uri="{FF2B5EF4-FFF2-40B4-BE49-F238E27FC236}">
                <a16:creationId xmlns:a16="http://schemas.microsoft.com/office/drawing/2014/main" id="{56D11E0A-8D13-415D-AC4E-9F0F01765EAA}"/>
              </a:ext>
            </a:extLst>
          </p:cNvPr>
          <p:cNvSpPr txBox="1"/>
          <p:nvPr/>
        </p:nvSpPr>
        <p:spPr>
          <a:xfrm>
            <a:off x="0" y="119269"/>
            <a:ext cx="11792011" cy="338554"/>
          </a:xfrm>
          <a:prstGeom prst="rect">
            <a:avLst/>
          </a:prstGeom>
          <a:noFill/>
        </p:spPr>
        <p:txBody>
          <a:bodyPr wrap="none" rtlCol="0">
            <a:spAutoFit/>
          </a:bodyPr>
          <a:lstStyle/>
          <a:p>
            <a:r>
              <a:rPr lang="ru-RU" sz="1600" b="1" dirty="0">
                <a:solidFill>
                  <a:srgbClr val="C00000"/>
                </a:solidFill>
              </a:rPr>
              <a:t>Юридическая ответственность </a:t>
            </a:r>
            <a:r>
              <a:rPr lang="ru-RU" sz="1600" dirty="0"/>
              <a:t>– это применение мер государственного принуждения за совершённое правонарушение</a:t>
            </a:r>
          </a:p>
        </p:txBody>
      </p:sp>
      <p:pic>
        <p:nvPicPr>
          <p:cNvPr id="3" name="Рисунок 2">
            <a:extLst>
              <a:ext uri="{FF2B5EF4-FFF2-40B4-BE49-F238E27FC236}">
                <a16:creationId xmlns:a16="http://schemas.microsoft.com/office/drawing/2014/main" id="{60DD372E-16D5-423A-BF70-420FD32A8B27}"/>
              </a:ext>
            </a:extLst>
          </p:cNvPr>
          <p:cNvPicPr>
            <a:picLocks noChangeAspect="1"/>
          </p:cNvPicPr>
          <p:nvPr/>
        </p:nvPicPr>
        <p:blipFill rotWithShape="1">
          <a:blip r:embed="rId3"/>
          <a:srcRect l="2754" t="7817" r="2174" b="5893"/>
          <a:stretch/>
        </p:blipFill>
        <p:spPr>
          <a:xfrm>
            <a:off x="6096000" y="603367"/>
            <a:ext cx="5088836" cy="3464032"/>
          </a:xfrm>
          <a:prstGeom prst="rect">
            <a:avLst/>
          </a:prstGeom>
        </p:spPr>
      </p:pic>
      <p:sp>
        <p:nvSpPr>
          <p:cNvPr id="6" name="Прямоугольник 5">
            <a:extLst>
              <a:ext uri="{FF2B5EF4-FFF2-40B4-BE49-F238E27FC236}">
                <a16:creationId xmlns:a16="http://schemas.microsoft.com/office/drawing/2014/main" id="{1241BBAD-EE6F-47CD-A5DD-BA359EA65800}"/>
              </a:ext>
            </a:extLst>
          </p:cNvPr>
          <p:cNvSpPr/>
          <p:nvPr/>
        </p:nvSpPr>
        <p:spPr>
          <a:xfrm>
            <a:off x="6800802" y="4212943"/>
            <a:ext cx="5391198" cy="2585323"/>
          </a:xfrm>
          <a:prstGeom prst="rect">
            <a:avLst/>
          </a:prstGeom>
        </p:spPr>
        <p:txBody>
          <a:bodyPr wrap="square">
            <a:spAutoFit/>
          </a:bodyPr>
          <a:lstStyle/>
          <a:p>
            <a:r>
              <a:rPr lang="ru-RU" b="1" dirty="0">
                <a:solidFill>
                  <a:srgbClr val="C00000"/>
                </a:solidFill>
                <a:latin typeface="Circe"/>
              </a:rPr>
              <a:t>Участники уголовного процесса</a:t>
            </a:r>
          </a:p>
          <a:p>
            <a:r>
              <a:rPr lang="ru-RU" dirty="0">
                <a:solidFill>
                  <a:srgbClr val="333333"/>
                </a:solidFill>
                <a:latin typeface="Circe"/>
              </a:rPr>
              <a:t>Суд.</a:t>
            </a:r>
          </a:p>
          <a:p>
            <a:r>
              <a:rPr lang="ru-RU" dirty="0">
                <a:solidFill>
                  <a:srgbClr val="333333"/>
                </a:solidFill>
                <a:latin typeface="Circe"/>
              </a:rPr>
              <a:t>Сторона обвинения: прокурор; потерпевший;</a:t>
            </a:r>
          </a:p>
          <a:p>
            <a:r>
              <a:rPr lang="ru-RU" dirty="0">
                <a:solidFill>
                  <a:srgbClr val="333333"/>
                </a:solidFill>
                <a:latin typeface="Circe"/>
              </a:rPr>
              <a:t>следователь; дознаватель.</a:t>
            </a:r>
          </a:p>
          <a:p>
            <a:r>
              <a:rPr lang="ru-RU" dirty="0">
                <a:solidFill>
                  <a:srgbClr val="333333"/>
                </a:solidFill>
                <a:latin typeface="Circe"/>
              </a:rPr>
              <a:t>Сторона защиты: обвиняемый (подсудимый);</a:t>
            </a:r>
          </a:p>
          <a:p>
            <a:r>
              <a:rPr lang="ru-RU" dirty="0">
                <a:solidFill>
                  <a:srgbClr val="333333"/>
                </a:solidFill>
                <a:latin typeface="Circe"/>
              </a:rPr>
              <a:t>адвокат.</a:t>
            </a:r>
          </a:p>
          <a:p>
            <a:r>
              <a:rPr lang="ru-RU" dirty="0">
                <a:solidFill>
                  <a:srgbClr val="333333"/>
                </a:solidFill>
                <a:latin typeface="Circe"/>
              </a:rPr>
              <a:t>Иные участники: свидетели, эксперты, понятые,</a:t>
            </a:r>
          </a:p>
          <a:p>
            <a:r>
              <a:rPr lang="ru-RU" dirty="0">
                <a:solidFill>
                  <a:srgbClr val="333333"/>
                </a:solidFill>
                <a:latin typeface="Circe"/>
              </a:rPr>
              <a:t>переводчики. </a:t>
            </a:r>
          </a:p>
          <a:p>
            <a:endParaRPr lang="ru-RU" b="1" dirty="0">
              <a:solidFill>
                <a:srgbClr val="333333"/>
              </a:solidFill>
              <a:latin typeface="Circe"/>
            </a:endParaRPr>
          </a:p>
        </p:txBody>
      </p:sp>
      <p:sp>
        <p:nvSpPr>
          <p:cNvPr id="7" name="Прямоугольник 6">
            <a:extLst>
              <a:ext uri="{FF2B5EF4-FFF2-40B4-BE49-F238E27FC236}">
                <a16:creationId xmlns:a16="http://schemas.microsoft.com/office/drawing/2014/main" id="{B13A682E-D5EB-4503-980F-584221F32323}"/>
              </a:ext>
            </a:extLst>
          </p:cNvPr>
          <p:cNvSpPr/>
          <p:nvPr/>
        </p:nvSpPr>
        <p:spPr>
          <a:xfrm>
            <a:off x="1177245" y="4199691"/>
            <a:ext cx="4078937" cy="2308324"/>
          </a:xfrm>
          <a:prstGeom prst="rect">
            <a:avLst/>
          </a:prstGeom>
        </p:spPr>
        <p:txBody>
          <a:bodyPr wrap="none">
            <a:spAutoFit/>
          </a:bodyPr>
          <a:lstStyle/>
          <a:p>
            <a:r>
              <a:rPr lang="ru-RU" b="1" dirty="0">
                <a:solidFill>
                  <a:srgbClr val="C00000"/>
                </a:solidFill>
                <a:latin typeface="Circe"/>
              </a:rPr>
              <a:t>Участники гражданского процесса</a:t>
            </a:r>
          </a:p>
          <a:p>
            <a:r>
              <a:rPr lang="ru-RU" dirty="0">
                <a:latin typeface="Circe"/>
              </a:rPr>
              <a:t>Суд;</a:t>
            </a:r>
          </a:p>
          <a:p>
            <a:r>
              <a:rPr lang="ru-RU" dirty="0">
                <a:latin typeface="Circe"/>
              </a:rPr>
              <a:t>Активная сторона: истец;</a:t>
            </a:r>
          </a:p>
          <a:p>
            <a:r>
              <a:rPr lang="ru-RU" dirty="0">
                <a:latin typeface="Circe"/>
              </a:rPr>
              <a:t>Пассивная сторона: ответчик.</a:t>
            </a:r>
          </a:p>
          <a:p>
            <a:r>
              <a:rPr lang="ru-RU" dirty="0">
                <a:latin typeface="Circe"/>
              </a:rPr>
              <a:t>У каждой стороны может быть адвокат.</a:t>
            </a:r>
          </a:p>
          <a:p>
            <a:r>
              <a:rPr lang="ru-RU" dirty="0">
                <a:latin typeface="Circe"/>
              </a:rPr>
              <a:t>Иные участники: свидетели, эксперты, </a:t>
            </a:r>
          </a:p>
          <a:p>
            <a:r>
              <a:rPr lang="ru-RU" dirty="0">
                <a:latin typeface="Circe"/>
              </a:rPr>
              <a:t>специалисты, переводчики.</a:t>
            </a:r>
          </a:p>
          <a:p>
            <a:endParaRPr lang="ru-RU" dirty="0">
              <a:solidFill>
                <a:srgbClr val="C00000"/>
              </a:solidFill>
            </a:endParaRPr>
          </a:p>
        </p:txBody>
      </p:sp>
    </p:spTree>
    <p:extLst>
      <p:ext uri="{BB962C8B-B14F-4D97-AF65-F5344CB8AC3E}">
        <p14:creationId xmlns:p14="http://schemas.microsoft.com/office/powerpoint/2010/main" val="963718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556FAB-976D-4879-BBDF-23D20AD348AC}"/>
              </a:ext>
            </a:extLst>
          </p:cNvPr>
          <p:cNvSpPr txBox="1"/>
          <p:nvPr/>
        </p:nvSpPr>
        <p:spPr>
          <a:xfrm>
            <a:off x="3280229" y="188686"/>
            <a:ext cx="5834741" cy="461665"/>
          </a:xfrm>
          <a:prstGeom prst="rect">
            <a:avLst/>
          </a:prstGeom>
          <a:noFill/>
        </p:spPr>
        <p:txBody>
          <a:bodyPr wrap="square" rtlCol="0">
            <a:spAutoFit/>
          </a:bodyPr>
          <a:lstStyle/>
          <a:p>
            <a:r>
              <a:rPr lang="ru-RU" sz="2400" b="1" dirty="0">
                <a:solidFill>
                  <a:srgbClr val="C00000"/>
                </a:solidFill>
                <a:latin typeface="Arial" panose="020B0604020202020204" pitchFamily="34" charset="0"/>
                <a:cs typeface="Arial" panose="020B0604020202020204" pitchFamily="34" charset="0"/>
              </a:rPr>
              <a:t>ВИДЫ ДЕЯТЕЛЬНОСТИ</a:t>
            </a:r>
          </a:p>
        </p:txBody>
      </p:sp>
      <p:sp>
        <p:nvSpPr>
          <p:cNvPr id="4" name="Стрелка: вниз 3">
            <a:extLst>
              <a:ext uri="{FF2B5EF4-FFF2-40B4-BE49-F238E27FC236}">
                <a16:creationId xmlns:a16="http://schemas.microsoft.com/office/drawing/2014/main" id="{C11810BE-8834-46C8-AFE7-79EE0F6D9331}"/>
              </a:ext>
            </a:extLst>
          </p:cNvPr>
          <p:cNvSpPr/>
          <p:nvPr/>
        </p:nvSpPr>
        <p:spPr>
          <a:xfrm>
            <a:off x="435429" y="670726"/>
            <a:ext cx="1204685" cy="2640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трелка: вниз 4">
            <a:extLst>
              <a:ext uri="{FF2B5EF4-FFF2-40B4-BE49-F238E27FC236}">
                <a16:creationId xmlns:a16="http://schemas.microsoft.com/office/drawing/2014/main" id="{36DAD753-A496-40A5-AB91-83E0BF26FD82}"/>
              </a:ext>
            </a:extLst>
          </p:cNvPr>
          <p:cNvSpPr/>
          <p:nvPr/>
        </p:nvSpPr>
        <p:spPr>
          <a:xfrm>
            <a:off x="2779486" y="631647"/>
            <a:ext cx="1204685" cy="2640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низ 5">
            <a:extLst>
              <a:ext uri="{FF2B5EF4-FFF2-40B4-BE49-F238E27FC236}">
                <a16:creationId xmlns:a16="http://schemas.microsoft.com/office/drawing/2014/main" id="{485088A4-EB3A-45D2-B2DB-157810CF4B7E}"/>
              </a:ext>
            </a:extLst>
          </p:cNvPr>
          <p:cNvSpPr/>
          <p:nvPr/>
        </p:nvSpPr>
        <p:spPr>
          <a:xfrm>
            <a:off x="5858327" y="615738"/>
            <a:ext cx="1204685" cy="2640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низ 6">
            <a:extLst>
              <a:ext uri="{FF2B5EF4-FFF2-40B4-BE49-F238E27FC236}">
                <a16:creationId xmlns:a16="http://schemas.microsoft.com/office/drawing/2014/main" id="{6990E558-874E-4024-B30B-052BD051AA27}"/>
              </a:ext>
            </a:extLst>
          </p:cNvPr>
          <p:cNvSpPr/>
          <p:nvPr/>
        </p:nvSpPr>
        <p:spPr>
          <a:xfrm>
            <a:off x="8936263" y="640999"/>
            <a:ext cx="1204685" cy="2640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скругленные углы 7">
            <a:extLst>
              <a:ext uri="{FF2B5EF4-FFF2-40B4-BE49-F238E27FC236}">
                <a16:creationId xmlns:a16="http://schemas.microsoft.com/office/drawing/2014/main" id="{853BA5E2-E716-4830-B996-BAD8C82E3EFB}"/>
              </a:ext>
            </a:extLst>
          </p:cNvPr>
          <p:cNvSpPr/>
          <p:nvPr/>
        </p:nvSpPr>
        <p:spPr>
          <a:xfrm>
            <a:off x="130628" y="934775"/>
            <a:ext cx="2017485" cy="3346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solidFill>
                  <a:schemeClr val="tx1"/>
                </a:solidFill>
                <a:latin typeface="Arial" panose="020B0604020202020204" pitchFamily="34" charset="0"/>
                <a:cs typeface="Arial" panose="020B0604020202020204" pitchFamily="34" charset="0"/>
              </a:rPr>
              <a:t>Игра</a:t>
            </a:r>
            <a:r>
              <a:rPr lang="ru-RU" dirty="0">
                <a:solidFill>
                  <a:schemeClr val="tx1"/>
                </a:solidFill>
                <a:latin typeface="Arial" panose="020B0604020202020204" pitchFamily="34" charset="0"/>
                <a:cs typeface="Arial" panose="020B0604020202020204" pitchFamily="34" charset="0"/>
              </a:rPr>
              <a:t> — вид непродуктивной деятельности, для которой важен сам процесс, а не результат</a:t>
            </a:r>
            <a:endParaRPr lang="ru-RU" dirty="0">
              <a:latin typeface="Arial" panose="020B0604020202020204" pitchFamily="34" charset="0"/>
              <a:cs typeface="Arial" panose="020B0604020202020204" pitchFamily="34" charset="0"/>
            </a:endParaRPr>
          </a:p>
        </p:txBody>
      </p:sp>
      <p:sp>
        <p:nvSpPr>
          <p:cNvPr id="9" name="Прямоугольник: скругленные углы 8">
            <a:extLst>
              <a:ext uri="{FF2B5EF4-FFF2-40B4-BE49-F238E27FC236}">
                <a16:creationId xmlns:a16="http://schemas.microsoft.com/office/drawing/2014/main" id="{CF7E181A-49E3-4B62-9C4E-C415E74987A9}"/>
              </a:ext>
            </a:extLst>
          </p:cNvPr>
          <p:cNvSpPr/>
          <p:nvPr/>
        </p:nvSpPr>
        <p:spPr>
          <a:xfrm>
            <a:off x="2452914" y="934774"/>
            <a:ext cx="2561769" cy="33469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solidFill>
                  <a:schemeClr val="tx1"/>
                </a:solidFill>
                <a:latin typeface="Arial" panose="020B0604020202020204" pitchFamily="34" charset="0"/>
                <a:cs typeface="Arial" panose="020B0604020202020204" pitchFamily="34" charset="0"/>
              </a:rPr>
              <a:t>Труд</a:t>
            </a:r>
            <a:r>
              <a:rPr lang="ru-RU" dirty="0">
                <a:solidFill>
                  <a:schemeClr val="tx1"/>
                </a:solidFill>
                <a:latin typeface="Arial" panose="020B0604020202020204" pitchFamily="34" charset="0"/>
                <a:cs typeface="Arial" panose="020B0604020202020204" pitchFamily="34" charset="0"/>
              </a:rPr>
              <a:t> – вид деятельности, который направлен на создание материальных и духовных продуктов, для удовлетворения определённых потребностей человека и общества</a:t>
            </a:r>
          </a:p>
        </p:txBody>
      </p:sp>
      <p:sp>
        <p:nvSpPr>
          <p:cNvPr id="10" name="Прямоугольник: скругленные углы 9">
            <a:extLst>
              <a:ext uri="{FF2B5EF4-FFF2-40B4-BE49-F238E27FC236}">
                <a16:creationId xmlns:a16="http://schemas.microsoft.com/office/drawing/2014/main" id="{E74D1536-7BFA-4E45-A951-0913DC3FD491}"/>
              </a:ext>
            </a:extLst>
          </p:cNvPr>
          <p:cNvSpPr/>
          <p:nvPr/>
        </p:nvSpPr>
        <p:spPr>
          <a:xfrm>
            <a:off x="5344884" y="934775"/>
            <a:ext cx="2561769" cy="3346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solidFill>
                  <a:schemeClr val="tx1"/>
                </a:solidFill>
                <a:latin typeface="Arial" panose="020B0604020202020204" pitchFamily="34" charset="0"/>
                <a:cs typeface="Arial" panose="020B0604020202020204" pitchFamily="34" charset="0"/>
              </a:rPr>
              <a:t>Учение </a:t>
            </a:r>
            <a:r>
              <a:rPr lang="ru-RU" dirty="0">
                <a:solidFill>
                  <a:schemeClr val="tx1"/>
                </a:solidFill>
                <a:latin typeface="Arial" panose="020B0604020202020204" pitchFamily="34" charset="0"/>
                <a:cs typeface="Arial" panose="020B0604020202020204" pitchFamily="34" charset="0"/>
              </a:rPr>
              <a:t>— вид деятельности, в результате которой человек познаёт мир, общество, самого себя, приобретает знания, умения, навыки, которые необходимы ему для успешной жизнедеятельности</a:t>
            </a:r>
          </a:p>
        </p:txBody>
      </p:sp>
      <p:sp>
        <p:nvSpPr>
          <p:cNvPr id="11" name="Прямоугольник: скругленные углы 10">
            <a:extLst>
              <a:ext uri="{FF2B5EF4-FFF2-40B4-BE49-F238E27FC236}">
                <a16:creationId xmlns:a16="http://schemas.microsoft.com/office/drawing/2014/main" id="{F4E63803-D2A2-4419-9791-3109F97C2164}"/>
              </a:ext>
            </a:extLst>
          </p:cNvPr>
          <p:cNvSpPr/>
          <p:nvPr/>
        </p:nvSpPr>
        <p:spPr>
          <a:xfrm>
            <a:off x="8316684" y="905745"/>
            <a:ext cx="2685145" cy="3346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i="1" dirty="0">
                <a:solidFill>
                  <a:schemeClr val="tx1"/>
                </a:solidFill>
                <a:latin typeface="Arial" panose="020B0604020202020204" pitchFamily="34" charset="0"/>
                <a:cs typeface="Arial" panose="020B0604020202020204" pitchFamily="34" charset="0"/>
              </a:rPr>
              <a:t>Общение</a:t>
            </a:r>
            <a:r>
              <a:rPr lang="ru-RU" dirty="0">
                <a:solidFill>
                  <a:schemeClr val="tx1"/>
                </a:solidFill>
                <a:latin typeface="Arial" panose="020B0604020202020204" pitchFamily="34" charset="0"/>
                <a:cs typeface="Arial" panose="020B0604020202020204" pitchFamily="34" charset="0"/>
              </a:rPr>
              <a:t> – особая форма взаимодействия людей, установления между ними отношений, контактов, связей</a:t>
            </a:r>
          </a:p>
        </p:txBody>
      </p:sp>
      <p:sp>
        <p:nvSpPr>
          <p:cNvPr id="12" name="Прямоугольник 11">
            <a:extLst>
              <a:ext uri="{FF2B5EF4-FFF2-40B4-BE49-F238E27FC236}">
                <a16:creationId xmlns:a16="http://schemas.microsoft.com/office/drawing/2014/main" id="{D7D511B6-1CD3-4510-9E98-8ADD3BD7213A}"/>
              </a:ext>
            </a:extLst>
          </p:cNvPr>
          <p:cNvSpPr/>
          <p:nvPr/>
        </p:nvSpPr>
        <p:spPr>
          <a:xfrm>
            <a:off x="0" y="4853432"/>
            <a:ext cx="7063012" cy="2062103"/>
          </a:xfrm>
          <a:prstGeom prst="rect">
            <a:avLst/>
          </a:prstGeom>
        </p:spPr>
        <p:txBody>
          <a:bodyPr wrap="square">
            <a:spAutoFit/>
          </a:bodyPr>
          <a:lstStyle/>
          <a:p>
            <a:pPr marL="285750" lvl="0" indent="-285750" algn="just">
              <a:buSzPts val="1000"/>
              <a:buFont typeface="Wingdings" panose="05000000000000000000" pitchFamily="2" charset="2"/>
              <a:buChar char="Ø"/>
              <a:tabLst>
                <a:tab pos="457200" algn="l"/>
              </a:tabLst>
            </a:pPr>
            <a:r>
              <a:rPr lang="ru-RU" sz="1600" dirty="0">
                <a:latin typeface="Source Sans Pro" panose="020B0503030403020204" pitchFamily="34" charset="0"/>
                <a:ea typeface="Times New Roman" panose="02020603050405020304" pitchFamily="18" charset="0"/>
                <a:cs typeface="Times New Roman" panose="02020603050405020304" pitchFamily="18" charset="0"/>
              </a:rPr>
              <a:t>Целесообразность ( нужность, необходимость)</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buSzPts val="1000"/>
              <a:buFont typeface="Wingdings" panose="05000000000000000000" pitchFamily="2" charset="2"/>
              <a:buChar char="Ø"/>
              <a:tabLst>
                <a:tab pos="457200" algn="l"/>
              </a:tabLst>
            </a:pPr>
            <a:r>
              <a:rPr lang="ru-RU" sz="1600" dirty="0">
                <a:latin typeface="Source Sans Pro" panose="020B0503030403020204" pitchFamily="34" charset="0"/>
                <a:ea typeface="Times New Roman" panose="02020603050405020304" pitchFamily="18" charset="0"/>
                <a:cs typeface="Times New Roman" panose="02020603050405020304" pitchFamily="18" charset="0"/>
              </a:rPr>
              <a:t>Наличие целей, направленных на достижение определённого результата</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buSzPts val="1000"/>
              <a:buFont typeface="Wingdings" panose="05000000000000000000" pitchFamily="2" charset="2"/>
              <a:buChar char="Ø"/>
              <a:tabLst>
                <a:tab pos="457200" algn="l"/>
              </a:tabLst>
            </a:pPr>
            <a:r>
              <a:rPr lang="ru-RU" sz="1600" dirty="0">
                <a:latin typeface="Source Sans Pro" panose="020B0503030403020204" pitchFamily="34" charset="0"/>
                <a:ea typeface="Times New Roman" panose="02020603050405020304" pitchFamily="18" charset="0"/>
                <a:cs typeface="Times New Roman" panose="02020603050405020304" pitchFamily="18" charset="0"/>
              </a:rPr>
              <a:t>Наличие знаний, умений, навыков, позволяющих выполнить те или иные действия</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buSzPts val="1000"/>
              <a:buFont typeface="Wingdings" panose="05000000000000000000" pitchFamily="2" charset="2"/>
              <a:buChar char="Ø"/>
              <a:tabLst>
                <a:tab pos="457200" algn="l"/>
              </a:tabLst>
            </a:pPr>
            <a:r>
              <a:rPr lang="ru-RU" sz="1600" dirty="0">
                <a:latin typeface="Source Sans Pro" panose="020B0503030403020204" pitchFamily="34" charset="0"/>
                <a:ea typeface="Times New Roman" panose="02020603050405020304" pitchFamily="18" charset="0"/>
                <a:cs typeface="Times New Roman" panose="02020603050405020304" pitchFamily="18" charset="0"/>
              </a:rPr>
              <a:t>Полезность (результаты удовлетворяют потребности)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buSzPts val="1000"/>
              <a:buFont typeface="Wingdings" panose="05000000000000000000" pitchFamily="2" charset="2"/>
              <a:buChar char="Ø"/>
              <a:tabLst>
                <a:tab pos="457200" algn="l"/>
              </a:tabLst>
            </a:pPr>
            <a:r>
              <a:rPr lang="ru-RU" sz="1600" dirty="0">
                <a:latin typeface="Source Sans Pro" panose="020B0503030403020204" pitchFamily="34" charset="0"/>
                <a:ea typeface="Times New Roman" panose="02020603050405020304" pitchFamily="18" charset="0"/>
                <a:cs typeface="Times New Roman" panose="02020603050405020304" pitchFamily="18" charset="0"/>
              </a:rPr>
              <a:t>Нацеленность на результат и получение его</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Ø"/>
            </a:pPr>
            <a:r>
              <a:rPr lang="ru-RU" sz="1600" dirty="0">
                <a:latin typeface="Source Sans Pro" panose="020B0503030403020204" pitchFamily="34" charset="0"/>
                <a:ea typeface="Times New Roman" panose="02020603050405020304" pitchFamily="18" charset="0"/>
                <a:cs typeface="Times New Roman" panose="02020603050405020304" pitchFamily="18" charset="0"/>
              </a:rPr>
              <a:t>Преобразование мира, общества и самого человека (развитие личности) </a:t>
            </a:r>
            <a:endParaRPr lang="ru-RU" sz="1600" dirty="0"/>
          </a:p>
        </p:txBody>
      </p:sp>
      <p:sp>
        <p:nvSpPr>
          <p:cNvPr id="13" name="Стрелка: вниз 12">
            <a:extLst>
              <a:ext uri="{FF2B5EF4-FFF2-40B4-BE49-F238E27FC236}">
                <a16:creationId xmlns:a16="http://schemas.microsoft.com/office/drawing/2014/main" id="{234533EF-A3FD-4D70-BE08-2ED6A7D42493}"/>
              </a:ext>
            </a:extLst>
          </p:cNvPr>
          <p:cNvSpPr/>
          <p:nvPr/>
        </p:nvSpPr>
        <p:spPr>
          <a:xfrm>
            <a:off x="3476167" y="4314469"/>
            <a:ext cx="290286" cy="5269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a:extLst>
              <a:ext uri="{FF2B5EF4-FFF2-40B4-BE49-F238E27FC236}">
                <a16:creationId xmlns:a16="http://schemas.microsoft.com/office/drawing/2014/main" id="{91778704-C923-4C30-A198-083822A5854E}"/>
              </a:ext>
            </a:extLst>
          </p:cNvPr>
          <p:cNvSpPr/>
          <p:nvPr/>
        </p:nvSpPr>
        <p:spPr>
          <a:xfrm>
            <a:off x="7063012" y="4655442"/>
            <a:ext cx="5128988" cy="2535566"/>
          </a:xfrm>
          <a:prstGeom prst="rect">
            <a:avLst/>
          </a:prstGeom>
        </p:spPr>
        <p:txBody>
          <a:bodyPr wrap="square">
            <a:spAutoFit/>
          </a:bodyPr>
          <a:lstStyle/>
          <a:p>
            <a:pPr>
              <a:lnSpc>
                <a:spcPct val="107000"/>
              </a:lnSpc>
              <a:spcAft>
                <a:spcPts val="0"/>
              </a:spcAft>
            </a:pPr>
            <a:r>
              <a:rPr lang="ru-RU" sz="1500" b="1" dirty="0">
                <a:latin typeface="Source Sans Pro" panose="020B0503030403020204" pitchFamily="34" charset="0"/>
                <a:ea typeface="Times New Roman" panose="02020603050405020304" pitchFamily="18" charset="0"/>
                <a:cs typeface="Times New Roman" panose="02020603050405020304" pitchFamily="18" charset="0"/>
              </a:rPr>
              <a:t>Виды общения между:</a:t>
            </a:r>
            <a:endParaRPr lang="ru-RU" sz="15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0"/>
              </a:spcAft>
              <a:buFont typeface="Wingdings" panose="05000000000000000000" pitchFamily="2" charset="2"/>
              <a:buChar char="Ø"/>
            </a:pPr>
            <a:r>
              <a:rPr lang="ru-RU" sz="1500" dirty="0">
                <a:latin typeface="Source Sans Pro" panose="020B0503030403020204" pitchFamily="34" charset="0"/>
                <a:ea typeface="Times New Roman" panose="02020603050405020304" pitchFamily="18" charset="0"/>
                <a:cs typeface="Times New Roman" panose="02020603050405020304" pitchFamily="18" charset="0"/>
              </a:rPr>
              <a:t>двумя реальными субъектами (человек-человек, человек — группа)</a:t>
            </a:r>
            <a:endParaRPr lang="ru-RU" sz="15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0"/>
              </a:spcAft>
              <a:buFont typeface="Wingdings" panose="05000000000000000000" pitchFamily="2" charset="2"/>
              <a:buChar char="Ø"/>
            </a:pPr>
            <a:r>
              <a:rPr lang="ru-RU" sz="1500" dirty="0">
                <a:latin typeface="Source Sans Pro" panose="020B0503030403020204" pitchFamily="34" charset="0"/>
                <a:ea typeface="Times New Roman" panose="02020603050405020304" pitchFamily="18" charset="0"/>
                <a:cs typeface="Times New Roman" panose="02020603050405020304" pitchFamily="18" charset="0"/>
              </a:rPr>
              <a:t>реальным субъектом и иллюзорным (человек – животное) </a:t>
            </a:r>
          </a:p>
          <a:p>
            <a:pPr marL="285750" indent="-285750">
              <a:lnSpc>
                <a:spcPct val="107000"/>
              </a:lnSpc>
              <a:spcAft>
                <a:spcPts val="0"/>
              </a:spcAft>
              <a:buFont typeface="Wingdings" panose="05000000000000000000" pitchFamily="2" charset="2"/>
              <a:buChar char="Ø"/>
            </a:pPr>
            <a:r>
              <a:rPr lang="ru-RU" sz="1500" dirty="0">
                <a:latin typeface="Source Sans Pro" panose="020B0503030403020204" pitchFamily="34" charset="0"/>
                <a:ea typeface="Times New Roman" panose="02020603050405020304" pitchFamily="18" charset="0"/>
                <a:cs typeface="Times New Roman" panose="02020603050405020304" pitchFamily="18" charset="0"/>
              </a:rPr>
              <a:t>реальным и воображаемым партнёром (внутренний диалог человека с кем-либо)</a:t>
            </a:r>
            <a:endParaRPr lang="ru-RU" sz="15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0"/>
              </a:spcAft>
              <a:buFont typeface="Wingdings" panose="05000000000000000000" pitchFamily="2" charset="2"/>
              <a:buChar char="Ø"/>
            </a:pPr>
            <a:r>
              <a:rPr lang="ru-RU" sz="1500" dirty="0">
                <a:latin typeface="Source Sans Pro" panose="020B0503030403020204" pitchFamily="34" charset="0"/>
                <a:ea typeface="Times New Roman" panose="02020603050405020304" pitchFamily="18" charset="0"/>
                <a:cs typeface="Times New Roman" panose="02020603050405020304" pitchFamily="18" charset="0"/>
              </a:rPr>
              <a:t>двумя воображаемыми героями (беседа литературных героев)</a:t>
            </a:r>
            <a:endParaRPr lang="ru-RU" sz="15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400"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Стрелка: вниз 14">
            <a:extLst>
              <a:ext uri="{FF2B5EF4-FFF2-40B4-BE49-F238E27FC236}">
                <a16:creationId xmlns:a16="http://schemas.microsoft.com/office/drawing/2014/main" id="{E8044967-1952-4868-BEB1-607095DD846B}"/>
              </a:ext>
            </a:extLst>
          </p:cNvPr>
          <p:cNvSpPr/>
          <p:nvPr/>
        </p:nvSpPr>
        <p:spPr>
          <a:xfrm>
            <a:off x="9448800" y="4281713"/>
            <a:ext cx="290286" cy="5269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29163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E9922D6-D0C9-40ED-8DA9-6AD464CA346F}"/>
              </a:ext>
            </a:extLst>
          </p:cNvPr>
          <p:cNvPicPr>
            <a:picLocks noChangeAspect="1"/>
          </p:cNvPicPr>
          <p:nvPr/>
        </p:nvPicPr>
        <p:blipFill rotWithShape="1">
          <a:blip r:embed="rId2"/>
          <a:srcRect b="6056"/>
          <a:stretch/>
        </p:blipFill>
        <p:spPr>
          <a:xfrm>
            <a:off x="0" y="27432"/>
            <a:ext cx="10305145" cy="6830568"/>
          </a:xfrm>
          <a:prstGeom prst="rect">
            <a:avLst/>
          </a:prstGeom>
        </p:spPr>
      </p:pic>
    </p:spTree>
    <p:extLst>
      <p:ext uri="{BB962C8B-B14F-4D97-AF65-F5344CB8AC3E}">
        <p14:creationId xmlns:p14="http://schemas.microsoft.com/office/powerpoint/2010/main" val="1213757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22F8A6E4-EF1F-4F23-A36E-F8864EF370F8}"/>
              </a:ext>
            </a:extLst>
          </p:cNvPr>
          <p:cNvPicPr>
            <a:picLocks noChangeAspect="1"/>
          </p:cNvPicPr>
          <p:nvPr/>
        </p:nvPicPr>
        <p:blipFill>
          <a:blip r:embed="rId2"/>
          <a:stretch>
            <a:fillRect/>
          </a:stretch>
        </p:blipFill>
        <p:spPr>
          <a:xfrm>
            <a:off x="0" y="0"/>
            <a:ext cx="10072914" cy="6857999"/>
          </a:xfrm>
          <a:prstGeom prst="rect">
            <a:avLst/>
          </a:prstGeom>
        </p:spPr>
      </p:pic>
    </p:spTree>
    <p:extLst>
      <p:ext uri="{BB962C8B-B14F-4D97-AF65-F5344CB8AC3E}">
        <p14:creationId xmlns:p14="http://schemas.microsoft.com/office/powerpoint/2010/main" val="1410283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BDF4144-11C8-48F7-BDD3-65804724BD55}"/>
              </a:ext>
            </a:extLst>
          </p:cNvPr>
          <p:cNvPicPr>
            <a:picLocks noChangeAspect="1"/>
          </p:cNvPicPr>
          <p:nvPr/>
        </p:nvPicPr>
        <p:blipFill>
          <a:blip r:embed="rId2"/>
          <a:stretch>
            <a:fillRect/>
          </a:stretch>
        </p:blipFill>
        <p:spPr>
          <a:xfrm>
            <a:off x="-1" y="0"/>
            <a:ext cx="11016343" cy="6858000"/>
          </a:xfrm>
          <a:prstGeom prst="rect">
            <a:avLst/>
          </a:prstGeom>
        </p:spPr>
      </p:pic>
    </p:spTree>
    <p:extLst>
      <p:ext uri="{BB962C8B-B14F-4D97-AF65-F5344CB8AC3E}">
        <p14:creationId xmlns:p14="http://schemas.microsoft.com/office/powerpoint/2010/main" val="1378938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7ECC858-4420-40F2-A92C-D91EA3EC48D4}"/>
              </a:ext>
            </a:extLst>
          </p:cNvPr>
          <p:cNvSpPr/>
          <p:nvPr/>
        </p:nvSpPr>
        <p:spPr>
          <a:xfrm>
            <a:off x="2120346" y="97590"/>
            <a:ext cx="7328453" cy="369332"/>
          </a:xfrm>
          <a:prstGeom prst="rect">
            <a:avLst/>
          </a:prstGeom>
        </p:spPr>
        <p:txBody>
          <a:bodyPr wrap="square">
            <a:spAutoFit/>
          </a:bodyPr>
          <a:lstStyle/>
          <a:p>
            <a:r>
              <a:rPr lang="ru-RU" b="1" dirty="0">
                <a:solidFill>
                  <a:srgbClr val="C00000"/>
                </a:solidFill>
                <a:latin typeface="Arial" panose="020B0604020202020204" pitchFamily="34" charset="0"/>
                <a:ea typeface="Calibri" panose="020F0502020204030204" pitchFamily="34" charset="0"/>
                <a:cs typeface="Arial" panose="020B0604020202020204" pitchFamily="34" charset="0"/>
              </a:rPr>
              <a:t>РАЗДЕЛ II. ОСНОВНЫЕ СФЕРЫ ОБЩЕСТВЕННОЙ ЖИЗНИ </a:t>
            </a:r>
            <a:endParaRPr lang="ru-RU" dirty="0">
              <a:solidFill>
                <a:srgbClr val="C00000"/>
              </a:solidFill>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id="{46C1A063-D412-4AB1-B470-35F41B939314}"/>
              </a:ext>
            </a:extLst>
          </p:cNvPr>
          <p:cNvPicPr>
            <a:picLocks noChangeAspect="1"/>
          </p:cNvPicPr>
          <p:nvPr/>
        </p:nvPicPr>
        <p:blipFill rotWithShape="1">
          <a:blip r:embed="rId2"/>
          <a:srcRect l="5362" t="23526" r="5556" b="5877"/>
          <a:stretch/>
        </p:blipFill>
        <p:spPr>
          <a:xfrm>
            <a:off x="0" y="1380437"/>
            <a:ext cx="5618923" cy="3522996"/>
          </a:xfrm>
          <a:prstGeom prst="rect">
            <a:avLst/>
          </a:prstGeom>
        </p:spPr>
      </p:pic>
      <p:sp>
        <p:nvSpPr>
          <p:cNvPr id="4" name="Прямоугольник 3">
            <a:extLst>
              <a:ext uri="{FF2B5EF4-FFF2-40B4-BE49-F238E27FC236}">
                <a16:creationId xmlns:a16="http://schemas.microsoft.com/office/drawing/2014/main" id="{90966D1A-1750-48B2-87B8-F2B71582725F}"/>
              </a:ext>
            </a:extLst>
          </p:cNvPr>
          <p:cNvSpPr/>
          <p:nvPr/>
        </p:nvSpPr>
        <p:spPr>
          <a:xfrm>
            <a:off x="0" y="457107"/>
            <a:ext cx="11463130" cy="923330"/>
          </a:xfrm>
          <a:prstGeom prst="rect">
            <a:avLst/>
          </a:prstGeom>
        </p:spPr>
        <p:txBody>
          <a:bodyPr wrap="square">
            <a:spAutoFit/>
          </a:bodyPr>
          <a:lstStyle/>
          <a:p>
            <a:r>
              <a:rPr lang="ru-RU" b="1" dirty="0">
                <a:solidFill>
                  <a:srgbClr val="C00000"/>
                </a:solidFill>
                <a:latin typeface="Arial" panose="020B0604020202020204" pitchFamily="34" charset="0"/>
              </a:rPr>
              <a:t>Общество</a:t>
            </a:r>
            <a:r>
              <a:rPr lang="ru-RU" dirty="0">
                <a:solidFill>
                  <a:srgbClr val="333333"/>
                </a:solidFill>
                <a:latin typeface="Arial" panose="020B0604020202020204" pitchFamily="34" charset="0"/>
              </a:rPr>
              <a:t> (в широком смысле) — это обособившаяся от природы, но тесно связанная с ней часть материального мира, которая состоит из индивидуумов, и включает в себя способы коллективного взаимодействия людей и формы их объединения.</a:t>
            </a:r>
            <a:endParaRPr lang="ru-RU" dirty="0"/>
          </a:p>
        </p:txBody>
      </p:sp>
      <p:sp>
        <p:nvSpPr>
          <p:cNvPr id="5" name="Прямоугольник 4">
            <a:extLst>
              <a:ext uri="{FF2B5EF4-FFF2-40B4-BE49-F238E27FC236}">
                <a16:creationId xmlns:a16="http://schemas.microsoft.com/office/drawing/2014/main" id="{2B22C696-19AC-4017-B313-8285923B7F45}"/>
              </a:ext>
            </a:extLst>
          </p:cNvPr>
          <p:cNvSpPr/>
          <p:nvPr/>
        </p:nvSpPr>
        <p:spPr>
          <a:xfrm>
            <a:off x="5731565" y="1267849"/>
            <a:ext cx="6096000" cy="5078313"/>
          </a:xfrm>
          <a:prstGeom prst="rect">
            <a:avLst/>
          </a:prstGeom>
        </p:spPr>
        <p:txBody>
          <a:bodyPr>
            <a:spAutoFit/>
          </a:bodyPr>
          <a:lstStyle/>
          <a:p>
            <a:r>
              <a:rPr lang="ru-RU" dirty="0">
                <a:solidFill>
                  <a:srgbClr val="000000"/>
                </a:solidFill>
                <a:latin typeface="Arial" panose="020B0604020202020204" pitchFamily="34" charset="0"/>
                <a:cs typeface="Arial" panose="020B0604020202020204" pitchFamily="34" charset="0"/>
              </a:rPr>
              <a:t>Признаки общества как </a:t>
            </a:r>
            <a:r>
              <a:rPr lang="ru-RU" b="1" dirty="0">
                <a:solidFill>
                  <a:srgbClr val="C00000"/>
                </a:solidFill>
                <a:latin typeface="Arial" panose="020B0604020202020204" pitchFamily="34" charset="0"/>
                <a:cs typeface="Arial" panose="020B0604020202020204" pitchFamily="34" charset="0"/>
              </a:rPr>
              <a:t>динамической сложноорганизованной саморазвивающейся открытой системы</a:t>
            </a:r>
            <a:r>
              <a:rPr lang="ru-RU" dirty="0">
                <a:solidFill>
                  <a:srgbClr val="C00000"/>
                </a:solidFill>
                <a:latin typeface="Arial" panose="020B0604020202020204" pitchFamily="34" charset="0"/>
                <a:cs typeface="Arial" panose="020B0604020202020204" pitchFamily="34" charset="0"/>
              </a:rPr>
              <a:t>:</a:t>
            </a:r>
          </a:p>
          <a:p>
            <a:pPr marL="285750" indent="-285750">
              <a:buFont typeface="Wingdings" panose="05000000000000000000" pitchFamily="2" charset="2"/>
              <a:buChar char="Ø"/>
            </a:pPr>
            <a:r>
              <a:rPr lang="ru-RU" dirty="0">
                <a:latin typeface="Arial" panose="020B0604020202020204" pitchFamily="34" charset="0"/>
                <a:cs typeface="Arial" panose="020B0604020202020204" pitchFamily="34" charset="0"/>
              </a:rPr>
              <a:t>наличие подсистем общества (экономической, социальной, политической и духовной сфер);</a:t>
            </a:r>
          </a:p>
          <a:p>
            <a:pPr marL="285750" indent="-285750">
              <a:buFont typeface="Wingdings" panose="05000000000000000000" pitchFamily="2" charset="2"/>
              <a:buChar char="Ø"/>
            </a:pPr>
            <a:r>
              <a:rPr lang="ru-RU" dirty="0">
                <a:latin typeface="Arial" panose="020B0604020202020204" pitchFamily="34" charset="0"/>
                <a:cs typeface="Arial" panose="020B0604020202020204" pitchFamily="34" charset="0"/>
              </a:rPr>
              <a:t>динамичность, незавершённость (отмирают одни элементы, им на смену приходят другие);</a:t>
            </a:r>
          </a:p>
          <a:p>
            <a:pPr marL="285750" indent="-285750">
              <a:buFont typeface="Wingdings" panose="05000000000000000000" pitchFamily="2" charset="2"/>
              <a:buChar char="Ø"/>
            </a:pPr>
            <a:r>
              <a:rPr lang="ru-RU" dirty="0">
                <a:latin typeface="Arial" panose="020B0604020202020204" pitchFamily="34" charset="0"/>
                <a:cs typeface="Arial" panose="020B0604020202020204" pitchFamily="34" charset="0"/>
              </a:rPr>
              <a:t>наличие своих законов исторического развития;</a:t>
            </a:r>
          </a:p>
          <a:p>
            <a:pPr marL="285750" indent="-285750">
              <a:buFont typeface="Wingdings" panose="05000000000000000000" pitchFamily="2" charset="2"/>
              <a:buChar char="Ø"/>
            </a:pPr>
            <a:r>
              <a:rPr lang="ru-RU" dirty="0">
                <a:latin typeface="Arial" panose="020B0604020202020204" pitchFamily="34" charset="0"/>
                <a:cs typeface="Arial" panose="020B0604020202020204" pitchFamily="34" charset="0"/>
              </a:rPr>
              <a:t>непредсказуемость, альтернативность развития;</a:t>
            </a:r>
          </a:p>
          <a:p>
            <a:pPr marL="285750" indent="-285750">
              <a:buFont typeface="Wingdings" panose="05000000000000000000" pitchFamily="2" charset="2"/>
              <a:buChar char="Ø"/>
            </a:pPr>
            <a:r>
              <a:rPr lang="ru-RU" dirty="0">
                <a:latin typeface="Arial" panose="020B0604020202020204" pitchFamily="34" charset="0"/>
                <a:cs typeface="Arial" panose="020B0604020202020204" pitchFamily="34" charset="0"/>
              </a:rPr>
              <a:t>способность преобразовывать мир вокруг себя, в том числе природу;</a:t>
            </a:r>
          </a:p>
          <a:p>
            <a:pPr marL="285750" indent="-285750">
              <a:buFont typeface="Wingdings" panose="05000000000000000000" pitchFamily="2" charset="2"/>
              <a:buChar char="Ø"/>
            </a:pPr>
            <a:r>
              <a:rPr lang="ru-RU" dirty="0">
                <a:latin typeface="Arial" panose="020B0604020202020204" pitchFamily="34" charset="0"/>
                <a:cs typeface="Arial" panose="020B0604020202020204" pitchFamily="34" charset="0"/>
              </a:rPr>
              <a:t>несводимость только к людям, т. к. человек в процессе своей </a:t>
            </a:r>
            <a:r>
              <a:rPr lang="ru-RU" i="1" dirty="0">
                <a:latin typeface="Arial" panose="020B0604020202020204" pitchFamily="34" charset="0"/>
                <a:cs typeface="Arial" panose="020B0604020202020204" pitchFamily="34" charset="0"/>
              </a:rPr>
              <a:t>деятельности </a:t>
            </a:r>
            <a:r>
              <a:rPr lang="ru-RU" dirty="0">
                <a:latin typeface="Arial" panose="020B0604020202020204" pitchFamily="34" charset="0"/>
                <a:cs typeface="Arial" panose="020B0604020202020204" pitchFamily="34" charset="0"/>
              </a:rPr>
              <a:t>создает вне- и над-индивидуальные формы, связи и отношения;</a:t>
            </a:r>
          </a:p>
          <a:p>
            <a:pPr marL="285750" indent="-285750">
              <a:buFont typeface="Wingdings" panose="05000000000000000000" pitchFamily="2" charset="2"/>
              <a:buChar char="Ø"/>
            </a:pPr>
            <a:r>
              <a:rPr lang="ru-RU" dirty="0">
                <a:latin typeface="Arial" panose="020B0604020202020204" pitchFamily="34" charset="0"/>
                <a:cs typeface="Arial" panose="020B0604020202020204" pitchFamily="34" charset="0"/>
              </a:rPr>
              <a:t>самодостаточность, т. е. способность совместной деятельностью создавать и воспроизводить необходимые условия для собственного существования</a:t>
            </a:r>
            <a:r>
              <a:rPr lang="ru-RU" dirty="0">
                <a:latin typeface="Circe"/>
              </a:rPr>
              <a:t>.</a:t>
            </a:r>
            <a:endParaRPr lang="ru-RU" b="0" i="0" dirty="0">
              <a:effectLst/>
              <a:latin typeface="Circe"/>
            </a:endParaRPr>
          </a:p>
        </p:txBody>
      </p:sp>
      <p:sp>
        <p:nvSpPr>
          <p:cNvPr id="6" name="Прямоугольник 5">
            <a:extLst>
              <a:ext uri="{FF2B5EF4-FFF2-40B4-BE49-F238E27FC236}">
                <a16:creationId xmlns:a16="http://schemas.microsoft.com/office/drawing/2014/main" id="{DC85A117-43EF-4308-8A62-C716B2C73EAD}"/>
              </a:ext>
            </a:extLst>
          </p:cNvPr>
          <p:cNvSpPr/>
          <p:nvPr/>
        </p:nvSpPr>
        <p:spPr>
          <a:xfrm>
            <a:off x="0" y="4848580"/>
            <a:ext cx="6096000" cy="2031325"/>
          </a:xfrm>
          <a:prstGeom prst="rect">
            <a:avLst/>
          </a:prstGeom>
        </p:spPr>
        <p:txBody>
          <a:bodyPr>
            <a:spAutoFit/>
          </a:bodyPr>
          <a:lstStyle/>
          <a:p>
            <a:r>
              <a:rPr lang="ru-RU" b="1" dirty="0">
                <a:solidFill>
                  <a:srgbClr val="C00000"/>
                </a:solidFill>
                <a:latin typeface="Arial" panose="020B0604020202020204" pitchFamily="34" charset="0"/>
                <a:cs typeface="Arial" panose="020B0604020202020204" pitchFamily="34" charset="0"/>
              </a:rPr>
              <a:t>Общество в узком смысле:</a:t>
            </a:r>
            <a:endParaRPr lang="ru-RU" dirty="0">
              <a:solidFill>
                <a:srgbClr val="C00000"/>
              </a:solidFill>
              <a:latin typeface="Arial" panose="020B0604020202020204" pitchFamily="34" charset="0"/>
              <a:cs typeface="Arial" panose="020B0604020202020204" pitchFamily="34" charset="0"/>
            </a:endParaRPr>
          </a:p>
          <a:p>
            <a:pPr>
              <a:buFont typeface="+mj-lt"/>
              <a:buAutoNum type="arabicPeriod"/>
            </a:pPr>
            <a:r>
              <a:rPr lang="ru-RU" dirty="0">
                <a:solidFill>
                  <a:srgbClr val="333333"/>
                </a:solidFill>
                <a:latin typeface="Arial" panose="020B0604020202020204" pitchFamily="34" charset="0"/>
                <a:cs typeface="Arial" panose="020B0604020202020204" pitchFamily="34" charset="0"/>
              </a:rPr>
              <a:t>Совокупность людей, объединённых для общения, удовлетворения общих интересов, совместного выполнения какой-либо деятельности (спортивное).</a:t>
            </a:r>
          </a:p>
          <a:p>
            <a:pPr>
              <a:buFont typeface="+mj-lt"/>
              <a:buAutoNum type="arabicPeriod"/>
            </a:pPr>
            <a:r>
              <a:rPr lang="ru-RU" dirty="0">
                <a:solidFill>
                  <a:srgbClr val="333333"/>
                </a:solidFill>
                <a:latin typeface="Arial" panose="020B0604020202020204" pitchFamily="34" charset="0"/>
                <a:cs typeface="Arial" panose="020B0604020202020204" pitchFamily="34" charset="0"/>
              </a:rPr>
              <a:t>Определённый этап исторического развития человечества (например, феодальное общество, капиталистическое общество).</a:t>
            </a:r>
            <a:endParaRPr lang="ru-RU" b="0" i="0" dirty="0">
              <a:solidFill>
                <a:srgbClr val="333333"/>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7493856"/>
      </p:ext>
    </p:extLst>
  </p:cSld>
  <p:clrMapOvr>
    <a:masterClrMapping/>
  </p:clrMapOvr>
</p:sld>
</file>

<file path=ppt/theme/theme1.xml><?xml version="1.0" encoding="utf-8"?>
<a:theme xmlns:a="http://schemas.openxmlformats.org/drawingml/2006/main" name="Аспект">
  <a:themeElements>
    <a:clrScheme name="Другая 4">
      <a:dk1>
        <a:sysClr val="windowText" lastClr="000000"/>
      </a:dk1>
      <a:lt1>
        <a:sysClr val="window" lastClr="FFFFFF"/>
      </a:lt1>
      <a:dk2>
        <a:srgbClr val="2C3C43"/>
      </a:dk2>
      <a:lt2>
        <a:srgbClr val="EBEBEB"/>
      </a:lt2>
      <a:accent1>
        <a:srgbClr val="FAD5EA"/>
      </a:accent1>
      <a:accent2>
        <a:srgbClr val="F496CB"/>
      </a:accent2>
      <a:accent3>
        <a:srgbClr val="F8C0DF"/>
      </a:accent3>
      <a:accent4>
        <a:srgbClr val="F8C0DF"/>
      </a:accent4>
      <a:accent5>
        <a:srgbClr val="F398CA"/>
      </a:accent5>
      <a:accent6>
        <a:srgbClr val="F398CA"/>
      </a:accent6>
      <a:hlink>
        <a:srgbClr val="F496CB"/>
      </a:hlink>
      <a:folHlink>
        <a:srgbClr val="F8C0DF"/>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1834</TotalTime>
  <Words>1969</Words>
  <Application>Microsoft Office PowerPoint</Application>
  <PresentationFormat>Широкоэкранный</PresentationFormat>
  <Paragraphs>673</Paragraphs>
  <Slides>40</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40</vt:i4>
      </vt:variant>
    </vt:vector>
  </HeadingPairs>
  <TitlesOfParts>
    <vt:vector size="50" baseType="lpstr">
      <vt:lpstr>Arial</vt:lpstr>
      <vt:lpstr>Calibri</vt:lpstr>
      <vt:lpstr>Circe</vt:lpstr>
      <vt:lpstr>Crc</vt:lpstr>
      <vt:lpstr>Source Sans Pro</vt:lpstr>
      <vt:lpstr>Times New Roman</vt:lpstr>
      <vt:lpstr>Trebuchet MS</vt:lpstr>
      <vt:lpstr>Wingdings</vt:lpstr>
      <vt:lpstr>Wingdings 3</vt:lpstr>
      <vt:lpstr>Аспект</vt:lpstr>
      <vt:lpstr>    ВСТУПИТЕЛЬНОЕ ИСПЫТАНИЕ РГУПС ПО ОБЩЕСТВОЗНАНИЮ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ВСТУПИТЕЛЬНОЕ ИСПЫТАНИЕ РГУПС по ОБЩЕСТВОЗНАНИЮ</dc:title>
  <dc:creator>User</dc:creator>
  <cp:lastModifiedBy>User</cp:lastModifiedBy>
  <cp:revision>140</cp:revision>
  <dcterms:created xsi:type="dcterms:W3CDTF">2021-04-06T07:25:40Z</dcterms:created>
  <dcterms:modified xsi:type="dcterms:W3CDTF">2021-04-26T14:55:08Z</dcterms:modified>
</cp:coreProperties>
</file>